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4"/>
    <p:sldMasterId id="2147483682" r:id="rId5"/>
    <p:sldMasterId id="214748368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y="5143500" cx="9144000"/>
  <p:notesSz cx="6858000" cy="9144000"/>
  <p:embeddedFontLst>
    <p:embeddedFont>
      <p:font typeface="Roboto"/>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20" Type="http://schemas.openxmlformats.org/officeDocument/2006/relationships/slide" Target="slides/slide13.xml"/><Relationship Id="rId42" Type="http://schemas.openxmlformats.org/officeDocument/2006/relationships/slide" Target="slides/slide35.xml"/><Relationship Id="rId41" Type="http://schemas.openxmlformats.org/officeDocument/2006/relationships/slide" Target="slides/slide34.xml"/><Relationship Id="rId22" Type="http://schemas.openxmlformats.org/officeDocument/2006/relationships/slide" Target="slides/slide15.xml"/><Relationship Id="rId44" Type="http://schemas.openxmlformats.org/officeDocument/2006/relationships/font" Target="fonts/Roboto-bold.fntdata"/><Relationship Id="rId21" Type="http://schemas.openxmlformats.org/officeDocument/2006/relationships/slide" Target="slides/slide14.xml"/><Relationship Id="rId43" Type="http://schemas.openxmlformats.org/officeDocument/2006/relationships/font" Target="fonts/Roboto-regular.fntdata"/><Relationship Id="rId24" Type="http://schemas.openxmlformats.org/officeDocument/2006/relationships/slide" Target="slides/slide17.xml"/><Relationship Id="rId46" Type="http://schemas.openxmlformats.org/officeDocument/2006/relationships/font" Target="fonts/Roboto-boldItalic.fntdata"/><Relationship Id="rId23" Type="http://schemas.openxmlformats.org/officeDocument/2006/relationships/slide" Target="slides/slide16.xml"/><Relationship Id="rId45" Type="http://schemas.openxmlformats.org/officeDocument/2006/relationships/font" Target="fonts/Roboto-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slide" Target="slides/slide32.xml"/><Relationship Id="rId16" Type="http://schemas.openxmlformats.org/officeDocument/2006/relationships/slide" Target="slides/slide9.xml"/><Relationship Id="rId38" Type="http://schemas.openxmlformats.org/officeDocument/2006/relationships/slide" Target="slides/slide31.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1e583ebb11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1e583ebb11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11f9a3ea48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11f9a3ea48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1e583ebb11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11e583ebb11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20e9503186_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20e9503186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120e9503186_2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120e9503186_2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1e583ebb11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11e583ebb11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1f9a3ea48f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1f9a3ea48f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1f9a3ea48f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11f9a3ea48f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11f9a3ea48f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11f9a3ea48f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For my purposes the two particular databases I want to ensure are linked to a species Wikidata item are the iNaturalist and Global Biodiversity Information Facility (GBIF) identifiers. iNaturalist is a citizen science website and app that enables anyone to collect species observations. iNaturalist also happens to be one of the best places to get images of NZ endemic species.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BUT it has an issue. It’s default license is the Creative Commons Attribution Noncommercial use. The data and images contained in iNaturalist aren’t automatically Open Access. Unless the user deliberately changed their default license I’m unable to reuse those species images in WikiCommons.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I’ve been working with other Wikipedia editors to raise this issue with iNaturalist and to attempt to persuade them to change their default license. This is still a work in progress. In the meantime I’ve been reaching out to individual iNaturalist users, requesting they change their default license to a more open license, allowing the open reuse of their images. This can pay real dividends even if I just convince a few, as sometimes their images are the ONLY images of these species available.</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The other identifier I’m keen to link to a species Wikidata item and in turn to the species Wikipedia article is the GBIF identifier. The Global Biodiversity Information Facility (GBIF)  </a:t>
            </a:r>
            <a:r>
              <a:rPr lang="en-GB" sz="1200">
                <a:solidFill>
                  <a:schemeClr val="dk1"/>
                </a:solidFill>
                <a:highlight>
                  <a:srgbClr val="FFFFFF"/>
                </a:highlight>
              </a:rPr>
              <a:t>is an international network and research infrastructure funded by the world's governments and aimed at providing anyone, anywhere, open access to data about all types of life on Earth. It’s doing it’s best to provide open access to data. I say “doing it’s best” as some institutions that supply datasets use closed reuse licenses. </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GB" sz="1200">
                <a:solidFill>
                  <a:schemeClr val="dk1"/>
                </a:solidFill>
                <a:highlight>
                  <a:srgbClr val="FFFFFF"/>
                </a:highlight>
              </a:rPr>
              <a:t>The reason I want to link these two identifiers to Wikidata species items is to ensure that these data are interconnected. I’m a firm believer that the more connected data on a species is, the easier it is for people to find, reuse and query that data. And in turn the easier it will be to build upon that data. Once both the iNaturalist and the GBIF identifiers are added to the species Wikidata item, those identifiers will also be pulled into the taxonbar on the Wikipedia article. Readers of that article can then just click on the identifier link to be taken directly to either of those databases to find out more on the species.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1f9a3ea48f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11f9a3ea48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11e583ebb11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11e583ebb11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1e583ebb11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11e583ebb11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1e583ebb11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11e583ebb11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20e9503186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120e950318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11e583ebb11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11e583ebb11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1f9a3ea48f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11f9a3ea48f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120ea23045c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120ea23045c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11f9a3ea48f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11f9a3ea48f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1e583ebb11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11e583ebb11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11e583ebb11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11e583ebb11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11e583ebb11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11e583ebb11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11ee747ebda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11ee747ebda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1e583ebb11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1e583ebb11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11f9a3ea48f_1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11f9a3ea48f_1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11f9a3ea48f_1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11f9a3ea48f_1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11e583ebb11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11e583ebb11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11ee747ebda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11ee747ebda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11ee747ebda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11ee747ebda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11e583ebb11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11e583ebb11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1e583ebb11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11e583ebb11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20e9503186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120e9503186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1e583ebb11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11e583ebb11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1e583ebb11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1e583ebb11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11e583ebb11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11e583ebb11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1e583ebb11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11e583ebb11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uckland museum"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5200"/>
              <a:buNone/>
              <a:defRPr sz="5200">
                <a:solidFill>
                  <a:srgbClr val="FFFFFF"/>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2800"/>
              <a:buNone/>
              <a:defRPr sz="2800">
                <a:solidFill>
                  <a:srgbClr val="FFFFFF"/>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9" name="Shape 99"/>
        <p:cNvGrpSpPr/>
        <p:nvPr/>
      </p:nvGrpSpPr>
      <p:grpSpPr>
        <a:xfrm>
          <a:off x="0" y="0"/>
          <a:ext cx="0" cy="0"/>
          <a:chOff x="0" y="0"/>
          <a:chExt cx="0" cy="0"/>
        </a:xfrm>
      </p:grpSpPr>
      <p:sp>
        <p:nvSpPr>
          <p:cNvPr id="100" name="Google Shape;100;p2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1" name="Google Shape;101;p2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2" name="Google Shape;102;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3" name="Shape 103"/>
        <p:cNvGrpSpPr/>
        <p:nvPr/>
      </p:nvGrpSpPr>
      <p:grpSpPr>
        <a:xfrm>
          <a:off x="0" y="0"/>
          <a:ext cx="0" cy="0"/>
          <a:chOff x="0" y="0"/>
          <a:chExt cx="0" cy="0"/>
        </a:xfrm>
      </p:grpSpPr>
      <p:sp>
        <p:nvSpPr>
          <p:cNvPr id="104" name="Google Shape;104;p2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05" name="Google Shape;105;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6" name="Shape 106"/>
        <p:cNvGrpSpPr/>
        <p:nvPr/>
      </p:nvGrpSpPr>
      <p:grpSpPr>
        <a:xfrm>
          <a:off x="0" y="0"/>
          <a:ext cx="0" cy="0"/>
          <a:chOff x="0" y="0"/>
          <a:chExt cx="0" cy="0"/>
        </a:xfrm>
      </p:grpSpPr>
      <p:sp>
        <p:nvSpPr>
          <p:cNvPr id="107" name="Google Shape;107;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8" name="Google Shape;108;p2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9" name="Google Shape;109;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0" name="Shape 110"/>
        <p:cNvGrpSpPr/>
        <p:nvPr/>
      </p:nvGrpSpPr>
      <p:grpSpPr>
        <a:xfrm>
          <a:off x="0" y="0"/>
          <a:ext cx="0" cy="0"/>
          <a:chOff x="0" y="0"/>
          <a:chExt cx="0" cy="0"/>
        </a:xfrm>
      </p:grpSpPr>
      <p:sp>
        <p:nvSpPr>
          <p:cNvPr id="111" name="Google Shape;111;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2" name="Google Shape;112;p2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13" name="Google Shape;113;p2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14" name="Google Shape;114;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5" name="Shape 115"/>
        <p:cNvGrpSpPr/>
        <p:nvPr/>
      </p:nvGrpSpPr>
      <p:grpSpPr>
        <a:xfrm>
          <a:off x="0" y="0"/>
          <a:ext cx="0" cy="0"/>
          <a:chOff x="0" y="0"/>
          <a:chExt cx="0" cy="0"/>
        </a:xfrm>
      </p:grpSpPr>
      <p:sp>
        <p:nvSpPr>
          <p:cNvPr id="116" name="Google Shape;116;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7" name="Google Shape;117;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8" name="Shape 118"/>
        <p:cNvGrpSpPr/>
        <p:nvPr/>
      </p:nvGrpSpPr>
      <p:grpSpPr>
        <a:xfrm>
          <a:off x="0" y="0"/>
          <a:ext cx="0" cy="0"/>
          <a:chOff x="0" y="0"/>
          <a:chExt cx="0" cy="0"/>
        </a:xfrm>
      </p:grpSpPr>
      <p:sp>
        <p:nvSpPr>
          <p:cNvPr id="119" name="Google Shape;119;p31"/>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20" name="Google Shape;120;p31"/>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1" name="Google Shape;121;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2" name="Shape 122"/>
        <p:cNvGrpSpPr/>
        <p:nvPr/>
      </p:nvGrpSpPr>
      <p:grpSpPr>
        <a:xfrm>
          <a:off x="0" y="0"/>
          <a:ext cx="0" cy="0"/>
          <a:chOff x="0" y="0"/>
          <a:chExt cx="0" cy="0"/>
        </a:xfrm>
      </p:grpSpPr>
      <p:sp>
        <p:nvSpPr>
          <p:cNvPr id="123" name="Google Shape;123;p32"/>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24" name="Google Shape;124;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5" name="Shape 125"/>
        <p:cNvGrpSpPr/>
        <p:nvPr/>
      </p:nvGrpSpPr>
      <p:grpSpPr>
        <a:xfrm>
          <a:off x="0" y="0"/>
          <a:ext cx="0" cy="0"/>
          <a:chOff x="0" y="0"/>
          <a:chExt cx="0" cy="0"/>
        </a:xfrm>
      </p:grpSpPr>
      <p:sp>
        <p:nvSpPr>
          <p:cNvPr id="126" name="Google Shape;126;p3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3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28" name="Google Shape;128;p33"/>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29" name="Google Shape;129;p33"/>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30" name="Google Shape;130;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1" name="Shape 131"/>
        <p:cNvGrpSpPr/>
        <p:nvPr/>
      </p:nvGrpSpPr>
      <p:grpSpPr>
        <a:xfrm>
          <a:off x="0" y="0"/>
          <a:ext cx="0" cy="0"/>
          <a:chOff x="0" y="0"/>
          <a:chExt cx="0" cy="0"/>
        </a:xfrm>
      </p:grpSpPr>
      <p:sp>
        <p:nvSpPr>
          <p:cNvPr id="132" name="Google Shape;132;p3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33" name="Google Shape;133;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4" name="Shape 134"/>
        <p:cNvGrpSpPr/>
        <p:nvPr/>
      </p:nvGrpSpPr>
      <p:grpSpPr>
        <a:xfrm>
          <a:off x="0" y="0"/>
          <a:ext cx="0" cy="0"/>
          <a:chOff x="0" y="0"/>
          <a:chExt cx="0" cy="0"/>
        </a:xfrm>
      </p:grpSpPr>
      <p:sp>
        <p:nvSpPr>
          <p:cNvPr id="135" name="Google Shape;135;p3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36" name="Google Shape;136;p3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37" name="Google Shape;137;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8" name="Shape 138"/>
        <p:cNvGrpSpPr/>
        <p:nvPr/>
      </p:nvGrpSpPr>
      <p:grpSpPr>
        <a:xfrm>
          <a:off x="0" y="0"/>
          <a:ext cx="0" cy="0"/>
          <a:chOff x="0" y="0"/>
          <a:chExt cx="0" cy="0"/>
        </a:xfrm>
      </p:grpSpPr>
      <p:sp>
        <p:nvSpPr>
          <p:cNvPr id="139" name="Google Shape;139;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2.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4A86E8"/>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5" name="Shape 95"/>
        <p:cNvGrpSpPr/>
        <p:nvPr/>
      </p:nvGrpSpPr>
      <p:grpSpPr>
        <a:xfrm>
          <a:off x="0" y="0"/>
          <a:ext cx="0" cy="0"/>
          <a:chOff x="0" y="0"/>
          <a:chExt cx="0" cy="0"/>
        </a:xfrm>
      </p:grpSpPr>
      <p:sp>
        <p:nvSpPr>
          <p:cNvPr id="96" name="Google Shape;96;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97" name="Google Shape;97;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98" name="Google Shape;98;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xml"/><Relationship Id="rId3" Type="http://schemas.openxmlformats.org/officeDocument/2006/relationships/hyperlink" Target="https://en.wikipedia.org/wiki/User:Ambrosia10" TargetMode="External"/><Relationship Id="rId4" Type="http://schemas.openxmlformats.org/officeDocument/2006/relationships/hyperlink" Target="https://twitter.com/SiobhanLeachman" TargetMode="External"/><Relationship Id="rId10" Type="http://schemas.openxmlformats.org/officeDocument/2006/relationships/hyperlink" Target="https://commons.wikimedia.org/wiki/File:Tatosoma_monoviridisata_AMNZ21807_Dorsal.jpg" TargetMode="External"/><Relationship Id="rId9" Type="http://schemas.openxmlformats.org/officeDocument/2006/relationships/hyperlink" Target="https://creativecommons.org/licenses/by/4.0/" TargetMode="External"/><Relationship Id="rId5" Type="http://schemas.openxmlformats.org/officeDocument/2006/relationships/hyperlink" Target="https://orcid.org/0000-0002-5398-7721" TargetMode="External"/><Relationship Id="rId6" Type="http://schemas.openxmlformats.org/officeDocument/2006/relationships/hyperlink" Target="https://bit.ly/CitSciDigikult22" TargetMode="External"/><Relationship Id="rId7" Type="http://schemas.openxmlformats.org/officeDocument/2006/relationships/image" Target="../media/image74.png"/><Relationship Id="rId8" Type="http://schemas.openxmlformats.org/officeDocument/2006/relationships/hyperlink" Target="https://www.aucklandmuseum.com/collections-research/collections/record/am_naturalsciences-object-14121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hyperlink" Target="https://www.doc.govt.nz/globalassets/documents/science-and-technical/nztcs20entire.pdf" TargetMode="External"/><Relationship Id="rId5" Type="http://schemas.openxmlformats.org/officeDocument/2006/relationships/hyperlink" Target="https://www.legislation.govt.nz/act/public/1994/0143/latest/DLM345634.html?search=ts_act_copyright+act+1994_resel&amp;p=1&amp;sr=1" TargetMode="External"/><Relationship Id="rId6" Type="http://schemas.openxmlformats.org/officeDocument/2006/relationships/hyperlink" Target="https://en.wikipedia.org/wiki/Xanthorhoe_bulbulata" TargetMode="External"/><Relationship Id="rId7" Type="http://schemas.openxmlformats.org/officeDocument/2006/relationships/hyperlink" Target="https://creativecommons.org/licenses/by-sa/3.0/" TargetMode="External"/><Relationship Id="rId8"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 Id="rId3" Type="http://schemas.openxmlformats.org/officeDocument/2006/relationships/hyperlink" Target="https://www.inaturalist.org/taxa/386103-Asaphodes-beata" TargetMode="External"/><Relationship Id="rId4" Type="http://schemas.openxmlformats.org/officeDocument/2006/relationships/hyperlink" Target="https://www.legislation.govt.nz/act/public/1994/0143/latest/DLM345634.html?search=ts_act_copyright+act+1994_resel&amp;p=1&amp;sr=1" TargetMode="External"/><Relationship Id="rId5"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xml"/><Relationship Id="rId3" Type="http://schemas.openxmlformats.org/officeDocument/2006/relationships/hyperlink" Target="https://www.inaturalist.org/taxa/388453-Declana-leptomera" TargetMode="External"/><Relationship Id="rId4" Type="http://schemas.openxmlformats.org/officeDocument/2006/relationships/hyperlink" Target="https://www.inaturalist.org/taxa/388453-Declana-leptomera" TargetMode="External"/><Relationship Id="rId5" Type="http://schemas.openxmlformats.org/officeDocument/2006/relationships/hyperlink" Target="https://www.legislation.govt.nz/act/public/1994/0143/latest/DLM345634.html?search=ts_act_copyright+act+1994_resel&amp;p=1&amp;sr=1" TargetMode="External"/><Relationship Id="rId6" Type="http://schemas.openxmlformats.org/officeDocument/2006/relationships/image" Target="../media/image18.png"/><Relationship Id="rId7" Type="http://schemas.openxmlformats.org/officeDocument/2006/relationships/image" Target="../media/image6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 Id="rId3" Type="http://schemas.openxmlformats.org/officeDocument/2006/relationships/hyperlink" Target="https://www.inaturalist.org/taxa/386103-Asaphodes-beata" TargetMode="External"/><Relationship Id="rId4" Type="http://schemas.openxmlformats.org/officeDocument/2006/relationships/hyperlink" Target="https://www.legislation.govt.nz/act/public/1994/0143/latest/DLM345634.html?search=ts_act_copyright+act+1994_resel&amp;p=1&amp;sr=1" TargetMode="External"/><Relationship Id="rId5" Type="http://schemas.openxmlformats.org/officeDocument/2006/relationships/image" Target="../media/image6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 Id="rId3" Type="http://schemas.openxmlformats.org/officeDocument/2006/relationships/hyperlink" Target="https://www.gbif.org/species/1990120" TargetMode="External"/><Relationship Id="rId4" Type="http://schemas.openxmlformats.org/officeDocument/2006/relationships/hyperlink" Target="https://www.legislation.govt.nz/act/public/1994/0143/latest/DLM345634.html?search=ts_act_copyright+act+1994_resel&amp;p=1&amp;sr=1" TargetMode="External"/><Relationship Id="rId5" Type="http://schemas.openxmlformats.org/officeDocument/2006/relationships/image" Target="../media/image17.png"/><Relationship Id="rId6"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5.xml"/><Relationship Id="rId3" Type="http://schemas.openxmlformats.org/officeDocument/2006/relationships/hyperlink" Target="https://creativecommons.org/publicdomain/zero/1.0/" TargetMode="External"/></Relationships>
</file>

<file path=ppt/slides/_rels/slide16.xml.rels><?xml version="1.0" encoding="UTF-8" standalone="yes"?><Relationships xmlns="http://schemas.openxmlformats.org/package/2006/relationships"><Relationship Id="rId11" Type="http://schemas.openxmlformats.org/officeDocument/2006/relationships/image" Target="../media/image66.png"/><Relationship Id="rId10" Type="http://schemas.openxmlformats.org/officeDocument/2006/relationships/image" Target="../media/image20.png"/><Relationship Id="rId1" Type="http://schemas.openxmlformats.org/officeDocument/2006/relationships/slideLayout" Target="../slideLayouts/slideLayout22.xml"/><Relationship Id="rId2" Type="http://schemas.openxmlformats.org/officeDocument/2006/relationships/notesSlide" Target="../notesSlides/notesSlide16.xml"/><Relationship Id="rId3" Type="http://schemas.openxmlformats.org/officeDocument/2006/relationships/image" Target="../media/image57.png"/><Relationship Id="rId4" Type="http://schemas.openxmlformats.org/officeDocument/2006/relationships/hyperlink" Target="https://www.wikidata.org/wiki/Q13546885" TargetMode="External"/><Relationship Id="rId9" Type="http://schemas.openxmlformats.org/officeDocument/2006/relationships/image" Target="../media/image19.png"/><Relationship Id="rId5" Type="http://schemas.openxmlformats.org/officeDocument/2006/relationships/hyperlink" Target="https://www.wikidata.org/wiki/Q58200989" TargetMode="External"/><Relationship Id="rId6" Type="http://schemas.openxmlformats.org/officeDocument/2006/relationships/hyperlink" Target="https://www.wikidata.org/wiki/Q2064874" TargetMode="External"/><Relationship Id="rId7" Type="http://schemas.openxmlformats.org/officeDocument/2006/relationships/hyperlink" Target="https://www.wikidata.org/wiki/Q108864059" TargetMode="External"/><Relationship Id="rId8" Type="http://schemas.openxmlformats.org/officeDocument/2006/relationships/hyperlink" Target="https://creativecommons.org/licenses/by-sa/3.0/"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7.xml"/><Relationship Id="rId3" Type="http://schemas.openxmlformats.org/officeDocument/2006/relationships/hyperlink" Target="https://www.wikidata.org/wiki/Q13546885" TargetMode="External"/><Relationship Id="rId4" Type="http://schemas.openxmlformats.org/officeDocument/2006/relationships/hyperlink" Target="https://creativecommons.org/licenses/by-sa/3.0/" TargetMode="External"/><Relationship Id="rId5" Type="http://schemas.openxmlformats.org/officeDocument/2006/relationships/image" Target="../media/image5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8.xml"/><Relationship Id="rId3" Type="http://schemas.openxmlformats.org/officeDocument/2006/relationships/hyperlink" Target="https://commons.wikimedia.org/wiki/File:A_young_boy_pleading_with_his_older_sister_for_the_return_of_his_Polichinelle_puppet_(by_Henry-Pierre_Danloux).jpg" TargetMode="Externa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9.xml"/><Relationship Id="rId3" Type="http://schemas.openxmlformats.org/officeDocument/2006/relationships/image" Target="../media/image23.png"/><Relationship Id="rId4" Type="http://schemas.openxmlformats.org/officeDocument/2006/relationships/hyperlink" Target="https://www.landcareresearch.co.nz/resources/identification/animals/large-moths/image-gallery/geometridae" TargetMode="External"/><Relationship Id="rId5" Type="http://schemas.openxmlformats.org/officeDocument/2006/relationships/hyperlink" Target="https://www.legislation.govt.nz/act/public/1994/0143/latest/DLM345634.html?search=ts_act_copyright+act+1994_resel&amp;p=1&amp;sr=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xml"/><Relationship Id="rId3" Type="http://schemas.openxmlformats.org/officeDocument/2006/relationships/image" Target="../media/image38.jpg"/><Relationship Id="rId4" Type="http://schemas.openxmlformats.org/officeDocument/2006/relationships/hyperlink" Target="https://creativecommons.org/publicdomain/zero/1.0/deed.en" TargetMode="External"/><Relationship Id="rId10" Type="http://schemas.openxmlformats.org/officeDocument/2006/relationships/image" Target="../media/image49.jpg"/><Relationship Id="rId9" Type="http://schemas.openxmlformats.org/officeDocument/2006/relationships/image" Target="../media/image45.jpg"/><Relationship Id="rId5" Type="http://schemas.openxmlformats.org/officeDocument/2006/relationships/hyperlink" Target="https://commons.wikimedia.org/wiki/File:Siobhan_Leachman_at_BioBlitzWBN_2.jpg" TargetMode="External"/><Relationship Id="rId6" Type="http://schemas.openxmlformats.org/officeDocument/2006/relationships/hyperlink" Target="https://www.inaturalist.org/observations?place_id=any&amp;user_id=siobhanleachman&amp;verifiable=any" TargetMode="External"/><Relationship Id="rId7" Type="http://schemas.openxmlformats.org/officeDocument/2006/relationships/hyperlink" Target="https://creativecommons.org/publicdomain/zero/1.0/deed.en" TargetMode="External"/><Relationship Id="rId8" Type="http://schemas.openxmlformats.org/officeDocument/2006/relationships/image" Target="../media/image2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0.xml"/><Relationship Id="rId3" Type="http://schemas.openxmlformats.org/officeDocument/2006/relationships/hyperlink" Target="https://web.archive.org/web/20191206125301/https://www.landcareresearch.co.nz/resources/identification/animals/large-moths/image-gallery/geometridae" TargetMode="External"/><Relationship Id="rId4" Type="http://schemas.openxmlformats.org/officeDocument/2006/relationships/hyperlink" Target="https://www.legislation.govt.nz/act/public/1994/0143/latest/DLM345634.html?search=ts_act_copyright+act+1994_resel&amp;p=1&amp;sr=1" TargetMode="External"/><Relationship Id="rId5"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1.xml"/><Relationship Id="rId3" Type="http://schemas.openxmlformats.org/officeDocument/2006/relationships/image" Target="../media/image27.png"/><Relationship Id="rId4" Type="http://schemas.openxmlformats.org/officeDocument/2006/relationships/hyperlink" Target="https://www.biodiversitylibrary.org/page/7643705" TargetMode="External"/><Relationship Id="rId9" Type="http://schemas.openxmlformats.org/officeDocument/2006/relationships/image" Target="../media/image47.png"/><Relationship Id="rId5" Type="http://schemas.openxmlformats.org/officeDocument/2006/relationships/hyperlink" Target="https://www.biodiversitylibrary.org/bibliography/7912" TargetMode="External"/><Relationship Id="rId6" Type="http://schemas.openxmlformats.org/officeDocument/2006/relationships/hyperlink" Target="https://www.biodiversitylibrary.org/creator/6806#/titles" TargetMode="External"/><Relationship Id="rId7" Type="http://schemas.openxmlformats.org/officeDocument/2006/relationships/hyperlink" Target="https://www.legislation.govt.nz/act/public/1994/0143/latest/DLM345634.html?search=ts_act_copyright+act+1994_resel&amp;p=1&amp;sr=1" TargetMode="External"/><Relationship Id="rId8" Type="http://schemas.openxmlformats.org/officeDocument/2006/relationships/image" Target="../media/image32.png"/></Relationships>
</file>

<file path=ppt/slides/_rels/slide22.xml.rels><?xml version="1.0" encoding="UTF-8" standalone="yes"?><Relationships xmlns="http://schemas.openxmlformats.org/package/2006/relationships"><Relationship Id="rId10" Type="http://schemas.openxmlformats.org/officeDocument/2006/relationships/image" Target="../media/image31.png"/><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hyperlink" Target="https://zenodo.org/record/4474913#.Yj5IFZNBxb8" TargetMode="External"/><Relationship Id="rId4" Type="http://schemas.openxmlformats.org/officeDocument/2006/relationships/hyperlink" Target="https://doi.org/10.5281/zenodo.447491" TargetMode="External"/><Relationship Id="rId9" Type="http://schemas.openxmlformats.org/officeDocument/2006/relationships/image" Target="../media/image30.png"/><Relationship Id="rId5" Type="http://schemas.openxmlformats.org/officeDocument/2006/relationships/hyperlink" Target="https://doi.org/10.5281/zenodo.447491" TargetMode="External"/><Relationship Id="rId6" Type="http://schemas.openxmlformats.org/officeDocument/2006/relationships/hyperlink" Target="https://creativecommons.org/licenses/by/4.0/legalcode" TargetMode="External"/><Relationship Id="rId7" Type="http://schemas.openxmlformats.org/officeDocument/2006/relationships/hyperlink" Target="https://www.youtube.com/watch?v=CSeQNe5KR5U" TargetMode="External"/><Relationship Id="rId8" Type="http://schemas.openxmlformats.org/officeDocument/2006/relationships/hyperlink" Target="https://blog.biodiversitylibrary.org/2021/05/persistent-identifier-working-group.html" TargetMode="External"/></Relationships>
</file>

<file path=ppt/slides/_rels/slide23.xml.rels><?xml version="1.0" encoding="UTF-8" standalone="yes"?><Relationships xmlns="http://schemas.openxmlformats.org/package/2006/relationships"><Relationship Id="rId11" Type="http://schemas.openxmlformats.org/officeDocument/2006/relationships/image" Target="../media/image61.png"/><Relationship Id="rId10" Type="http://schemas.openxmlformats.org/officeDocument/2006/relationships/image" Target="../media/image43.png"/><Relationship Id="rId1" Type="http://schemas.openxmlformats.org/officeDocument/2006/relationships/slideLayout" Target="../slideLayouts/slideLayout22.xml"/><Relationship Id="rId2" Type="http://schemas.openxmlformats.org/officeDocument/2006/relationships/notesSlide" Target="../notesSlides/notesSlide23.xml"/><Relationship Id="rId3" Type="http://schemas.openxmlformats.org/officeDocument/2006/relationships/hyperlink" Target="https://en.wikipedia.org/wiki/Asaphodes_beata" TargetMode="External"/><Relationship Id="rId4" Type="http://schemas.openxmlformats.org/officeDocument/2006/relationships/hyperlink" Target="https://creativecommons.org/licenses/by-sa/3.0/" TargetMode="External"/><Relationship Id="rId9" Type="http://schemas.openxmlformats.org/officeDocument/2006/relationships/image" Target="../media/image33.png"/><Relationship Id="rId5" Type="http://schemas.openxmlformats.org/officeDocument/2006/relationships/hyperlink" Target="https://www.wikidata.org/wiki/Q2506718" TargetMode="External"/><Relationship Id="rId6" Type="http://schemas.openxmlformats.org/officeDocument/2006/relationships/hyperlink" Target="https://creativecommons.org/licenses/by-sa/3.0/" TargetMode="External"/><Relationship Id="rId7" Type="http://schemas.openxmlformats.org/officeDocument/2006/relationships/hyperlink" Target="https://commons.wikimedia.org/wiki/File:TransProcNZInstVo.37PlXXII.jpg" TargetMode="External"/><Relationship Id="rId8" Type="http://schemas.openxmlformats.org/officeDocument/2006/relationships/hyperlink" Target="https://creativecommons.org/licenses/by-sa/3.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4.xml"/><Relationship Id="rId3" Type="http://schemas.openxmlformats.org/officeDocument/2006/relationships/hyperlink" Target="https://www.aucklandmuseum.com/discover/collections/partnerships" TargetMode="External"/><Relationship Id="rId4" Type="http://schemas.openxmlformats.org/officeDocument/2006/relationships/hyperlink" Target="https://www.legislation.govt.nz/act/public/1994/0143/latest/DLM345634.html?search=ts_act_copyright+act+1994_resel&amp;p=1&amp;sr=1" TargetMode="External"/><Relationship Id="rId9" Type="http://schemas.openxmlformats.org/officeDocument/2006/relationships/image" Target="../media/image69.png"/><Relationship Id="rId5" Type="http://schemas.openxmlformats.org/officeDocument/2006/relationships/image" Target="../media/image36.png"/><Relationship Id="rId6" Type="http://schemas.openxmlformats.org/officeDocument/2006/relationships/image" Target="../media/image40.png"/><Relationship Id="rId7" Type="http://schemas.openxmlformats.org/officeDocument/2006/relationships/image" Target="../media/image59.png"/><Relationship Id="rId8"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5.xml"/><Relationship Id="rId3" Type="http://schemas.openxmlformats.org/officeDocument/2006/relationships/hyperlink" Target="https://www.biodiversitylibrary.org/page/46748807" TargetMode="External"/><Relationship Id="rId4" Type="http://schemas.openxmlformats.org/officeDocument/2006/relationships/hyperlink" Target="https://www.biodiversitylibrary.org/page/54522252" TargetMode="External"/><Relationship Id="rId5" Type="http://schemas.openxmlformats.org/officeDocument/2006/relationships/hyperlink" Target="https://www.biodiversitylibrary.org/bibliography/100835" TargetMode="External"/><Relationship Id="rId6" Type="http://schemas.openxmlformats.org/officeDocument/2006/relationships/image" Target="../media/image42.jpg"/><Relationship Id="rId7" Type="http://schemas.openxmlformats.org/officeDocument/2006/relationships/image" Target="../media/image44.jpg"/><Relationship Id="rId8" Type="http://schemas.openxmlformats.org/officeDocument/2006/relationships/image" Target="../media/image4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6.xml"/><Relationship Id="rId3" Type="http://schemas.openxmlformats.org/officeDocument/2006/relationships/hyperlink" Target="https://www.biodiversitylibrary.org/page/54363383" TargetMode="External"/><Relationship Id="rId4" Type="http://schemas.openxmlformats.org/officeDocument/2006/relationships/hyperlink" Target="https://www.biodiversitylibrary.org/page/45850448" TargetMode="External"/><Relationship Id="rId5" Type="http://schemas.openxmlformats.org/officeDocument/2006/relationships/hyperlink" Target="https://www.legislation.govt.nz/act/public/1994/0143/latest/DLM345634.html?search=ts_act_copyright+act+1994_resel&amp;p=1&amp;sr=1" TargetMode="External"/><Relationship Id="rId6" Type="http://schemas.openxmlformats.org/officeDocument/2006/relationships/image" Target="../media/image46.png"/><Relationship Id="rId7" Type="http://schemas.openxmlformats.org/officeDocument/2006/relationships/image" Target="../media/image52.png"/><Relationship Id="rId8"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7.xml"/><Relationship Id="rId3" Type="http://schemas.openxmlformats.org/officeDocument/2006/relationships/hyperlink" Target="https://www.flickr.com/photos/biodivlibrary/albums" TargetMode="External"/><Relationship Id="rId4" Type="http://schemas.openxmlformats.org/officeDocument/2006/relationships/hyperlink" Target="https://www.legislation.govt.nz/act/public/1994/0143/latest/DLM345634.html?search=ts_act_copyright+act+1994_resel&amp;p=1&amp;sr=1" TargetMode="External"/><Relationship Id="rId5" Type="http://schemas.openxmlformats.org/officeDocument/2006/relationships/image" Target="../media/image54.png"/></Relationships>
</file>

<file path=ppt/slides/_rels/slide28.xml.rels><?xml version="1.0" encoding="UTF-8" standalone="yes"?><Relationships xmlns="http://schemas.openxmlformats.org/package/2006/relationships"><Relationship Id="rId10" Type="http://schemas.openxmlformats.org/officeDocument/2006/relationships/image" Target="../media/image60.png"/><Relationship Id="rId1" Type="http://schemas.openxmlformats.org/officeDocument/2006/relationships/slideLayout" Target="../slideLayouts/slideLayout22.xml"/><Relationship Id="rId2" Type="http://schemas.openxmlformats.org/officeDocument/2006/relationships/notesSlide" Target="../notesSlides/notesSlide28.xml"/><Relationship Id="rId3" Type="http://schemas.openxmlformats.org/officeDocument/2006/relationships/image" Target="../media/image50.jpg"/><Relationship Id="rId4" Type="http://schemas.openxmlformats.org/officeDocument/2006/relationships/hyperlink" Target="https://www.flickr.com/photos/biodivlibrary/7796379978" TargetMode="External"/><Relationship Id="rId9" Type="http://schemas.openxmlformats.org/officeDocument/2006/relationships/image" Target="../media/image63.png"/><Relationship Id="rId5" Type="http://schemas.openxmlformats.org/officeDocument/2006/relationships/hyperlink" Target="https://www.flickr.com/photos/biodivlibrary/7796379978" TargetMode="External"/><Relationship Id="rId6" Type="http://schemas.openxmlformats.org/officeDocument/2006/relationships/hyperlink" Target="https://www.biodiversitylibrary.org/bibliography/7924" TargetMode="External"/><Relationship Id="rId7" Type="http://schemas.openxmlformats.org/officeDocument/2006/relationships/hyperlink" Target="https://www.flickr.com/photos/biodivlibrary/7796379978" TargetMode="External"/><Relationship Id="rId8" Type="http://schemas.openxmlformats.org/officeDocument/2006/relationships/hyperlink" Target="https://www.legislation.govt.nz/act/public/1994/0143/latest/DLM345634.html?search=ts_act_copyright+act+1994_resel&amp;p=1&amp;sr=1"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9.xml"/><Relationship Id="rId3" Type="http://schemas.openxmlformats.org/officeDocument/2006/relationships/hyperlink" Target="https://commons.wikimedia.org/wiki/File:Aid_to_the_identification_of_insects_(Plate_174)_(7796379978).jpg" TargetMode="External"/><Relationship Id="rId4" Type="http://schemas.openxmlformats.org/officeDocument/2006/relationships/hyperlink" Target="https://creativecommons.org/licenses/by-sa/3.0/" TargetMode="External"/><Relationship Id="rId5" Type="http://schemas.openxmlformats.org/officeDocument/2006/relationships/image" Target="../media/image53.png"/></Relationships>
</file>

<file path=ppt/slides/_rels/slide3.xml.rels><?xml version="1.0" encoding="UTF-8" standalone="yes"?><Relationships xmlns="http://schemas.openxmlformats.org/package/2006/relationships"><Relationship Id="rId20" Type="http://schemas.openxmlformats.org/officeDocument/2006/relationships/image" Target="../media/image4.png"/><Relationship Id="rId11" Type="http://schemas.openxmlformats.org/officeDocument/2006/relationships/hyperlink" Target="https://creativecommons.org/licenses/by-sa/4.0/deed.en" TargetMode="External"/><Relationship Id="rId22" Type="http://schemas.openxmlformats.org/officeDocument/2006/relationships/image" Target="../media/image7.png"/><Relationship Id="rId10" Type="http://schemas.openxmlformats.org/officeDocument/2006/relationships/hyperlink" Target="https://commons.wikimedia.org/wiki/File:Main_zooniverse.jpg" TargetMode="External"/><Relationship Id="rId21" Type="http://schemas.openxmlformats.org/officeDocument/2006/relationships/image" Target="../media/image8.png"/><Relationship Id="rId13" Type="http://schemas.openxmlformats.org/officeDocument/2006/relationships/hyperlink" Target="https://creativecommons.org/licenses/by-sa/4.0/deed.en" TargetMode="External"/><Relationship Id="rId24" Type="http://schemas.openxmlformats.org/officeDocument/2006/relationships/image" Target="../media/image21.png"/><Relationship Id="rId12" Type="http://schemas.openxmlformats.org/officeDocument/2006/relationships/hyperlink" Target="https://commons.wikimedia.org/wiki/File:Logo_for_Bionomia.png" TargetMode="External"/><Relationship Id="rId23" Type="http://schemas.openxmlformats.org/officeDocument/2006/relationships/image" Target="../media/image5.jpg"/><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hyperlink" Target="https://creativecommons.org/licenses/by-sa/3.0/" TargetMode="External"/><Relationship Id="rId4" Type="http://schemas.openxmlformats.org/officeDocument/2006/relationships/hyperlink" Target="https://commons.wikimedia.org/wiki/Category:Wikimedia_logos_by_project" TargetMode="External"/><Relationship Id="rId9" Type="http://schemas.openxmlformats.org/officeDocument/2006/relationships/hyperlink" Target="https://commons.wikimedia.org/wiki/File:SI_large_color.jpg" TargetMode="External"/><Relationship Id="rId15" Type="http://schemas.openxmlformats.org/officeDocument/2006/relationships/image" Target="../media/image35.png"/><Relationship Id="rId14" Type="http://schemas.openxmlformats.org/officeDocument/2006/relationships/hyperlink" Target="https://commons.wikimedia.org/wiki/File:Flickr_logo.png" TargetMode="External"/><Relationship Id="rId17" Type="http://schemas.openxmlformats.org/officeDocument/2006/relationships/image" Target="../media/image6.png"/><Relationship Id="rId16" Type="http://schemas.openxmlformats.org/officeDocument/2006/relationships/image" Target="../media/image12.png"/><Relationship Id="rId5" Type="http://schemas.openxmlformats.org/officeDocument/2006/relationships/hyperlink" Target="https://www.inaturalist.org/" TargetMode="External"/><Relationship Id="rId19" Type="http://schemas.openxmlformats.org/officeDocument/2006/relationships/image" Target="../media/image3.jpg"/><Relationship Id="rId6" Type="http://schemas.openxmlformats.org/officeDocument/2006/relationships/hyperlink" Target="https://digivol.ala.org.au/" TargetMode="External"/><Relationship Id="rId18" Type="http://schemas.openxmlformats.org/officeDocument/2006/relationships/image" Target="../media/image1.png"/><Relationship Id="rId7" Type="http://schemas.openxmlformats.org/officeDocument/2006/relationships/hyperlink" Target="https://www.zooniverse.org/organizations/md68135/notes-from-nature" TargetMode="External"/><Relationship Id="rId8" Type="http://schemas.openxmlformats.org/officeDocument/2006/relationships/hyperlink" Target="https://www.legislation.govt.nz/act/public/1994/0143/latest/DLM345634.html?search=ts_act_copyright+act+1994_resel&amp;p=1&amp;sr=1"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56.png"/><Relationship Id="rId4" Type="http://schemas.openxmlformats.org/officeDocument/2006/relationships/hyperlink" Target="https://bionomia.net/"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hyperlink" Target="https://bionomia.net/Q6780787" TargetMode="Externa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2.xml"/><Relationship Id="rId3" Type="http://schemas.openxmlformats.org/officeDocument/2006/relationships/hyperlink" Target="https://twitter.com/SiobhanLeachman/status/1121823470168358912" TargetMode="External"/><Relationship Id="rId4" Type="http://schemas.openxmlformats.org/officeDocument/2006/relationships/hyperlink" Target="https://www.legislation.govt.nz/act/public/1994/0143/latest/DLM345634.html?search=ts_act_copyright+act+1994_resel&amp;p=1&amp;sr=1" TargetMode="External"/><Relationship Id="rId9" Type="http://schemas.openxmlformats.org/officeDocument/2006/relationships/image" Target="../media/image68.png"/><Relationship Id="rId5" Type="http://schemas.openxmlformats.org/officeDocument/2006/relationships/hyperlink" Target="https://commons.wikimedia.org/wiki/File:Still_life_of_fruit,_birds_and_a_monkey,_by_Clara_Peeters.jpg" TargetMode="External"/><Relationship Id="rId6" Type="http://schemas.openxmlformats.org/officeDocument/2006/relationships/hyperlink" Target="https://commons.wikimedia.org/wiki/File:Ambrosius_Bosschaert_the_Elder_(Dutch_-_Flower_Still_Life_-_Google_Art_Project.jpg" TargetMode="External"/><Relationship Id="rId7" Type="http://schemas.openxmlformats.org/officeDocument/2006/relationships/image" Target="../media/image72.png"/><Relationship Id="rId8" Type="http://schemas.openxmlformats.org/officeDocument/2006/relationships/image" Target="../media/image7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3.xml"/><Relationship Id="rId3" Type="http://schemas.openxmlformats.org/officeDocument/2006/relationships/hyperlink" Target="https://commons.wikimedia.org/wiki/File:Still_life_of_fruit,_birds_and_a_monkey,_by_Clara_Peeters.jpg" TargetMode="External"/><Relationship Id="rId4" Type="http://schemas.openxmlformats.org/officeDocument/2006/relationships/hyperlink" Target="https://creativecommons.org/licenses/by-sa/3.0/" TargetMode="External"/><Relationship Id="rId5" Type="http://schemas.openxmlformats.org/officeDocument/2006/relationships/image" Target="../media/image7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4.xml"/><Relationship Id="rId3" Type="http://schemas.openxmlformats.org/officeDocument/2006/relationships/image" Target="../media/image70.jpg"/><Relationship Id="rId4" Type="http://schemas.openxmlformats.org/officeDocument/2006/relationships/hyperlink" Target="https://commons.wikimedia.org/wiki/File:TOGETHER_WE%27LL_WIN_-_NARA_-_515857.jp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hyperlink" Target="https://creativecommons.org/publicdomain/zero/1.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 Id="rId3" Type="http://schemas.openxmlformats.org/officeDocument/2006/relationships/image" Target="../media/image39.jpg"/><Relationship Id="rId4" Type="http://schemas.openxmlformats.org/officeDocument/2006/relationships/hyperlink" Target="https://data.nhm.ac.uk/dataset/56e711e6-c847-4f99-915a-6894bb5c5dea/resource/05ff2255-c38a-40c9-b657-4ccb55ab2feb/record/9434744" TargetMode="External"/><Relationship Id="rId5" Type="http://schemas.openxmlformats.org/officeDocument/2006/relationships/hyperlink" Target="https://data.nhm.ac.uk/dataset/56e711e6-c847-4f99-915a-6894bb5c5dea/resource/05ff2255-c38a-40c9-b657-4ccb55ab2feb/record/9434744" TargetMode="External"/><Relationship Id="rId6" Type="http://schemas.openxmlformats.org/officeDocument/2006/relationships/hyperlink" Target="https://creativecommons.org/licenses/by/4.0" TargetMode="External"/><Relationship Id="rId7" Type="http://schemas.openxmlformats.org/officeDocument/2006/relationships/hyperlink" Target="https://commons.wikimedia.org/wiki/File:Stenoperla_prasina_BNHM(E)014418596_1.jpg" TargetMode="External"/></Relationships>
</file>

<file path=ppt/slides/_rels/slide5.xml.rels><?xml version="1.0" encoding="UTF-8" standalone="yes"?><Relationships xmlns="http://schemas.openxmlformats.org/package/2006/relationships"><Relationship Id="rId11" Type="http://schemas.openxmlformats.org/officeDocument/2006/relationships/hyperlink" Target="https://creativecommons.org/licenses/by/4.0/" TargetMode="External"/><Relationship Id="rId10" Type="http://schemas.openxmlformats.org/officeDocument/2006/relationships/hyperlink" Target="https://www.researchgate.net/figure/Logo-of-the-CC-Zero-or-CC0-Public-Domain-Dedication-License-No-Rights-Reserved-CC_fig2_51971424" TargetMode="External"/><Relationship Id="rId12" Type="http://schemas.openxmlformats.org/officeDocument/2006/relationships/hyperlink" Target="https://creativecommons.org/" TargetMode="External"/><Relationship Id="rId1" Type="http://schemas.openxmlformats.org/officeDocument/2006/relationships/slideLayout" Target="../slideLayouts/slideLayout22.xml"/><Relationship Id="rId2" Type="http://schemas.openxmlformats.org/officeDocument/2006/relationships/notesSlide" Target="../notesSlides/notesSlide5.xml"/><Relationship Id="rId3" Type="http://schemas.openxmlformats.org/officeDocument/2006/relationships/image" Target="../media/image29.png"/><Relationship Id="rId4" Type="http://schemas.openxmlformats.org/officeDocument/2006/relationships/image" Target="../media/image16.png"/><Relationship Id="rId9" Type="http://schemas.openxmlformats.org/officeDocument/2006/relationships/hyperlink" Target="https://creativecommons.org/licenses/by-sa/4.0/" TargetMode="External"/><Relationship Id="rId5" Type="http://schemas.openxmlformats.org/officeDocument/2006/relationships/image" Target="../media/image2.jpg"/><Relationship Id="rId6" Type="http://schemas.openxmlformats.org/officeDocument/2006/relationships/hyperlink" Target="https://whoseknowledge.org/wp-content/uploads/2018/03/Adding-images-to-Wikimedia-Commons-and-Wikipedia_-dos-and-donts.pdf" TargetMode="External"/><Relationship Id="rId7" Type="http://schemas.openxmlformats.org/officeDocument/2006/relationships/hyperlink" Target="https://whoseknowledge.org/wp-content/uploads/2018/03/Adding-images-to-Wikimedia-Commons-and-Wikipedia_-dos-and-donts.pdf" TargetMode="External"/><Relationship Id="rId8" Type="http://schemas.openxmlformats.org/officeDocument/2006/relationships/hyperlink" Target="https://whoseknowledge.org/wp-content/uploads/2018/03/Adding-images-to-Wikimedia-Commons-and-Wikipedia_-dos-and-donts.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 Id="rId3" Type="http://schemas.openxmlformats.org/officeDocument/2006/relationships/image" Target="../media/image62.png"/><Relationship Id="rId4" Type="http://schemas.openxmlformats.org/officeDocument/2006/relationships/hyperlink" Target="https://collections.tepapa.govt.nz/object/669461" TargetMode="External"/><Relationship Id="rId5" Type="http://schemas.openxmlformats.org/officeDocument/2006/relationships/hyperlink" Target="https://www.legislation.govt.nz/act/public/1994/0143/latest/DLM345634.html?search=ts_act_copyright+act+1994_resel&amp;p=1&amp;sr=1"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 Id="rId3" Type="http://schemas.openxmlformats.org/officeDocument/2006/relationships/image" Target="../media/image67.png"/><Relationship Id="rId4" Type="http://schemas.openxmlformats.org/officeDocument/2006/relationships/hyperlink" Target="https://web.archive.org/web/20191206125301/https://www.landcareresearch.co.nz/resources/identification/animals/large-moths/image-gallery/geometridae" TargetMode="External"/><Relationship Id="rId5" Type="http://schemas.openxmlformats.org/officeDocument/2006/relationships/hyperlink" Target="https://www.legislation.govt.nz/act/public/1994/0143/latest/DLM345634.html?search=ts_act_copyright+act+1994_resel&amp;p=1&amp;sr=1" TargetMode="External"/><Relationship Id="rId6" Type="http://schemas.openxmlformats.org/officeDocument/2006/relationships/hyperlink" Target="https://commons.wikimedia.org/wiki/Category:Landcare_Research" TargetMode="External"/><Relationship Id="rId7" Type="http://schemas.openxmlformats.org/officeDocument/2006/relationships/hyperlink" Target="https://creativecommons.org/licenses/by-sa/3.0/" TargetMode="External"/><Relationship Id="rId8"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 Id="rId3" Type="http://schemas.openxmlformats.org/officeDocument/2006/relationships/hyperlink" Target="https://en.wikipedia.org/wiki/Asaphodes_beata" TargetMode="External"/><Relationship Id="rId4" Type="http://schemas.openxmlformats.org/officeDocument/2006/relationships/hyperlink" Target="https://creativecommons.org/licenses/by-sa/3.0/" TargetMode="External"/><Relationship Id="rId5" Type="http://schemas.openxmlformats.org/officeDocument/2006/relationships/hyperlink" Target="https://creativecommons.org/licenses/by-sa/3.0/" TargetMode="External"/><Relationship Id="rId6" Type="http://schemas.openxmlformats.org/officeDocument/2006/relationships/image" Target="../media/image11.png"/><Relationship Id="rId7" Type="http://schemas.openxmlformats.org/officeDocument/2006/relationships/image" Target="../media/image9.png"/></Relationships>
</file>

<file path=ppt/slides/_rels/slide9.xml.rels><?xml version="1.0" encoding="UTF-8" standalone="yes"?><Relationships xmlns="http://schemas.openxmlformats.org/package/2006/relationships"><Relationship Id="rId10" Type="http://schemas.openxmlformats.org/officeDocument/2006/relationships/image" Target="../media/image14.png"/><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hyperlink" Target="https://www.google.com/search?kgmid=/g/11g6njg8pn" TargetMode="External"/><Relationship Id="rId9" Type="http://schemas.openxmlformats.org/officeDocument/2006/relationships/image" Target="../media/image13.png"/><Relationship Id="rId5" Type="http://schemas.openxmlformats.org/officeDocument/2006/relationships/hyperlink" Target="https://www.google.com/search?kgmid=/g/11g6njg8pn" TargetMode="External"/><Relationship Id="rId6" Type="http://schemas.openxmlformats.org/officeDocument/2006/relationships/hyperlink" Target="https://duckduckgo.com/?q=Asaphodes+beata&amp;t=h_&amp;ia=web" TargetMode="External"/><Relationship Id="rId7" Type="http://schemas.openxmlformats.org/officeDocument/2006/relationships/hyperlink" Target="https://www.bing.com/search?q=Asaphodes+beata&amp;form=QBLH&amp;sp=-1&amp;pq=asaphodes+beata&amp;sc=1-15&amp;qs=n&amp;sk=&amp;cvid=8B1392AF51B34E02A679BCFD4FF47AD3" TargetMode="External"/><Relationship Id="rId8" Type="http://schemas.openxmlformats.org/officeDocument/2006/relationships/hyperlink" Target="https://www.legislation.govt.nz/act/public/1994/0143/latest/DLM345634.html?search=ts_act_copyright+act+1994_resel&amp;p=1&amp;sr=1"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37"/>
          <p:cNvSpPr txBox="1"/>
          <p:nvPr/>
        </p:nvSpPr>
        <p:spPr>
          <a:xfrm>
            <a:off x="4592475" y="0"/>
            <a:ext cx="4551600" cy="514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600">
              <a:solidFill>
                <a:schemeClr val="lt1"/>
              </a:solidFill>
              <a:latin typeface="Roboto"/>
              <a:ea typeface="Roboto"/>
              <a:cs typeface="Roboto"/>
              <a:sym typeface="Roboto"/>
            </a:endParaRPr>
          </a:p>
          <a:p>
            <a:pPr indent="0" lvl="0" marL="0" rtl="0" algn="l">
              <a:spcBef>
                <a:spcPts val="0"/>
              </a:spcBef>
              <a:spcAft>
                <a:spcPts val="0"/>
              </a:spcAft>
              <a:buNone/>
            </a:pPr>
            <a:r>
              <a:t/>
            </a:r>
            <a:endParaRPr sz="3600">
              <a:solidFill>
                <a:schemeClr val="lt1"/>
              </a:solidFill>
              <a:latin typeface="Roboto"/>
              <a:ea typeface="Roboto"/>
              <a:cs typeface="Roboto"/>
              <a:sym typeface="Roboto"/>
            </a:endParaRPr>
          </a:p>
          <a:p>
            <a:pPr indent="0" lvl="0" marL="0" rtl="0" algn="ctr">
              <a:spcBef>
                <a:spcPts val="0"/>
              </a:spcBef>
              <a:spcAft>
                <a:spcPts val="0"/>
              </a:spcAft>
              <a:buNone/>
            </a:pPr>
            <a:r>
              <a:t/>
            </a:r>
            <a:endParaRPr sz="3000">
              <a:solidFill>
                <a:schemeClr val="lt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en-GB" sz="3000">
                <a:solidFill>
                  <a:schemeClr val="lt1"/>
                </a:solidFill>
                <a:latin typeface="Roboto"/>
                <a:ea typeface="Roboto"/>
                <a:cs typeface="Roboto"/>
                <a:sym typeface="Roboto"/>
              </a:rPr>
              <a:t>Siobhan Leachman</a:t>
            </a:r>
            <a:endParaRPr sz="3000">
              <a:solidFill>
                <a:schemeClr val="lt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3600">
              <a:solidFill>
                <a:schemeClr val="lt1"/>
              </a:solidFill>
              <a:latin typeface="Roboto"/>
              <a:ea typeface="Roboto"/>
              <a:cs typeface="Roboto"/>
              <a:sym typeface="Roboto"/>
            </a:endParaRPr>
          </a:p>
          <a:p>
            <a:pPr indent="0" lvl="0" marL="180975" rtl="0" algn="l">
              <a:spcBef>
                <a:spcPts val="0"/>
              </a:spcBef>
              <a:spcAft>
                <a:spcPts val="0"/>
              </a:spcAft>
              <a:buClr>
                <a:schemeClr val="dk1"/>
              </a:buClr>
              <a:buSzPts val="1100"/>
              <a:buFont typeface="Arial"/>
              <a:buNone/>
            </a:pPr>
            <a:r>
              <a:rPr lang="en-GB" sz="2400">
                <a:solidFill>
                  <a:schemeClr val="lt1"/>
                </a:solidFill>
                <a:latin typeface="Roboto"/>
                <a:ea typeface="Roboto"/>
                <a:cs typeface="Roboto"/>
                <a:sym typeface="Roboto"/>
              </a:rPr>
              <a:t>Wikipedia: </a:t>
            </a:r>
            <a:r>
              <a:rPr lang="en-GB" sz="2400" u="sng">
                <a:solidFill>
                  <a:schemeClr val="lt1"/>
                </a:solidFill>
                <a:latin typeface="Roboto"/>
                <a:ea typeface="Roboto"/>
                <a:cs typeface="Roboto"/>
                <a:sym typeface="Roboto"/>
                <a:hlinkClick r:id="rId3">
                  <a:extLst>
                    <a:ext uri="{A12FA001-AC4F-418D-AE19-62706E023703}">
                      <ahyp:hlinkClr val="tx"/>
                    </a:ext>
                  </a:extLst>
                </a:hlinkClick>
              </a:rPr>
              <a:t>User:Ambrosia10</a:t>
            </a:r>
            <a:endParaRPr sz="2400">
              <a:solidFill>
                <a:schemeClr val="lt1"/>
              </a:solidFill>
              <a:latin typeface="Roboto"/>
              <a:ea typeface="Roboto"/>
              <a:cs typeface="Roboto"/>
              <a:sym typeface="Roboto"/>
            </a:endParaRPr>
          </a:p>
          <a:p>
            <a:pPr indent="0" lvl="0" marL="180975" rtl="0" algn="l">
              <a:spcBef>
                <a:spcPts val="0"/>
              </a:spcBef>
              <a:spcAft>
                <a:spcPts val="0"/>
              </a:spcAft>
              <a:buNone/>
            </a:pPr>
            <a:r>
              <a:rPr lang="en-GB" sz="2400">
                <a:solidFill>
                  <a:schemeClr val="lt1"/>
                </a:solidFill>
                <a:latin typeface="Roboto"/>
                <a:ea typeface="Roboto"/>
                <a:cs typeface="Roboto"/>
                <a:sym typeface="Roboto"/>
              </a:rPr>
              <a:t>Twitter: </a:t>
            </a:r>
            <a:r>
              <a:rPr lang="en-GB" sz="2400" u="sng">
                <a:solidFill>
                  <a:schemeClr val="lt1"/>
                </a:solidFill>
                <a:latin typeface="Roboto"/>
                <a:ea typeface="Roboto"/>
                <a:cs typeface="Roboto"/>
                <a:sym typeface="Roboto"/>
                <a:hlinkClick r:id="rId4">
                  <a:extLst>
                    <a:ext uri="{A12FA001-AC4F-418D-AE19-62706E023703}">
                      <ahyp:hlinkClr val="tx"/>
                    </a:ext>
                  </a:extLst>
                </a:hlinkClick>
              </a:rPr>
              <a:t>@SiobhanLeachman</a:t>
            </a:r>
            <a:endParaRPr sz="2400">
              <a:solidFill>
                <a:schemeClr val="lt1"/>
              </a:solidFill>
              <a:latin typeface="Roboto"/>
              <a:ea typeface="Roboto"/>
              <a:cs typeface="Roboto"/>
              <a:sym typeface="Roboto"/>
            </a:endParaRPr>
          </a:p>
          <a:p>
            <a:pPr indent="0" lvl="0" marL="180975" rtl="0" algn="l">
              <a:spcBef>
                <a:spcPts val="0"/>
              </a:spcBef>
              <a:spcAft>
                <a:spcPts val="0"/>
              </a:spcAft>
              <a:buClr>
                <a:schemeClr val="dk1"/>
              </a:buClr>
              <a:buSzPts val="1100"/>
              <a:buFont typeface="Arial"/>
              <a:buNone/>
            </a:pPr>
            <a:r>
              <a:rPr lang="en-GB" sz="2400">
                <a:solidFill>
                  <a:schemeClr val="lt1"/>
                </a:solidFill>
                <a:latin typeface="Roboto"/>
                <a:ea typeface="Roboto"/>
                <a:cs typeface="Roboto"/>
                <a:sym typeface="Roboto"/>
              </a:rPr>
              <a:t>ORCID: </a:t>
            </a:r>
            <a:r>
              <a:rPr lang="en-GB" sz="2400" u="sng">
                <a:solidFill>
                  <a:schemeClr val="lt1"/>
                </a:solidFill>
                <a:latin typeface="Roboto"/>
                <a:ea typeface="Roboto"/>
                <a:cs typeface="Roboto"/>
                <a:sym typeface="Roboto"/>
                <a:hlinkClick r:id="rId5">
                  <a:extLst>
                    <a:ext uri="{A12FA001-AC4F-418D-AE19-62706E023703}">
                      <ahyp:hlinkClr val="tx"/>
                    </a:ext>
                  </a:extLst>
                </a:hlinkClick>
              </a:rPr>
              <a:t>0000-0002-5398-7721</a:t>
            </a:r>
            <a:r>
              <a:rPr lang="en-GB" sz="2400">
                <a:solidFill>
                  <a:schemeClr val="lt1"/>
                </a:solidFill>
                <a:latin typeface="Roboto"/>
                <a:ea typeface="Roboto"/>
                <a:cs typeface="Roboto"/>
                <a:sym typeface="Roboto"/>
              </a:rPr>
              <a:t> </a:t>
            </a:r>
            <a:r>
              <a:rPr lang="en-GB" sz="2400">
                <a:solidFill>
                  <a:schemeClr val="lt1"/>
                </a:solidFill>
                <a:latin typeface="Roboto"/>
                <a:ea typeface="Roboto"/>
                <a:cs typeface="Roboto"/>
                <a:sym typeface="Roboto"/>
              </a:rPr>
              <a:t> </a:t>
            </a:r>
            <a:endParaRPr sz="2400">
              <a:solidFill>
                <a:schemeClr val="lt1"/>
              </a:solidFill>
              <a:latin typeface="Roboto"/>
              <a:ea typeface="Roboto"/>
              <a:cs typeface="Roboto"/>
              <a:sym typeface="Roboto"/>
            </a:endParaRPr>
          </a:p>
          <a:p>
            <a:pPr indent="0" lvl="0" marL="180975" rtl="0" algn="l">
              <a:spcBef>
                <a:spcPts val="0"/>
              </a:spcBef>
              <a:spcAft>
                <a:spcPts val="0"/>
              </a:spcAft>
              <a:buClr>
                <a:schemeClr val="dk1"/>
              </a:buClr>
              <a:buSzPts val="1100"/>
              <a:buFont typeface="Arial"/>
              <a:buNone/>
            </a:pPr>
            <a:r>
              <a:rPr lang="en-GB" sz="2400">
                <a:solidFill>
                  <a:schemeClr val="lt1"/>
                </a:solidFill>
                <a:latin typeface="Roboto"/>
                <a:ea typeface="Roboto"/>
                <a:cs typeface="Roboto"/>
                <a:sym typeface="Roboto"/>
              </a:rPr>
              <a:t>Slides: </a:t>
            </a:r>
            <a:r>
              <a:rPr lang="en-GB" sz="2400" u="sng">
                <a:solidFill>
                  <a:schemeClr val="lt1"/>
                </a:solidFill>
                <a:latin typeface="Roboto"/>
                <a:ea typeface="Roboto"/>
                <a:cs typeface="Roboto"/>
                <a:sym typeface="Roboto"/>
                <a:hlinkClick r:id="rId6">
                  <a:extLst>
                    <a:ext uri="{A12FA001-AC4F-418D-AE19-62706E023703}">
                      <ahyp:hlinkClr val="tx"/>
                    </a:ext>
                  </a:extLst>
                </a:hlinkClick>
              </a:rPr>
              <a:t>bit.ly/CitSciDigikult22</a:t>
            </a:r>
            <a:r>
              <a:rPr lang="en-GB" sz="2400">
                <a:solidFill>
                  <a:schemeClr val="lt1"/>
                </a:solidFill>
                <a:latin typeface="Roboto"/>
                <a:ea typeface="Roboto"/>
                <a:cs typeface="Roboto"/>
                <a:sym typeface="Roboto"/>
              </a:rPr>
              <a:t> </a:t>
            </a:r>
            <a:endParaRPr sz="2400">
              <a:solidFill>
                <a:schemeClr val="lt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p>
        </p:txBody>
      </p:sp>
      <p:pic>
        <p:nvPicPr>
          <p:cNvPr id="145" name="Google Shape;145;p37"/>
          <p:cNvPicPr preferRelativeResize="0"/>
          <p:nvPr/>
        </p:nvPicPr>
        <p:blipFill>
          <a:blip r:embed="rId7">
            <a:alphaModFix amt="91000"/>
          </a:blip>
          <a:stretch>
            <a:fillRect/>
          </a:stretch>
        </p:blipFill>
        <p:spPr>
          <a:xfrm>
            <a:off x="0" y="0"/>
            <a:ext cx="4592474" cy="5143498"/>
          </a:xfrm>
          <a:prstGeom prst="rect">
            <a:avLst/>
          </a:prstGeom>
          <a:noFill/>
          <a:ln cap="flat" cmpd="sng" w="9525">
            <a:solidFill>
              <a:srgbClr val="666666"/>
            </a:solidFill>
            <a:prstDash val="solid"/>
            <a:round/>
            <a:headEnd len="sm" w="sm" type="none"/>
            <a:tailEnd len="sm" w="sm" type="none"/>
          </a:ln>
        </p:spPr>
      </p:pic>
      <p:sp>
        <p:nvSpPr>
          <p:cNvPr id="146" name="Google Shape;146;p37"/>
          <p:cNvSpPr txBox="1"/>
          <p:nvPr/>
        </p:nvSpPr>
        <p:spPr>
          <a:xfrm>
            <a:off x="50" y="350375"/>
            <a:ext cx="4592400" cy="3494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3000">
              <a:solidFill>
                <a:schemeClr val="lt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GB" sz="3000">
                <a:solidFill>
                  <a:schemeClr val="lt1"/>
                </a:solidFill>
                <a:latin typeface="Roboto"/>
                <a:ea typeface="Roboto"/>
                <a:cs typeface="Roboto"/>
                <a:sym typeface="Roboto"/>
              </a:rPr>
              <a:t>GLAMs &amp; Citizen Science:</a:t>
            </a:r>
            <a:endParaRPr sz="3000">
              <a:solidFill>
                <a:schemeClr val="lt1"/>
              </a:solidFill>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rPr lang="en-GB" sz="3000">
                <a:solidFill>
                  <a:schemeClr val="lt1"/>
                </a:solidFill>
                <a:latin typeface="Roboto"/>
                <a:ea typeface="Roboto"/>
                <a:cs typeface="Roboto"/>
                <a:sym typeface="Roboto"/>
              </a:rPr>
              <a:t> </a:t>
            </a:r>
            <a:endParaRPr sz="3000">
              <a:solidFill>
                <a:schemeClr val="lt1"/>
              </a:solidFill>
              <a:latin typeface="Roboto"/>
              <a:ea typeface="Roboto"/>
              <a:cs typeface="Roboto"/>
              <a:sym typeface="Roboto"/>
            </a:endParaRPr>
          </a:p>
          <a:p>
            <a:pPr indent="0" lvl="0" marL="0" rtl="0" algn="ctr">
              <a:lnSpc>
                <a:spcPct val="115000"/>
              </a:lnSpc>
              <a:spcBef>
                <a:spcPts val="0"/>
              </a:spcBef>
              <a:spcAft>
                <a:spcPts val="0"/>
              </a:spcAft>
              <a:buClr>
                <a:schemeClr val="dk1"/>
              </a:buClr>
              <a:buSzPts val="1100"/>
              <a:buFont typeface="Arial"/>
              <a:buNone/>
            </a:pPr>
            <a:r>
              <a:rPr lang="en-GB" sz="3000">
                <a:solidFill>
                  <a:schemeClr val="lt1"/>
                </a:solidFill>
                <a:latin typeface="Roboto"/>
                <a:ea typeface="Roboto"/>
                <a:cs typeface="Roboto"/>
                <a:sym typeface="Roboto"/>
              </a:rPr>
              <a:t>Encouraging &amp; enabling participation</a:t>
            </a:r>
            <a:endParaRPr sz="3000">
              <a:solidFill>
                <a:schemeClr val="lt1"/>
              </a:solidFill>
              <a:latin typeface="Roboto"/>
              <a:ea typeface="Roboto"/>
              <a:cs typeface="Roboto"/>
              <a:sym typeface="Roboto"/>
            </a:endParaRPr>
          </a:p>
        </p:txBody>
      </p:sp>
      <p:sp>
        <p:nvSpPr>
          <p:cNvPr id="147" name="Google Shape;147;p37"/>
          <p:cNvSpPr txBox="1"/>
          <p:nvPr/>
        </p:nvSpPr>
        <p:spPr>
          <a:xfrm>
            <a:off x="0" y="4857000"/>
            <a:ext cx="4154700" cy="28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dk1"/>
                </a:solidFill>
              </a:rPr>
              <a:t>Image by </a:t>
            </a:r>
            <a:r>
              <a:rPr lang="en-GB" sz="900" u="sng">
                <a:solidFill>
                  <a:schemeClr val="dk1"/>
                </a:solidFill>
                <a:hlinkClick r:id="rId8">
                  <a:extLst>
                    <a:ext uri="{A12FA001-AC4F-418D-AE19-62706E023703}">
                      <ahyp:hlinkClr val="tx"/>
                    </a:ext>
                  </a:extLst>
                </a:hlinkClick>
              </a:rPr>
              <a:t>Auckland Museum</a:t>
            </a:r>
            <a:r>
              <a:rPr lang="en-GB" sz="900">
                <a:solidFill>
                  <a:schemeClr val="dk1"/>
                </a:solidFill>
              </a:rPr>
              <a:t> </a:t>
            </a:r>
            <a:r>
              <a:rPr lang="en-GB" sz="900" u="sng">
                <a:solidFill>
                  <a:schemeClr val="dk1"/>
                </a:solidFill>
                <a:hlinkClick r:id="rId9">
                  <a:extLst>
                    <a:ext uri="{A12FA001-AC4F-418D-AE19-62706E023703}">
                      <ahyp:hlinkClr val="tx"/>
                    </a:ext>
                  </a:extLst>
                </a:hlinkClick>
              </a:rPr>
              <a:t>CC BY 4.0</a:t>
            </a:r>
            <a:r>
              <a:rPr lang="en-GB" sz="900">
                <a:solidFill>
                  <a:schemeClr val="dk1"/>
                </a:solidFill>
              </a:rPr>
              <a:t> via </a:t>
            </a:r>
            <a:r>
              <a:rPr lang="en-GB" sz="900" u="sng">
                <a:solidFill>
                  <a:schemeClr val="dk1"/>
                </a:solidFill>
                <a:hlinkClick r:id="rId10">
                  <a:extLst>
                    <a:ext uri="{A12FA001-AC4F-418D-AE19-62706E023703}">
                      <ahyp:hlinkClr val="tx"/>
                    </a:ext>
                  </a:extLst>
                </a:hlinkClick>
              </a:rPr>
              <a:t>Wikimedia Commons</a:t>
            </a:r>
            <a:endParaRPr sz="9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46"/>
          <p:cNvSpPr txBox="1"/>
          <p:nvPr/>
        </p:nvSpPr>
        <p:spPr>
          <a:xfrm>
            <a:off x="0" y="0"/>
            <a:ext cx="9144000" cy="565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latin typeface="Roboto"/>
                <a:ea typeface="Roboto"/>
                <a:cs typeface="Roboto"/>
                <a:sym typeface="Roboto"/>
              </a:rPr>
              <a:t> </a:t>
            </a:r>
            <a:r>
              <a:rPr lang="en-GB" sz="3600">
                <a:solidFill>
                  <a:schemeClr val="lt1"/>
                </a:solidFill>
                <a:latin typeface="Roboto"/>
                <a:ea typeface="Roboto"/>
                <a:cs typeface="Roboto"/>
                <a:sym typeface="Roboto"/>
              </a:rPr>
              <a:t>Conservation status of NZ Lepidoptera </a:t>
            </a:r>
            <a:endParaRPr sz="3600">
              <a:solidFill>
                <a:schemeClr val="lt1"/>
              </a:solidFill>
              <a:latin typeface="Roboto"/>
              <a:ea typeface="Roboto"/>
              <a:cs typeface="Roboto"/>
              <a:sym typeface="Roboto"/>
            </a:endParaRPr>
          </a:p>
        </p:txBody>
      </p:sp>
      <p:pic>
        <p:nvPicPr>
          <p:cNvPr id="237" name="Google Shape;237;p46"/>
          <p:cNvPicPr preferRelativeResize="0"/>
          <p:nvPr/>
        </p:nvPicPr>
        <p:blipFill>
          <a:blip r:embed="rId3">
            <a:alphaModFix/>
          </a:blip>
          <a:stretch>
            <a:fillRect/>
          </a:stretch>
        </p:blipFill>
        <p:spPr>
          <a:xfrm>
            <a:off x="160300" y="821223"/>
            <a:ext cx="6779798" cy="3366700"/>
          </a:xfrm>
          <a:prstGeom prst="rect">
            <a:avLst/>
          </a:prstGeom>
          <a:noFill/>
          <a:ln>
            <a:noFill/>
          </a:ln>
        </p:spPr>
      </p:pic>
      <p:sp>
        <p:nvSpPr>
          <p:cNvPr id="238" name="Google Shape;238;p46"/>
          <p:cNvSpPr txBox="1"/>
          <p:nvPr/>
        </p:nvSpPr>
        <p:spPr>
          <a:xfrm>
            <a:off x="25" y="4752300"/>
            <a:ext cx="9144000" cy="39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dk1"/>
                </a:solidFill>
                <a:latin typeface="Roboto"/>
                <a:ea typeface="Roboto"/>
                <a:cs typeface="Roboto"/>
                <a:sym typeface="Roboto"/>
              </a:rPr>
              <a:t>Images:</a:t>
            </a:r>
            <a:r>
              <a:rPr lang="en-GB" sz="900" u="sng">
                <a:solidFill>
                  <a:schemeClr val="dk1"/>
                </a:solidFill>
                <a:latin typeface="Roboto"/>
                <a:ea typeface="Roboto"/>
                <a:cs typeface="Roboto"/>
                <a:sym typeface="Roboto"/>
                <a:hlinkClick r:id="rId4">
                  <a:extLst>
                    <a:ext uri="{A12FA001-AC4F-418D-AE19-62706E023703}">
                      <ahyp:hlinkClr val="tx"/>
                    </a:ext>
                  </a:extLst>
                </a:hlinkClick>
              </a:rPr>
              <a:t>Screenshot</a:t>
            </a:r>
            <a:r>
              <a:rPr lang="en-GB" sz="900">
                <a:solidFill>
                  <a:schemeClr val="dk1"/>
                </a:solidFill>
                <a:latin typeface="Roboto"/>
                <a:ea typeface="Roboto"/>
                <a:cs typeface="Roboto"/>
                <a:sym typeface="Roboto"/>
              </a:rPr>
              <a:t> of Conservation status of New Zealand butterflies and moths (Lepidoptera), 2015 </a:t>
            </a:r>
            <a:r>
              <a:rPr lang="en-GB" sz="900">
                <a:solidFill>
                  <a:schemeClr val="dk1"/>
                </a:solidFill>
                <a:latin typeface="Roboto"/>
                <a:ea typeface="Roboto"/>
                <a:cs typeface="Roboto"/>
                <a:sym typeface="Roboto"/>
              </a:rPr>
              <a:t>reused under section 43 the </a:t>
            </a:r>
            <a:r>
              <a:rPr lang="en-GB" sz="900" u="sng">
                <a:solidFill>
                  <a:schemeClr val="dk1"/>
                </a:solidFill>
                <a:latin typeface="Roboto"/>
                <a:ea typeface="Roboto"/>
                <a:cs typeface="Roboto"/>
                <a:sym typeface="Roboto"/>
                <a:hlinkClick r:id="rId5">
                  <a:extLst>
                    <a:ext uri="{A12FA001-AC4F-418D-AE19-62706E023703}">
                      <ahyp:hlinkClr val="tx"/>
                    </a:ext>
                  </a:extLst>
                </a:hlinkClick>
              </a:rPr>
              <a:t>Copyright Act 1994</a:t>
            </a:r>
            <a:r>
              <a:rPr lang="en-GB" sz="900">
                <a:solidFill>
                  <a:schemeClr val="dk1"/>
                </a:solidFill>
                <a:latin typeface="Roboto"/>
                <a:ea typeface="Roboto"/>
                <a:cs typeface="Roboto"/>
                <a:sym typeface="Roboto"/>
              </a:rPr>
              <a:t>. </a:t>
            </a:r>
            <a:r>
              <a:rPr lang="en-GB" sz="900" u="sng">
                <a:solidFill>
                  <a:schemeClr val="dk1"/>
                </a:solidFill>
                <a:latin typeface="Roboto"/>
                <a:ea typeface="Roboto"/>
                <a:cs typeface="Roboto"/>
                <a:sym typeface="Roboto"/>
                <a:hlinkClick r:id="rId6">
                  <a:extLst>
                    <a:ext uri="{A12FA001-AC4F-418D-AE19-62706E023703}">
                      <ahyp:hlinkClr val="tx"/>
                    </a:ext>
                  </a:extLst>
                </a:hlinkClick>
              </a:rPr>
              <a:t>Screenshot</a:t>
            </a:r>
            <a:r>
              <a:rPr lang="en-GB" sz="900">
                <a:solidFill>
                  <a:schemeClr val="dk1"/>
                </a:solidFill>
                <a:latin typeface="Roboto"/>
                <a:ea typeface="Roboto"/>
                <a:cs typeface="Roboto"/>
                <a:sym typeface="Roboto"/>
              </a:rPr>
              <a:t> of Wikipedia </a:t>
            </a:r>
            <a:r>
              <a:rPr lang="en-GB" sz="900" u="sng">
                <a:solidFill>
                  <a:schemeClr val="dk1"/>
                </a:solidFill>
                <a:latin typeface="Roboto"/>
                <a:ea typeface="Roboto"/>
                <a:cs typeface="Roboto"/>
                <a:sym typeface="Roboto"/>
                <a:hlinkClick r:id="rId7">
                  <a:extLst>
                    <a:ext uri="{A12FA001-AC4F-418D-AE19-62706E023703}">
                      <ahyp:hlinkClr val="tx"/>
                    </a:ext>
                  </a:extLst>
                </a:hlinkClick>
              </a:rPr>
              <a:t>CC BY-SA 3.0</a:t>
            </a:r>
            <a:r>
              <a:rPr lang="en-GB" sz="900">
                <a:solidFill>
                  <a:schemeClr val="dk1"/>
                </a:solidFill>
                <a:latin typeface="Roboto"/>
                <a:ea typeface="Roboto"/>
                <a:cs typeface="Roboto"/>
                <a:sym typeface="Roboto"/>
              </a:rPr>
              <a:t>.</a:t>
            </a:r>
            <a:endParaRPr sz="900">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pic>
        <p:nvPicPr>
          <p:cNvPr id="239" name="Google Shape;239;p46"/>
          <p:cNvPicPr preferRelativeResize="0"/>
          <p:nvPr/>
        </p:nvPicPr>
        <p:blipFill>
          <a:blip r:embed="rId8">
            <a:alphaModFix/>
          </a:blip>
          <a:stretch>
            <a:fillRect/>
          </a:stretch>
        </p:blipFill>
        <p:spPr>
          <a:xfrm>
            <a:off x="7172198" y="802825"/>
            <a:ext cx="1754202" cy="34035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47"/>
          <p:cNvSpPr txBox="1"/>
          <p:nvPr/>
        </p:nvSpPr>
        <p:spPr>
          <a:xfrm>
            <a:off x="0" y="4820400"/>
            <a:ext cx="56796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dk1"/>
                </a:solidFill>
                <a:latin typeface="Roboto"/>
                <a:ea typeface="Roboto"/>
                <a:cs typeface="Roboto"/>
                <a:sym typeface="Roboto"/>
              </a:rPr>
              <a:t>Images: </a:t>
            </a:r>
            <a:r>
              <a:rPr lang="en-GB" sz="900" u="sng">
                <a:solidFill>
                  <a:schemeClr val="dk1"/>
                </a:solidFill>
                <a:latin typeface="Roboto"/>
                <a:ea typeface="Roboto"/>
                <a:cs typeface="Roboto"/>
                <a:sym typeface="Roboto"/>
                <a:hlinkClick r:id="rId3">
                  <a:extLst>
                    <a:ext uri="{A12FA001-AC4F-418D-AE19-62706E023703}">
                      <ahyp:hlinkClr val="tx"/>
                    </a:ext>
                  </a:extLst>
                </a:hlinkClick>
              </a:rPr>
              <a:t>Screenshots</a:t>
            </a:r>
            <a:r>
              <a:rPr lang="en-GB" sz="900">
                <a:solidFill>
                  <a:schemeClr val="dk1"/>
                </a:solidFill>
                <a:latin typeface="Roboto"/>
                <a:ea typeface="Roboto"/>
                <a:cs typeface="Roboto"/>
                <a:sym typeface="Roboto"/>
              </a:rPr>
              <a:t> of iNaturalist reused </a:t>
            </a:r>
            <a:r>
              <a:rPr lang="en-GB" sz="900">
                <a:solidFill>
                  <a:schemeClr val="dk1"/>
                </a:solidFill>
                <a:latin typeface="Roboto"/>
                <a:ea typeface="Roboto"/>
                <a:cs typeface="Roboto"/>
                <a:sym typeface="Roboto"/>
              </a:rPr>
              <a:t>under section 43 the </a:t>
            </a:r>
            <a:r>
              <a:rPr lang="en-GB" sz="900" u="sng">
                <a:solidFill>
                  <a:schemeClr val="dk1"/>
                </a:solidFill>
                <a:latin typeface="Roboto"/>
                <a:ea typeface="Roboto"/>
                <a:cs typeface="Roboto"/>
                <a:sym typeface="Roboto"/>
                <a:hlinkClick r:id="rId4">
                  <a:extLst>
                    <a:ext uri="{A12FA001-AC4F-418D-AE19-62706E023703}">
                      <ahyp:hlinkClr val="tx"/>
                    </a:ext>
                  </a:extLst>
                </a:hlinkClick>
              </a:rPr>
              <a:t>Copyright Act 1994</a:t>
            </a:r>
            <a:endParaRPr sz="900">
              <a:solidFill>
                <a:schemeClr val="dk1"/>
              </a:solidFill>
              <a:latin typeface="Roboto"/>
              <a:ea typeface="Roboto"/>
              <a:cs typeface="Roboto"/>
              <a:sym typeface="Roboto"/>
            </a:endParaRPr>
          </a:p>
        </p:txBody>
      </p:sp>
      <p:sp>
        <p:nvSpPr>
          <p:cNvPr id="245" name="Google Shape;245;p47"/>
          <p:cNvSpPr txBox="1"/>
          <p:nvPr/>
        </p:nvSpPr>
        <p:spPr>
          <a:xfrm>
            <a:off x="-75" y="0"/>
            <a:ext cx="9144000" cy="50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latin typeface="Roboto"/>
                <a:ea typeface="Roboto"/>
                <a:cs typeface="Roboto"/>
                <a:sym typeface="Roboto"/>
              </a:rPr>
              <a:t>iNaturalist species page</a:t>
            </a:r>
            <a:endParaRPr sz="3600">
              <a:solidFill>
                <a:schemeClr val="lt1"/>
              </a:solidFill>
              <a:latin typeface="Roboto"/>
              <a:ea typeface="Roboto"/>
              <a:cs typeface="Roboto"/>
              <a:sym typeface="Roboto"/>
            </a:endParaRPr>
          </a:p>
        </p:txBody>
      </p:sp>
      <p:pic>
        <p:nvPicPr>
          <p:cNvPr id="246" name="Google Shape;246;p47"/>
          <p:cNvPicPr preferRelativeResize="0"/>
          <p:nvPr/>
        </p:nvPicPr>
        <p:blipFill>
          <a:blip r:embed="rId5">
            <a:alphaModFix/>
          </a:blip>
          <a:stretch>
            <a:fillRect/>
          </a:stretch>
        </p:blipFill>
        <p:spPr>
          <a:xfrm>
            <a:off x="661038" y="719200"/>
            <a:ext cx="7821763" cy="4014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8"/>
          <p:cNvSpPr txBox="1"/>
          <p:nvPr/>
        </p:nvSpPr>
        <p:spPr>
          <a:xfrm>
            <a:off x="0" y="4820400"/>
            <a:ext cx="9144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900">
                <a:solidFill>
                  <a:schemeClr val="dk1"/>
                </a:solidFill>
                <a:latin typeface="Roboto"/>
                <a:ea typeface="Roboto"/>
                <a:cs typeface="Roboto"/>
                <a:sym typeface="Roboto"/>
              </a:rPr>
              <a:t>Image: Screenshot of </a:t>
            </a:r>
            <a:r>
              <a:rPr lang="en-GB" sz="900" u="sng">
                <a:solidFill>
                  <a:schemeClr val="dk1"/>
                </a:solidFill>
                <a:latin typeface="Roboto"/>
                <a:ea typeface="Roboto"/>
                <a:cs typeface="Roboto"/>
                <a:sym typeface="Roboto"/>
                <a:hlinkClick r:id="rId3">
                  <a:extLst>
                    <a:ext uri="{A12FA001-AC4F-418D-AE19-62706E023703}">
                      <ahyp:hlinkClr val="tx"/>
                    </a:ext>
                  </a:extLst>
                </a:hlinkClick>
              </a:rPr>
              <a:t>iNaturalist observation</a:t>
            </a:r>
            <a:r>
              <a:rPr lang="en-GB" sz="900">
                <a:solidFill>
                  <a:schemeClr val="dk1"/>
                </a:solidFill>
                <a:latin typeface="Roboto"/>
                <a:ea typeface="Roboto"/>
                <a:cs typeface="Roboto"/>
                <a:sym typeface="Roboto"/>
              </a:rPr>
              <a:t> and iNaturalist </a:t>
            </a:r>
            <a:r>
              <a:rPr lang="en-GB" sz="900" u="sng">
                <a:solidFill>
                  <a:schemeClr val="dk1"/>
                </a:solidFill>
                <a:latin typeface="Roboto"/>
                <a:ea typeface="Roboto"/>
                <a:cs typeface="Roboto"/>
                <a:sym typeface="Roboto"/>
                <a:hlinkClick r:id="rId4">
                  <a:extLst>
                    <a:ext uri="{A12FA001-AC4F-418D-AE19-62706E023703}">
                      <ahyp:hlinkClr val="tx"/>
                    </a:ext>
                  </a:extLst>
                </a:hlinkClick>
              </a:rPr>
              <a:t>species page</a:t>
            </a:r>
            <a:r>
              <a:rPr lang="en-GB" sz="900">
                <a:solidFill>
                  <a:schemeClr val="dk1"/>
                </a:solidFill>
                <a:latin typeface="Roboto"/>
                <a:ea typeface="Roboto"/>
                <a:cs typeface="Roboto"/>
                <a:sym typeface="Roboto"/>
              </a:rPr>
              <a:t> reused under section 43 the </a:t>
            </a:r>
            <a:r>
              <a:rPr lang="en-GB" sz="900" u="sng">
                <a:solidFill>
                  <a:schemeClr val="dk1"/>
                </a:solidFill>
                <a:latin typeface="Roboto"/>
                <a:ea typeface="Roboto"/>
                <a:cs typeface="Roboto"/>
                <a:sym typeface="Roboto"/>
                <a:hlinkClick r:id="rId5">
                  <a:extLst>
                    <a:ext uri="{A12FA001-AC4F-418D-AE19-62706E023703}">
                      <ahyp:hlinkClr val="tx"/>
                    </a:ext>
                  </a:extLst>
                </a:hlinkClick>
              </a:rPr>
              <a:t>Copyright Act 1994</a:t>
            </a:r>
            <a:r>
              <a:rPr lang="en-GB" sz="900">
                <a:solidFill>
                  <a:schemeClr val="dk1"/>
                </a:solidFill>
                <a:latin typeface="Roboto"/>
                <a:ea typeface="Roboto"/>
                <a:cs typeface="Roboto"/>
                <a:sym typeface="Roboto"/>
              </a:rPr>
              <a:t>.</a:t>
            </a:r>
            <a:endParaRPr sz="900">
              <a:solidFill>
                <a:schemeClr val="dk1"/>
              </a:solidFill>
              <a:latin typeface="Roboto"/>
              <a:ea typeface="Roboto"/>
              <a:cs typeface="Roboto"/>
              <a:sym typeface="Roboto"/>
            </a:endParaRPr>
          </a:p>
        </p:txBody>
      </p:sp>
      <p:sp>
        <p:nvSpPr>
          <p:cNvPr id="252" name="Google Shape;252;p48"/>
          <p:cNvSpPr txBox="1"/>
          <p:nvPr/>
        </p:nvSpPr>
        <p:spPr>
          <a:xfrm>
            <a:off x="0" y="0"/>
            <a:ext cx="9088800" cy="69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latin typeface="Roboto"/>
                <a:ea typeface="Roboto"/>
                <a:cs typeface="Roboto"/>
                <a:sym typeface="Roboto"/>
              </a:rPr>
              <a:t>Comparing observation with curated image</a:t>
            </a:r>
            <a:endParaRPr sz="3600">
              <a:solidFill>
                <a:schemeClr val="lt1"/>
              </a:solidFill>
              <a:latin typeface="Roboto"/>
              <a:ea typeface="Roboto"/>
              <a:cs typeface="Roboto"/>
              <a:sym typeface="Roboto"/>
            </a:endParaRPr>
          </a:p>
        </p:txBody>
      </p:sp>
      <p:pic>
        <p:nvPicPr>
          <p:cNvPr id="253" name="Google Shape;253;p48"/>
          <p:cNvPicPr preferRelativeResize="0"/>
          <p:nvPr/>
        </p:nvPicPr>
        <p:blipFill>
          <a:blip r:embed="rId6">
            <a:alphaModFix/>
          </a:blip>
          <a:stretch>
            <a:fillRect/>
          </a:stretch>
        </p:blipFill>
        <p:spPr>
          <a:xfrm>
            <a:off x="3339925" y="929713"/>
            <a:ext cx="5613373" cy="3656374"/>
          </a:xfrm>
          <a:prstGeom prst="rect">
            <a:avLst/>
          </a:prstGeom>
          <a:noFill/>
          <a:ln>
            <a:noFill/>
          </a:ln>
        </p:spPr>
      </p:pic>
      <p:pic>
        <p:nvPicPr>
          <p:cNvPr id="254" name="Google Shape;254;p48"/>
          <p:cNvPicPr preferRelativeResize="0"/>
          <p:nvPr/>
        </p:nvPicPr>
        <p:blipFill>
          <a:blip r:embed="rId7">
            <a:alphaModFix/>
          </a:blip>
          <a:stretch>
            <a:fillRect/>
          </a:stretch>
        </p:blipFill>
        <p:spPr>
          <a:xfrm>
            <a:off x="398213" y="929725"/>
            <a:ext cx="2768863" cy="36563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9"/>
          <p:cNvSpPr txBox="1"/>
          <p:nvPr/>
        </p:nvSpPr>
        <p:spPr>
          <a:xfrm>
            <a:off x="0" y="4820400"/>
            <a:ext cx="56796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dk1"/>
                </a:solidFill>
                <a:latin typeface="Roboto"/>
                <a:ea typeface="Roboto"/>
                <a:cs typeface="Roboto"/>
                <a:sym typeface="Roboto"/>
              </a:rPr>
              <a:t>Images: </a:t>
            </a:r>
            <a:r>
              <a:rPr lang="en-GB" sz="900" u="sng">
                <a:solidFill>
                  <a:schemeClr val="dk1"/>
                </a:solidFill>
                <a:latin typeface="Roboto"/>
                <a:ea typeface="Roboto"/>
                <a:cs typeface="Roboto"/>
                <a:sym typeface="Roboto"/>
                <a:hlinkClick r:id="rId3">
                  <a:extLst>
                    <a:ext uri="{A12FA001-AC4F-418D-AE19-62706E023703}">
                      <ahyp:hlinkClr val="tx"/>
                    </a:ext>
                  </a:extLst>
                </a:hlinkClick>
              </a:rPr>
              <a:t>Screenshots</a:t>
            </a:r>
            <a:r>
              <a:rPr lang="en-GB" sz="900">
                <a:solidFill>
                  <a:schemeClr val="dk1"/>
                </a:solidFill>
                <a:latin typeface="Roboto"/>
                <a:ea typeface="Roboto"/>
                <a:cs typeface="Roboto"/>
                <a:sym typeface="Roboto"/>
              </a:rPr>
              <a:t> of iNaturalist reused under section 43 the </a:t>
            </a:r>
            <a:r>
              <a:rPr lang="en-GB" sz="900" u="sng">
                <a:solidFill>
                  <a:schemeClr val="dk1"/>
                </a:solidFill>
                <a:latin typeface="Roboto"/>
                <a:ea typeface="Roboto"/>
                <a:cs typeface="Roboto"/>
                <a:sym typeface="Roboto"/>
                <a:hlinkClick r:id="rId4">
                  <a:extLst>
                    <a:ext uri="{A12FA001-AC4F-418D-AE19-62706E023703}">
                      <ahyp:hlinkClr val="tx"/>
                    </a:ext>
                  </a:extLst>
                </a:hlinkClick>
              </a:rPr>
              <a:t>Copyright Act 1994</a:t>
            </a:r>
            <a:endParaRPr sz="900">
              <a:solidFill>
                <a:schemeClr val="dk1"/>
              </a:solidFill>
              <a:latin typeface="Roboto"/>
              <a:ea typeface="Roboto"/>
              <a:cs typeface="Roboto"/>
              <a:sym typeface="Roboto"/>
            </a:endParaRPr>
          </a:p>
        </p:txBody>
      </p:sp>
      <p:pic>
        <p:nvPicPr>
          <p:cNvPr id="260" name="Google Shape;260;p49"/>
          <p:cNvPicPr preferRelativeResize="0"/>
          <p:nvPr/>
        </p:nvPicPr>
        <p:blipFill>
          <a:blip r:embed="rId5">
            <a:alphaModFix/>
          </a:blip>
          <a:stretch>
            <a:fillRect/>
          </a:stretch>
        </p:blipFill>
        <p:spPr>
          <a:xfrm>
            <a:off x="2274800" y="585300"/>
            <a:ext cx="3795974" cy="4278573"/>
          </a:xfrm>
          <a:prstGeom prst="rect">
            <a:avLst/>
          </a:prstGeom>
          <a:noFill/>
          <a:ln>
            <a:noFill/>
          </a:ln>
        </p:spPr>
      </p:pic>
      <p:sp>
        <p:nvSpPr>
          <p:cNvPr id="261" name="Google Shape;261;p49"/>
          <p:cNvSpPr txBox="1"/>
          <p:nvPr/>
        </p:nvSpPr>
        <p:spPr>
          <a:xfrm>
            <a:off x="-75" y="0"/>
            <a:ext cx="9144000" cy="501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latin typeface="Roboto"/>
                <a:ea typeface="Roboto"/>
                <a:cs typeface="Roboto"/>
                <a:sym typeface="Roboto"/>
              </a:rPr>
              <a:t>iNaturalist ingests Wikipedia article</a:t>
            </a:r>
            <a:endParaRPr sz="3600">
              <a:solidFill>
                <a:schemeClr val="lt1"/>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50"/>
          <p:cNvSpPr txBox="1"/>
          <p:nvPr/>
        </p:nvSpPr>
        <p:spPr>
          <a:xfrm>
            <a:off x="0" y="4820400"/>
            <a:ext cx="48828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900">
                <a:solidFill>
                  <a:schemeClr val="dk1"/>
                </a:solidFill>
                <a:latin typeface="Roboto"/>
                <a:ea typeface="Roboto"/>
                <a:cs typeface="Roboto"/>
                <a:sym typeface="Roboto"/>
              </a:rPr>
              <a:t>Image: </a:t>
            </a:r>
            <a:r>
              <a:rPr lang="en-GB" sz="900" u="sng">
                <a:solidFill>
                  <a:schemeClr val="dk1"/>
                </a:solidFill>
                <a:latin typeface="Roboto"/>
                <a:ea typeface="Roboto"/>
                <a:cs typeface="Roboto"/>
                <a:sym typeface="Roboto"/>
                <a:hlinkClick r:id="rId3">
                  <a:extLst>
                    <a:ext uri="{A12FA001-AC4F-418D-AE19-62706E023703}">
                      <ahyp:hlinkClr val="tx"/>
                    </a:ext>
                  </a:extLst>
                </a:hlinkClick>
              </a:rPr>
              <a:t>Screenshots</a:t>
            </a:r>
            <a:r>
              <a:rPr lang="en-GB" sz="900">
                <a:solidFill>
                  <a:schemeClr val="dk1"/>
                </a:solidFill>
                <a:latin typeface="Roboto"/>
                <a:ea typeface="Roboto"/>
                <a:cs typeface="Roboto"/>
                <a:sym typeface="Roboto"/>
              </a:rPr>
              <a:t> of GBIF reused under section 43 the </a:t>
            </a:r>
            <a:r>
              <a:rPr lang="en-GB" sz="900" u="sng">
                <a:solidFill>
                  <a:schemeClr val="dk1"/>
                </a:solidFill>
                <a:latin typeface="Roboto"/>
                <a:ea typeface="Roboto"/>
                <a:cs typeface="Roboto"/>
                <a:sym typeface="Roboto"/>
                <a:hlinkClick r:id="rId4">
                  <a:extLst>
                    <a:ext uri="{A12FA001-AC4F-418D-AE19-62706E023703}">
                      <ahyp:hlinkClr val="tx"/>
                    </a:ext>
                  </a:extLst>
                </a:hlinkClick>
              </a:rPr>
              <a:t>Copyright Act 1994</a:t>
            </a:r>
            <a:endParaRPr sz="900">
              <a:solidFill>
                <a:schemeClr val="dk1"/>
              </a:solidFill>
              <a:latin typeface="Roboto"/>
              <a:ea typeface="Roboto"/>
              <a:cs typeface="Roboto"/>
              <a:sym typeface="Roboto"/>
            </a:endParaRPr>
          </a:p>
        </p:txBody>
      </p:sp>
      <p:sp>
        <p:nvSpPr>
          <p:cNvPr id="267" name="Google Shape;267;p50"/>
          <p:cNvSpPr txBox="1"/>
          <p:nvPr/>
        </p:nvSpPr>
        <p:spPr>
          <a:xfrm>
            <a:off x="9450" y="0"/>
            <a:ext cx="9125100" cy="58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chemeClr val="lt1"/>
                </a:solidFill>
                <a:latin typeface="Roboto"/>
                <a:ea typeface="Roboto"/>
                <a:cs typeface="Roboto"/>
                <a:sym typeface="Roboto"/>
              </a:rPr>
              <a:t>Global Biodiversity Information Facility (GBIF) </a:t>
            </a:r>
            <a:endParaRPr sz="3000">
              <a:solidFill>
                <a:schemeClr val="lt1"/>
              </a:solidFill>
              <a:latin typeface="Roboto"/>
              <a:ea typeface="Roboto"/>
              <a:cs typeface="Roboto"/>
              <a:sym typeface="Roboto"/>
            </a:endParaRPr>
          </a:p>
        </p:txBody>
      </p:sp>
      <p:pic>
        <p:nvPicPr>
          <p:cNvPr id="268" name="Google Shape;268;p50"/>
          <p:cNvPicPr preferRelativeResize="0"/>
          <p:nvPr/>
        </p:nvPicPr>
        <p:blipFill>
          <a:blip r:embed="rId5">
            <a:alphaModFix/>
          </a:blip>
          <a:stretch>
            <a:fillRect/>
          </a:stretch>
        </p:blipFill>
        <p:spPr>
          <a:xfrm>
            <a:off x="152400" y="736800"/>
            <a:ext cx="5598817" cy="3931201"/>
          </a:xfrm>
          <a:prstGeom prst="rect">
            <a:avLst/>
          </a:prstGeom>
          <a:noFill/>
          <a:ln>
            <a:noFill/>
          </a:ln>
        </p:spPr>
      </p:pic>
      <p:pic>
        <p:nvPicPr>
          <p:cNvPr id="269" name="Google Shape;269;p50"/>
          <p:cNvPicPr preferRelativeResize="0"/>
          <p:nvPr/>
        </p:nvPicPr>
        <p:blipFill>
          <a:blip r:embed="rId6">
            <a:alphaModFix/>
          </a:blip>
          <a:stretch>
            <a:fillRect/>
          </a:stretch>
        </p:blipFill>
        <p:spPr>
          <a:xfrm>
            <a:off x="5913625" y="736800"/>
            <a:ext cx="2836309" cy="3931199"/>
          </a:xfrm>
          <a:prstGeom prst="rect">
            <a:avLst/>
          </a:prstGeom>
          <a:noFill/>
          <a:ln>
            <a:noFill/>
          </a:ln>
        </p:spPr>
      </p:pic>
      <p:sp>
        <p:nvSpPr>
          <p:cNvPr id="270" name="Google Shape;270;p50"/>
          <p:cNvSpPr txBox="1"/>
          <p:nvPr/>
        </p:nvSpPr>
        <p:spPr>
          <a:xfrm>
            <a:off x="5905825" y="736800"/>
            <a:ext cx="2836200" cy="3579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50"/>
          <p:cNvSpPr txBox="1"/>
          <p:nvPr/>
        </p:nvSpPr>
        <p:spPr>
          <a:xfrm>
            <a:off x="5913625" y="1163525"/>
            <a:ext cx="2820600" cy="35046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51"/>
          <p:cNvSpPr txBox="1"/>
          <p:nvPr/>
        </p:nvSpPr>
        <p:spPr>
          <a:xfrm>
            <a:off x="0" y="0"/>
            <a:ext cx="9144000" cy="60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rgbClr val="FFFFFF"/>
                </a:solidFill>
                <a:latin typeface="Roboto"/>
                <a:ea typeface="Roboto"/>
                <a:cs typeface="Roboto"/>
                <a:sym typeface="Roboto"/>
              </a:rPr>
              <a:t>Virtuous cycle of reuse</a:t>
            </a:r>
            <a:endParaRPr sz="3600">
              <a:solidFill>
                <a:srgbClr val="FFFFFF"/>
              </a:solidFill>
              <a:latin typeface="Roboto"/>
              <a:ea typeface="Roboto"/>
              <a:cs typeface="Roboto"/>
              <a:sym typeface="Roboto"/>
            </a:endParaRPr>
          </a:p>
        </p:txBody>
      </p:sp>
      <p:sp>
        <p:nvSpPr>
          <p:cNvPr id="277" name="Google Shape;277;p51"/>
          <p:cNvSpPr/>
          <p:nvPr/>
        </p:nvSpPr>
        <p:spPr>
          <a:xfrm>
            <a:off x="3064200" y="664238"/>
            <a:ext cx="3015600" cy="19011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latin typeface="Roboto"/>
                <a:ea typeface="Roboto"/>
                <a:cs typeface="Roboto"/>
                <a:sym typeface="Roboto"/>
              </a:rPr>
              <a:t>Wikipedia</a:t>
            </a:r>
            <a:endParaRPr sz="2400">
              <a:latin typeface="Roboto"/>
              <a:ea typeface="Roboto"/>
              <a:cs typeface="Roboto"/>
              <a:sym typeface="Roboto"/>
            </a:endParaRPr>
          </a:p>
          <a:p>
            <a:pPr indent="0" lvl="0" marL="0" rtl="0" algn="ctr">
              <a:spcBef>
                <a:spcPts val="0"/>
              </a:spcBef>
              <a:spcAft>
                <a:spcPts val="0"/>
              </a:spcAft>
              <a:buNone/>
            </a:pPr>
            <a:r>
              <a:rPr lang="en-GB" sz="2400">
                <a:latin typeface="Roboto"/>
                <a:ea typeface="Roboto"/>
                <a:cs typeface="Roboto"/>
                <a:sym typeface="Roboto"/>
              </a:rPr>
              <a:t>Wikidata</a:t>
            </a:r>
            <a:endParaRPr sz="2400">
              <a:latin typeface="Roboto"/>
              <a:ea typeface="Roboto"/>
              <a:cs typeface="Roboto"/>
              <a:sym typeface="Roboto"/>
            </a:endParaRPr>
          </a:p>
          <a:p>
            <a:pPr indent="0" lvl="0" marL="0" rtl="0" algn="ctr">
              <a:spcBef>
                <a:spcPts val="0"/>
              </a:spcBef>
              <a:spcAft>
                <a:spcPts val="0"/>
              </a:spcAft>
              <a:buNone/>
            </a:pPr>
            <a:r>
              <a:rPr lang="en-GB" sz="2400">
                <a:latin typeface="Roboto"/>
                <a:ea typeface="Roboto"/>
                <a:cs typeface="Roboto"/>
                <a:sym typeface="Roboto"/>
              </a:rPr>
              <a:t>Wikicommons</a:t>
            </a:r>
            <a:endParaRPr sz="2400">
              <a:latin typeface="Roboto"/>
              <a:ea typeface="Roboto"/>
              <a:cs typeface="Roboto"/>
              <a:sym typeface="Roboto"/>
            </a:endParaRPr>
          </a:p>
        </p:txBody>
      </p:sp>
      <p:sp>
        <p:nvSpPr>
          <p:cNvPr id="278" name="Google Shape;278;p51"/>
          <p:cNvSpPr/>
          <p:nvPr/>
        </p:nvSpPr>
        <p:spPr>
          <a:xfrm>
            <a:off x="5939250" y="2482100"/>
            <a:ext cx="2688900" cy="1811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latin typeface="Roboto"/>
                <a:ea typeface="Roboto"/>
                <a:cs typeface="Roboto"/>
                <a:sym typeface="Roboto"/>
              </a:rPr>
              <a:t>iNaturalist</a:t>
            </a:r>
            <a:endParaRPr sz="2400">
              <a:latin typeface="Roboto"/>
              <a:ea typeface="Roboto"/>
              <a:cs typeface="Roboto"/>
              <a:sym typeface="Roboto"/>
            </a:endParaRPr>
          </a:p>
        </p:txBody>
      </p:sp>
      <p:sp>
        <p:nvSpPr>
          <p:cNvPr id="279" name="Google Shape;279;p51"/>
          <p:cNvSpPr/>
          <p:nvPr/>
        </p:nvSpPr>
        <p:spPr>
          <a:xfrm>
            <a:off x="371700" y="2571750"/>
            <a:ext cx="2727000" cy="1811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latin typeface="Roboto"/>
                <a:ea typeface="Roboto"/>
                <a:cs typeface="Roboto"/>
                <a:sym typeface="Roboto"/>
              </a:rPr>
              <a:t>GBIF</a:t>
            </a:r>
            <a:endParaRPr sz="2400">
              <a:latin typeface="Roboto"/>
              <a:ea typeface="Roboto"/>
              <a:cs typeface="Roboto"/>
              <a:sym typeface="Roboto"/>
            </a:endParaRPr>
          </a:p>
        </p:txBody>
      </p:sp>
      <p:sp>
        <p:nvSpPr>
          <p:cNvPr id="280" name="Google Shape;280;p51"/>
          <p:cNvSpPr/>
          <p:nvPr/>
        </p:nvSpPr>
        <p:spPr>
          <a:xfrm rot="5400000">
            <a:off x="6687475" y="1200750"/>
            <a:ext cx="616200" cy="8409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51"/>
          <p:cNvSpPr/>
          <p:nvPr/>
        </p:nvSpPr>
        <p:spPr>
          <a:xfrm rot="-5400000">
            <a:off x="5025350" y="2621773"/>
            <a:ext cx="604800" cy="6108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51"/>
          <p:cNvSpPr/>
          <p:nvPr/>
        </p:nvSpPr>
        <p:spPr>
          <a:xfrm>
            <a:off x="1792425" y="1267350"/>
            <a:ext cx="610800" cy="7077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51"/>
          <p:cNvSpPr/>
          <p:nvPr/>
        </p:nvSpPr>
        <p:spPr>
          <a:xfrm>
            <a:off x="3772400" y="3225050"/>
            <a:ext cx="1174200" cy="3258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51"/>
          <p:cNvSpPr txBox="1"/>
          <p:nvPr/>
        </p:nvSpPr>
        <p:spPr>
          <a:xfrm>
            <a:off x="79700" y="4875450"/>
            <a:ext cx="3692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900">
                <a:solidFill>
                  <a:schemeClr val="dk1"/>
                </a:solidFill>
                <a:latin typeface="Roboto"/>
                <a:ea typeface="Roboto"/>
                <a:cs typeface="Roboto"/>
                <a:sym typeface="Roboto"/>
              </a:rPr>
              <a:t>Image by Siobhan Leachman </a:t>
            </a:r>
            <a:r>
              <a:rPr lang="en-GB" sz="900" u="sng">
                <a:solidFill>
                  <a:schemeClr val="dk1"/>
                </a:solidFill>
                <a:latin typeface="Roboto"/>
                <a:ea typeface="Roboto"/>
                <a:cs typeface="Roboto"/>
                <a:sym typeface="Roboto"/>
                <a:hlinkClick r:id="rId3">
                  <a:extLst>
                    <a:ext uri="{A12FA001-AC4F-418D-AE19-62706E023703}">
                      <ahyp:hlinkClr val="tx"/>
                    </a:ext>
                  </a:extLst>
                </a:hlinkClick>
              </a:rPr>
              <a:t>CC0</a:t>
            </a:r>
            <a:endParaRPr>
              <a:solidFill>
                <a:schemeClr val="dk1"/>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52"/>
          <p:cNvSpPr txBox="1"/>
          <p:nvPr/>
        </p:nvSpPr>
        <p:spPr>
          <a:xfrm>
            <a:off x="5004025" y="4877050"/>
            <a:ext cx="4029600" cy="275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t/>
            </a:r>
            <a:endParaRPr sz="700"/>
          </a:p>
        </p:txBody>
      </p:sp>
      <p:sp>
        <p:nvSpPr>
          <p:cNvPr id="290" name="Google Shape;290;p52"/>
          <p:cNvSpPr txBox="1"/>
          <p:nvPr/>
        </p:nvSpPr>
        <p:spPr>
          <a:xfrm>
            <a:off x="23650" y="0"/>
            <a:ext cx="9120300" cy="57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rgbClr val="FFFFFF"/>
                </a:solidFill>
                <a:latin typeface="Roboto"/>
                <a:ea typeface="Roboto"/>
                <a:cs typeface="Roboto"/>
                <a:sym typeface="Roboto"/>
              </a:rPr>
              <a:t>Wikidata</a:t>
            </a:r>
            <a:endParaRPr sz="3600">
              <a:solidFill>
                <a:srgbClr val="FFFFFF"/>
              </a:solidFill>
              <a:latin typeface="Roboto"/>
              <a:ea typeface="Roboto"/>
              <a:cs typeface="Roboto"/>
              <a:sym typeface="Roboto"/>
            </a:endParaRPr>
          </a:p>
        </p:txBody>
      </p:sp>
      <p:pic>
        <p:nvPicPr>
          <p:cNvPr id="291" name="Google Shape;291;p52"/>
          <p:cNvPicPr preferRelativeResize="0"/>
          <p:nvPr/>
        </p:nvPicPr>
        <p:blipFill>
          <a:blip r:embed="rId3">
            <a:alphaModFix/>
          </a:blip>
          <a:stretch>
            <a:fillRect/>
          </a:stretch>
        </p:blipFill>
        <p:spPr>
          <a:xfrm>
            <a:off x="93025" y="709775"/>
            <a:ext cx="3260576" cy="2716074"/>
          </a:xfrm>
          <a:prstGeom prst="rect">
            <a:avLst/>
          </a:prstGeom>
          <a:noFill/>
          <a:ln>
            <a:noFill/>
          </a:ln>
        </p:spPr>
      </p:pic>
      <p:sp>
        <p:nvSpPr>
          <p:cNvPr id="292" name="Google Shape;292;p52"/>
          <p:cNvSpPr txBox="1"/>
          <p:nvPr/>
        </p:nvSpPr>
        <p:spPr>
          <a:xfrm>
            <a:off x="0" y="4746025"/>
            <a:ext cx="9144000" cy="39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900">
                <a:solidFill>
                  <a:schemeClr val="dk1"/>
                </a:solidFill>
                <a:latin typeface="Roboto"/>
                <a:ea typeface="Roboto"/>
                <a:cs typeface="Roboto"/>
                <a:sym typeface="Roboto"/>
              </a:rPr>
              <a:t>Images: </a:t>
            </a:r>
            <a:r>
              <a:rPr lang="en-GB" sz="900">
                <a:solidFill>
                  <a:schemeClr val="dk1"/>
                </a:solidFill>
                <a:latin typeface="Roboto"/>
                <a:ea typeface="Roboto"/>
                <a:cs typeface="Roboto"/>
                <a:sym typeface="Roboto"/>
              </a:rPr>
              <a:t>Screenshots of Wikidata items </a:t>
            </a:r>
            <a:r>
              <a:rPr lang="en-GB" sz="900" u="sng">
                <a:solidFill>
                  <a:schemeClr val="dk1"/>
                </a:solidFill>
                <a:latin typeface="Roboto"/>
                <a:ea typeface="Roboto"/>
                <a:cs typeface="Roboto"/>
                <a:sym typeface="Roboto"/>
                <a:hlinkClick r:id="rId4">
                  <a:extLst>
                    <a:ext uri="{A12FA001-AC4F-418D-AE19-62706E023703}">
                      <ahyp:hlinkClr val="tx"/>
                    </a:ext>
                  </a:extLst>
                </a:hlinkClick>
              </a:rPr>
              <a:t>Notoreas atmogramma</a:t>
            </a:r>
            <a:r>
              <a:rPr lang="en-GB" sz="900">
                <a:solidFill>
                  <a:schemeClr val="dk1"/>
                </a:solidFill>
                <a:latin typeface="Roboto"/>
                <a:ea typeface="Roboto"/>
                <a:cs typeface="Roboto"/>
                <a:sym typeface="Roboto"/>
              </a:rPr>
              <a:t>, </a:t>
            </a:r>
            <a:r>
              <a:rPr lang="en-GB" sz="900" u="sng">
                <a:solidFill>
                  <a:schemeClr val="dk1"/>
                </a:solidFill>
                <a:latin typeface="Roboto"/>
                <a:ea typeface="Roboto"/>
                <a:cs typeface="Roboto"/>
                <a:sym typeface="Roboto"/>
                <a:hlinkClick r:id="rId5">
                  <a:extLst>
                    <a:ext uri="{A12FA001-AC4F-418D-AE19-62706E023703}">
                      <ahyp:hlinkClr val="tx"/>
                    </a:ext>
                  </a:extLst>
                </a:hlinkClick>
              </a:rPr>
              <a:t>Notes &amp; Descriptions of New Zealand Lepidoptera</a:t>
            </a:r>
            <a:r>
              <a:rPr lang="en-GB" sz="900">
                <a:solidFill>
                  <a:schemeClr val="dk1"/>
                </a:solidFill>
                <a:latin typeface="Roboto"/>
                <a:ea typeface="Roboto"/>
                <a:cs typeface="Roboto"/>
                <a:sym typeface="Roboto"/>
              </a:rPr>
              <a:t>, </a:t>
            </a:r>
            <a:r>
              <a:rPr lang="en-GB" sz="900" u="sng">
                <a:solidFill>
                  <a:schemeClr val="dk1"/>
                </a:solidFill>
                <a:latin typeface="Roboto"/>
                <a:ea typeface="Roboto"/>
                <a:cs typeface="Roboto"/>
                <a:sym typeface="Roboto"/>
                <a:hlinkClick r:id="rId6">
                  <a:extLst>
                    <a:ext uri="{A12FA001-AC4F-418D-AE19-62706E023703}">
                      <ahyp:hlinkClr val="tx"/>
                    </a:ext>
                  </a:extLst>
                </a:hlinkClick>
              </a:rPr>
              <a:t>George Vernon Hudson</a:t>
            </a:r>
            <a:r>
              <a:rPr lang="en-GB" sz="900">
                <a:solidFill>
                  <a:schemeClr val="dk1"/>
                </a:solidFill>
                <a:latin typeface="Roboto"/>
                <a:ea typeface="Roboto"/>
                <a:cs typeface="Roboto"/>
                <a:sym typeface="Roboto"/>
              </a:rPr>
              <a:t> and </a:t>
            </a:r>
            <a:r>
              <a:rPr lang="en-GB" sz="900" u="sng">
                <a:solidFill>
                  <a:schemeClr val="dk1"/>
                </a:solidFill>
                <a:latin typeface="Roboto"/>
                <a:ea typeface="Roboto"/>
                <a:cs typeface="Roboto"/>
                <a:sym typeface="Roboto"/>
                <a:hlinkClick r:id="rId7">
                  <a:extLst>
                    <a:ext uri="{A12FA001-AC4F-418D-AE19-62706E023703}">
                      <ahyp:hlinkClr val="tx"/>
                    </a:ext>
                  </a:extLst>
                </a:hlinkClick>
              </a:rPr>
              <a:t>George Vernon Hudson collection</a:t>
            </a:r>
            <a:r>
              <a:rPr lang="en-GB" sz="900">
                <a:solidFill>
                  <a:schemeClr val="dk1"/>
                </a:solidFill>
                <a:latin typeface="Roboto"/>
                <a:ea typeface="Roboto"/>
                <a:cs typeface="Roboto"/>
                <a:sym typeface="Roboto"/>
              </a:rPr>
              <a:t>.  </a:t>
            </a:r>
            <a:r>
              <a:rPr lang="en-GB" sz="900" u="sng">
                <a:solidFill>
                  <a:schemeClr val="dk1"/>
                </a:solidFill>
                <a:latin typeface="Roboto"/>
                <a:ea typeface="Roboto"/>
                <a:cs typeface="Roboto"/>
                <a:sym typeface="Roboto"/>
                <a:hlinkClick r:id="rId8">
                  <a:extLst>
                    <a:ext uri="{A12FA001-AC4F-418D-AE19-62706E023703}">
                      <ahyp:hlinkClr val="tx"/>
                    </a:ext>
                  </a:extLst>
                </a:hlinkClick>
              </a:rPr>
              <a:t>CC BY-SA 3.0</a:t>
            </a:r>
            <a:endParaRPr sz="900">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pic>
        <p:nvPicPr>
          <p:cNvPr id="293" name="Google Shape;293;p52"/>
          <p:cNvPicPr preferRelativeResize="0"/>
          <p:nvPr/>
        </p:nvPicPr>
        <p:blipFill>
          <a:blip r:embed="rId9">
            <a:alphaModFix/>
          </a:blip>
          <a:stretch>
            <a:fillRect/>
          </a:stretch>
        </p:blipFill>
        <p:spPr>
          <a:xfrm>
            <a:off x="2170275" y="1491100"/>
            <a:ext cx="3233423" cy="2620874"/>
          </a:xfrm>
          <a:prstGeom prst="rect">
            <a:avLst/>
          </a:prstGeom>
          <a:noFill/>
          <a:ln>
            <a:noFill/>
          </a:ln>
        </p:spPr>
      </p:pic>
      <p:pic>
        <p:nvPicPr>
          <p:cNvPr id="294" name="Google Shape;294;p52"/>
          <p:cNvPicPr preferRelativeResize="0"/>
          <p:nvPr/>
        </p:nvPicPr>
        <p:blipFill>
          <a:blip r:embed="rId10">
            <a:alphaModFix/>
          </a:blip>
          <a:stretch>
            <a:fillRect/>
          </a:stretch>
        </p:blipFill>
        <p:spPr>
          <a:xfrm>
            <a:off x="4302275" y="1854175"/>
            <a:ext cx="2393277" cy="2693100"/>
          </a:xfrm>
          <a:prstGeom prst="rect">
            <a:avLst/>
          </a:prstGeom>
          <a:noFill/>
          <a:ln>
            <a:noFill/>
          </a:ln>
        </p:spPr>
      </p:pic>
      <p:pic>
        <p:nvPicPr>
          <p:cNvPr id="295" name="Google Shape;295;p52"/>
          <p:cNvPicPr preferRelativeResize="0"/>
          <p:nvPr/>
        </p:nvPicPr>
        <p:blipFill>
          <a:blip r:embed="rId11">
            <a:alphaModFix/>
          </a:blip>
          <a:stretch>
            <a:fillRect/>
          </a:stretch>
        </p:blipFill>
        <p:spPr>
          <a:xfrm>
            <a:off x="6076700" y="2240050"/>
            <a:ext cx="2487216" cy="250597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53"/>
          <p:cNvSpPr txBox="1"/>
          <p:nvPr/>
        </p:nvSpPr>
        <p:spPr>
          <a:xfrm>
            <a:off x="0" y="4868100"/>
            <a:ext cx="4980900" cy="27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900" u="sng">
                <a:solidFill>
                  <a:schemeClr val="dk1"/>
                </a:solidFill>
                <a:latin typeface="Roboto"/>
                <a:ea typeface="Roboto"/>
                <a:cs typeface="Roboto"/>
                <a:sym typeface="Roboto"/>
                <a:hlinkClick r:id="rId3">
                  <a:extLst>
                    <a:ext uri="{A12FA001-AC4F-418D-AE19-62706E023703}">
                      <ahyp:hlinkClr val="tx"/>
                    </a:ext>
                  </a:extLst>
                </a:hlinkClick>
              </a:rPr>
              <a:t>Screenshot</a:t>
            </a:r>
            <a:r>
              <a:rPr lang="en-GB" sz="900">
                <a:solidFill>
                  <a:schemeClr val="dk1"/>
                </a:solidFill>
                <a:latin typeface="Roboto"/>
                <a:ea typeface="Roboto"/>
                <a:cs typeface="Roboto"/>
                <a:sym typeface="Roboto"/>
              </a:rPr>
              <a:t> of Wikidata website </a:t>
            </a:r>
            <a:r>
              <a:rPr lang="en-GB" sz="900" u="sng">
                <a:solidFill>
                  <a:schemeClr val="dk1"/>
                </a:solidFill>
                <a:latin typeface="Roboto"/>
                <a:ea typeface="Roboto"/>
                <a:cs typeface="Roboto"/>
                <a:sym typeface="Roboto"/>
                <a:hlinkClick r:id="rId4">
                  <a:extLst>
                    <a:ext uri="{A12FA001-AC4F-418D-AE19-62706E023703}">
                      <ahyp:hlinkClr val="tx"/>
                    </a:ext>
                  </a:extLst>
                </a:hlinkClick>
              </a:rPr>
              <a:t>CC BY-SA 3.0</a:t>
            </a:r>
            <a:endParaRPr sz="700">
              <a:solidFill>
                <a:schemeClr val="dk1"/>
              </a:solidFill>
              <a:latin typeface="Roboto"/>
              <a:ea typeface="Roboto"/>
              <a:cs typeface="Roboto"/>
              <a:sym typeface="Roboto"/>
            </a:endParaRPr>
          </a:p>
        </p:txBody>
      </p:sp>
      <p:sp>
        <p:nvSpPr>
          <p:cNvPr id="301" name="Google Shape;301;p53"/>
          <p:cNvSpPr txBox="1"/>
          <p:nvPr/>
        </p:nvSpPr>
        <p:spPr>
          <a:xfrm>
            <a:off x="0" y="9350"/>
            <a:ext cx="9144000" cy="6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600">
                <a:solidFill>
                  <a:srgbClr val="FFFFFF"/>
                </a:solidFill>
                <a:latin typeface="Roboto"/>
                <a:ea typeface="Roboto"/>
                <a:cs typeface="Roboto"/>
                <a:sym typeface="Roboto"/>
              </a:rPr>
              <a:t>Wikidata Item Identifiers</a:t>
            </a:r>
            <a:endParaRPr sz="3600">
              <a:solidFill>
                <a:srgbClr val="FFFFFF"/>
              </a:solidFill>
              <a:latin typeface="Roboto"/>
              <a:ea typeface="Roboto"/>
              <a:cs typeface="Roboto"/>
              <a:sym typeface="Roboto"/>
            </a:endParaRPr>
          </a:p>
        </p:txBody>
      </p:sp>
      <p:sp>
        <p:nvSpPr>
          <p:cNvPr id="302" name="Google Shape;302;p53"/>
          <p:cNvSpPr txBox="1"/>
          <p:nvPr/>
        </p:nvSpPr>
        <p:spPr>
          <a:xfrm>
            <a:off x="1866900" y="668025"/>
            <a:ext cx="5616000" cy="285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03" name="Google Shape;303;p53"/>
          <p:cNvPicPr preferRelativeResize="0"/>
          <p:nvPr/>
        </p:nvPicPr>
        <p:blipFill>
          <a:blip r:embed="rId5">
            <a:alphaModFix/>
          </a:blip>
          <a:stretch>
            <a:fillRect/>
          </a:stretch>
        </p:blipFill>
        <p:spPr>
          <a:xfrm>
            <a:off x="2511388" y="826700"/>
            <a:ext cx="4327024" cy="4093002"/>
          </a:xfrm>
          <a:prstGeom prst="rect">
            <a:avLst/>
          </a:prstGeom>
          <a:noFill/>
          <a:ln>
            <a:noFill/>
          </a:ln>
        </p:spPr>
      </p:pic>
      <p:sp>
        <p:nvSpPr>
          <p:cNvPr id="304" name="Google Shape;304;p53"/>
          <p:cNvSpPr txBox="1"/>
          <p:nvPr/>
        </p:nvSpPr>
        <p:spPr>
          <a:xfrm>
            <a:off x="2566800" y="1643150"/>
            <a:ext cx="1669800" cy="4200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53"/>
          <p:cNvSpPr txBox="1"/>
          <p:nvPr/>
        </p:nvSpPr>
        <p:spPr>
          <a:xfrm>
            <a:off x="2566800" y="2321550"/>
            <a:ext cx="1669800" cy="4200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54"/>
          <p:cNvSpPr txBox="1"/>
          <p:nvPr/>
        </p:nvSpPr>
        <p:spPr>
          <a:xfrm>
            <a:off x="4223975" y="0"/>
            <a:ext cx="4920000" cy="5143500"/>
          </a:xfrm>
          <a:prstGeom prst="rect">
            <a:avLst/>
          </a:prstGeom>
          <a:noFill/>
          <a:ln>
            <a:noFill/>
          </a:ln>
        </p:spPr>
        <p:txBody>
          <a:bodyPr anchorCtr="0" anchor="ctr" bIns="91425" lIns="91425" spcFirstLastPara="1" rIns="91425" wrap="square" tIns="91425">
            <a:noAutofit/>
          </a:bodyPr>
          <a:lstStyle/>
          <a:p>
            <a:pPr indent="0" lvl="0" marL="360000" rtl="0" algn="l">
              <a:lnSpc>
                <a:spcPct val="150000"/>
              </a:lnSpc>
              <a:spcBef>
                <a:spcPts val="0"/>
              </a:spcBef>
              <a:spcAft>
                <a:spcPts val="0"/>
              </a:spcAft>
              <a:buNone/>
            </a:pPr>
            <a:r>
              <a:rPr lang="en-GB" sz="3600">
                <a:solidFill>
                  <a:schemeClr val="lt1"/>
                </a:solidFill>
                <a:latin typeface="Roboto"/>
                <a:ea typeface="Roboto"/>
                <a:cs typeface="Roboto"/>
                <a:sym typeface="Roboto"/>
              </a:rPr>
              <a:t>Stable URLs </a:t>
            </a:r>
            <a:endParaRPr sz="3600">
              <a:solidFill>
                <a:schemeClr val="lt1"/>
              </a:solidFill>
              <a:latin typeface="Roboto"/>
              <a:ea typeface="Roboto"/>
              <a:cs typeface="Roboto"/>
              <a:sym typeface="Roboto"/>
            </a:endParaRPr>
          </a:p>
          <a:p>
            <a:pPr indent="0" lvl="0" marL="360000" rtl="0" algn="l">
              <a:lnSpc>
                <a:spcPct val="150000"/>
              </a:lnSpc>
              <a:spcBef>
                <a:spcPts val="0"/>
              </a:spcBef>
              <a:spcAft>
                <a:spcPts val="0"/>
              </a:spcAft>
              <a:buNone/>
            </a:pPr>
            <a:r>
              <a:rPr lang="en-GB" sz="3600">
                <a:solidFill>
                  <a:schemeClr val="lt1"/>
                </a:solidFill>
                <a:latin typeface="Roboto"/>
                <a:ea typeface="Roboto"/>
                <a:cs typeface="Roboto"/>
                <a:sym typeface="Roboto"/>
              </a:rPr>
              <a:t>Persistent identifiers</a:t>
            </a:r>
            <a:endParaRPr sz="3600">
              <a:solidFill>
                <a:schemeClr val="lt1"/>
              </a:solidFill>
              <a:latin typeface="Roboto"/>
              <a:ea typeface="Roboto"/>
              <a:cs typeface="Roboto"/>
              <a:sym typeface="Roboto"/>
            </a:endParaRPr>
          </a:p>
          <a:p>
            <a:pPr indent="0" lvl="0" marL="360000" rtl="0" algn="l">
              <a:lnSpc>
                <a:spcPct val="150000"/>
              </a:lnSpc>
              <a:spcBef>
                <a:spcPts val="0"/>
              </a:spcBef>
              <a:spcAft>
                <a:spcPts val="0"/>
              </a:spcAft>
              <a:buNone/>
            </a:pPr>
            <a:r>
              <a:rPr lang="en-GB" sz="3600">
                <a:solidFill>
                  <a:schemeClr val="lt1"/>
                </a:solidFill>
                <a:latin typeface="Roboto"/>
                <a:ea typeface="Roboto"/>
                <a:cs typeface="Roboto"/>
                <a:sym typeface="Roboto"/>
              </a:rPr>
              <a:t>Digital archiving</a:t>
            </a:r>
            <a:endParaRPr sz="3600">
              <a:solidFill>
                <a:schemeClr val="lt1"/>
              </a:solidFill>
              <a:latin typeface="Roboto"/>
              <a:ea typeface="Roboto"/>
              <a:cs typeface="Roboto"/>
              <a:sym typeface="Roboto"/>
            </a:endParaRPr>
          </a:p>
        </p:txBody>
      </p:sp>
      <p:sp>
        <p:nvSpPr>
          <p:cNvPr id="311" name="Google Shape;311;p54"/>
          <p:cNvSpPr txBox="1"/>
          <p:nvPr/>
        </p:nvSpPr>
        <p:spPr>
          <a:xfrm>
            <a:off x="0" y="4820400"/>
            <a:ext cx="9144000" cy="3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dk1"/>
                </a:solidFill>
                <a:latin typeface="Roboto"/>
                <a:ea typeface="Roboto"/>
                <a:cs typeface="Roboto"/>
                <a:sym typeface="Roboto"/>
              </a:rPr>
              <a:t>Image: </a:t>
            </a:r>
            <a:r>
              <a:rPr lang="en-GB" sz="900" u="sng">
                <a:solidFill>
                  <a:schemeClr val="dk1"/>
                </a:solidFill>
                <a:latin typeface="Roboto"/>
                <a:ea typeface="Roboto"/>
                <a:cs typeface="Roboto"/>
                <a:sym typeface="Roboto"/>
                <a:hlinkClick r:id="rId3">
                  <a:extLst>
                    <a:ext uri="{A12FA001-AC4F-418D-AE19-62706E023703}">
                      <ahyp:hlinkClr val="tx"/>
                    </a:ext>
                  </a:extLst>
                </a:hlinkClick>
              </a:rPr>
              <a:t>A young boy pleading with his older sister for the return of his Polichinelle puppet</a:t>
            </a:r>
            <a:r>
              <a:rPr lang="en-GB" sz="900">
                <a:solidFill>
                  <a:schemeClr val="dk1"/>
                </a:solidFill>
                <a:latin typeface="Roboto"/>
                <a:ea typeface="Roboto"/>
                <a:cs typeface="Roboto"/>
                <a:sym typeface="Roboto"/>
              </a:rPr>
              <a:t> by Henri-Pierre Danloux, Public domain, via Wikimedia Commons</a:t>
            </a:r>
            <a:endParaRPr sz="900">
              <a:solidFill>
                <a:schemeClr val="dk1"/>
              </a:solidFill>
              <a:latin typeface="Roboto"/>
              <a:ea typeface="Roboto"/>
              <a:cs typeface="Roboto"/>
              <a:sym typeface="Roboto"/>
            </a:endParaRPr>
          </a:p>
        </p:txBody>
      </p:sp>
      <p:pic>
        <p:nvPicPr>
          <p:cNvPr id="312" name="Google Shape;312;p54"/>
          <p:cNvPicPr preferRelativeResize="0"/>
          <p:nvPr/>
        </p:nvPicPr>
        <p:blipFill>
          <a:blip r:embed="rId4">
            <a:alphaModFix/>
          </a:blip>
          <a:stretch>
            <a:fillRect/>
          </a:stretch>
        </p:blipFill>
        <p:spPr>
          <a:xfrm>
            <a:off x="67500" y="89875"/>
            <a:ext cx="4156474" cy="45980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55"/>
          <p:cNvPicPr preferRelativeResize="0"/>
          <p:nvPr/>
        </p:nvPicPr>
        <p:blipFill>
          <a:blip r:embed="rId3">
            <a:alphaModFix/>
          </a:blip>
          <a:stretch>
            <a:fillRect/>
          </a:stretch>
        </p:blipFill>
        <p:spPr>
          <a:xfrm>
            <a:off x="152400" y="970500"/>
            <a:ext cx="8839204" cy="3202485"/>
          </a:xfrm>
          <a:prstGeom prst="rect">
            <a:avLst/>
          </a:prstGeom>
          <a:noFill/>
          <a:ln>
            <a:noFill/>
          </a:ln>
        </p:spPr>
      </p:pic>
      <p:sp>
        <p:nvSpPr>
          <p:cNvPr id="318" name="Google Shape;318;p55"/>
          <p:cNvSpPr txBox="1"/>
          <p:nvPr/>
        </p:nvSpPr>
        <p:spPr>
          <a:xfrm>
            <a:off x="0" y="4820400"/>
            <a:ext cx="6324300" cy="3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u="sng">
                <a:solidFill>
                  <a:schemeClr val="dk1"/>
                </a:solidFill>
                <a:latin typeface="Roboto"/>
                <a:ea typeface="Roboto"/>
                <a:cs typeface="Roboto"/>
                <a:sym typeface="Roboto"/>
                <a:hlinkClick r:id="rId4">
                  <a:extLst>
                    <a:ext uri="{A12FA001-AC4F-418D-AE19-62706E023703}">
                      <ahyp:hlinkClr val="tx"/>
                    </a:ext>
                  </a:extLst>
                </a:hlinkClick>
              </a:rPr>
              <a:t>Screenshot</a:t>
            </a:r>
            <a:r>
              <a:rPr lang="en-GB" sz="900">
                <a:solidFill>
                  <a:schemeClr val="dk1"/>
                </a:solidFill>
                <a:latin typeface="Roboto"/>
                <a:ea typeface="Roboto"/>
                <a:cs typeface="Roboto"/>
                <a:sym typeface="Roboto"/>
              </a:rPr>
              <a:t> of Manaaki Whenua Landcare Research website </a:t>
            </a:r>
            <a:r>
              <a:rPr lang="en-GB" sz="900">
                <a:solidFill>
                  <a:schemeClr val="dk1"/>
                </a:solidFill>
                <a:latin typeface="Roboto"/>
                <a:ea typeface="Roboto"/>
                <a:cs typeface="Roboto"/>
                <a:sym typeface="Roboto"/>
              </a:rPr>
              <a:t>reused under section 43 the </a:t>
            </a:r>
            <a:r>
              <a:rPr lang="en-GB" sz="900" u="sng">
                <a:solidFill>
                  <a:schemeClr val="dk1"/>
                </a:solidFill>
                <a:latin typeface="Roboto"/>
                <a:ea typeface="Roboto"/>
                <a:cs typeface="Roboto"/>
                <a:sym typeface="Roboto"/>
                <a:hlinkClick r:id="rId5">
                  <a:extLst>
                    <a:ext uri="{A12FA001-AC4F-418D-AE19-62706E023703}">
                      <ahyp:hlinkClr val="tx"/>
                    </a:ext>
                  </a:extLst>
                </a:hlinkClick>
              </a:rPr>
              <a:t>Copyright Act 1994</a:t>
            </a:r>
            <a:endParaRPr sz="900">
              <a:solidFill>
                <a:schemeClr val="dk1"/>
              </a:solidFill>
              <a:latin typeface="Roboto"/>
              <a:ea typeface="Roboto"/>
              <a:cs typeface="Roboto"/>
              <a:sym typeface="Roboto"/>
            </a:endParaRPr>
          </a:p>
        </p:txBody>
      </p:sp>
      <p:sp>
        <p:nvSpPr>
          <p:cNvPr id="319" name="Google Shape;319;p55"/>
          <p:cNvSpPr txBox="1"/>
          <p:nvPr/>
        </p:nvSpPr>
        <p:spPr>
          <a:xfrm>
            <a:off x="21725" y="7250"/>
            <a:ext cx="90771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latin typeface="Roboto"/>
                <a:ea typeface="Roboto"/>
                <a:cs typeface="Roboto"/>
                <a:sym typeface="Roboto"/>
              </a:rPr>
              <a:t>Broken links are broken knowledge</a:t>
            </a:r>
            <a:endParaRPr sz="3600">
              <a:solidFill>
                <a:schemeClr val="lt1"/>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38"/>
          <p:cNvPicPr preferRelativeResize="0"/>
          <p:nvPr/>
        </p:nvPicPr>
        <p:blipFill>
          <a:blip r:embed="rId3">
            <a:alphaModFix/>
          </a:blip>
          <a:stretch>
            <a:fillRect/>
          </a:stretch>
        </p:blipFill>
        <p:spPr>
          <a:xfrm>
            <a:off x="152400" y="152400"/>
            <a:ext cx="4051940" cy="4838702"/>
          </a:xfrm>
          <a:prstGeom prst="rect">
            <a:avLst/>
          </a:prstGeom>
          <a:noFill/>
          <a:ln>
            <a:noFill/>
          </a:ln>
        </p:spPr>
      </p:pic>
      <p:sp>
        <p:nvSpPr>
          <p:cNvPr id="153" name="Google Shape;153;p38"/>
          <p:cNvSpPr txBox="1"/>
          <p:nvPr/>
        </p:nvSpPr>
        <p:spPr>
          <a:xfrm>
            <a:off x="4421950" y="4672625"/>
            <a:ext cx="4324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dk1"/>
                </a:solidFill>
                <a:latin typeface="Roboto"/>
                <a:ea typeface="Roboto"/>
                <a:cs typeface="Roboto"/>
                <a:sym typeface="Roboto"/>
              </a:rPr>
              <a:t>Images: Siobhan Leachman by  Mike Dickison, </a:t>
            </a:r>
            <a:r>
              <a:rPr lang="en-GB" sz="900" u="sng">
                <a:solidFill>
                  <a:schemeClr val="dk1"/>
                </a:solidFill>
                <a:latin typeface="Roboto"/>
                <a:ea typeface="Roboto"/>
                <a:cs typeface="Roboto"/>
                <a:sym typeface="Roboto"/>
                <a:hlinkClick r:id="rId4">
                  <a:extLst>
                    <a:ext uri="{A12FA001-AC4F-418D-AE19-62706E023703}">
                      <ahyp:hlinkClr val="tx"/>
                    </a:ext>
                  </a:extLst>
                </a:hlinkClick>
              </a:rPr>
              <a:t>CC0</a:t>
            </a:r>
            <a:r>
              <a:rPr lang="en-GB" sz="900">
                <a:solidFill>
                  <a:schemeClr val="dk1"/>
                </a:solidFill>
                <a:latin typeface="Roboto"/>
                <a:ea typeface="Roboto"/>
                <a:cs typeface="Roboto"/>
                <a:sym typeface="Roboto"/>
              </a:rPr>
              <a:t>, via </a:t>
            </a:r>
            <a:r>
              <a:rPr lang="en-GB" sz="900" u="sng">
                <a:solidFill>
                  <a:schemeClr val="dk1"/>
                </a:solidFill>
                <a:latin typeface="Roboto"/>
                <a:ea typeface="Roboto"/>
                <a:cs typeface="Roboto"/>
                <a:sym typeface="Roboto"/>
                <a:hlinkClick r:id="rId5">
                  <a:extLst>
                    <a:ext uri="{A12FA001-AC4F-418D-AE19-62706E023703}">
                      <ahyp:hlinkClr val="tx"/>
                    </a:ext>
                  </a:extLst>
                </a:hlinkClick>
              </a:rPr>
              <a:t>Wikimedia Commons</a:t>
            </a:r>
            <a:endParaRPr sz="900">
              <a:solidFill>
                <a:schemeClr val="dk1"/>
              </a:solidFill>
              <a:latin typeface="Roboto"/>
              <a:ea typeface="Roboto"/>
              <a:cs typeface="Roboto"/>
              <a:sym typeface="Roboto"/>
            </a:endParaRPr>
          </a:p>
          <a:p>
            <a:pPr indent="0" lvl="0" marL="0" rtl="0" algn="l">
              <a:spcBef>
                <a:spcPts val="0"/>
              </a:spcBef>
              <a:spcAft>
                <a:spcPts val="0"/>
              </a:spcAft>
              <a:buNone/>
            </a:pPr>
            <a:r>
              <a:rPr lang="en-GB" sz="900">
                <a:solidFill>
                  <a:schemeClr val="dk1"/>
                </a:solidFill>
                <a:latin typeface="Roboto"/>
                <a:ea typeface="Roboto"/>
                <a:cs typeface="Roboto"/>
                <a:sym typeface="Roboto"/>
              </a:rPr>
              <a:t>Images of </a:t>
            </a:r>
            <a:r>
              <a:rPr lang="en-GB" sz="900" u="sng">
                <a:solidFill>
                  <a:schemeClr val="dk1"/>
                </a:solidFill>
                <a:latin typeface="Roboto"/>
                <a:ea typeface="Roboto"/>
                <a:cs typeface="Roboto"/>
                <a:sym typeface="Roboto"/>
                <a:hlinkClick r:id="rId6">
                  <a:extLst>
                    <a:ext uri="{A12FA001-AC4F-418D-AE19-62706E023703}">
                      <ahyp:hlinkClr val="tx"/>
                    </a:ext>
                  </a:extLst>
                </a:hlinkClick>
              </a:rPr>
              <a:t>iNaturalist</a:t>
            </a:r>
            <a:r>
              <a:rPr lang="en-GB" sz="900">
                <a:solidFill>
                  <a:schemeClr val="dk1"/>
                </a:solidFill>
                <a:latin typeface="Roboto"/>
                <a:ea typeface="Roboto"/>
                <a:cs typeface="Roboto"/>
                <a:sym typeface="Roboto"/>
              </a:rPr>
              <a:t> observations by Siobhan Leachman, </a:t>
            </a:r>
            <a:r>
              <a:rPr lang="en-GB" sz="900" u="sng">
                <a:solidFill>
                  <a:schemeClr val="dk1"/>
                </a:solidFill>
                <a:latin typeface="Roboto"/>
                <a:ea typeface="Roboto"/>
                <a:cs typeface="Roboto"/>
                <a:sym typeface="Roboto"/>
                <a:hlinkClick r:id="rId7">
                  <a:extLst>
                    <a:ext uri="{A12FA001-AC4F-418D-AE19-62706E023703}">
                      <ahyp:hlinkClr val="tx"/>
                    </a:ext>
                  </a:extLst>
                </a:hlinkClick>
              </a:rPr>
              <a:t>CC0</a:t>
            </a:r>
            <a:endParaRPr sz="900">
              <a:solidFill>
                <a:schemeClr val="dk1"/>
              </a:solidFill>
              <a:latin typeface="Roboto"/>
              <a:ea typeface="Roboto"/>
              <a:cs typeface="Roboto"/>
              <a:sym typeface="Roboto"/>
            </a:endParaRPr>
          </a:p>
        </p:txBody>
      </p:sp>
      <p:pic>
        <p:nvPicPr>
          <p:cNvPr id="154" name="Google Shape;154;p38"/>
          <p:cNvPicPr preferRelativeResize="0"/>
          <p:nvPr/>
        </p:nvPicPr>
        <p:blipFill>
          <a:blip r:embed="rId8">
            <a:alphaModFix/>
          </a:blip>
          <a:stretch>
            <a:fillRect/>
          </a:stretch>
        </p:blipFill>
        <p:spPr>
          <a:xfrm>
            <a:off x="4421949" y="1927225"/>
            <a:ext cx="1523874" cy="2709125"/>
          </a:xfrm>
          <a:prstGeom prst="rect">
            <a:avLst/>
          </a:prstGeom>
          <a:noFill/>
          <a:ln>
            <a:noFill/>
          </a:ln>
        </p:spPr>
      </p:pic>
      <p:pic>
        <p:nvPicPr>
          <p:cNvPr id="155" name="Google Shape;155;p38"/>
          <p:cNvPicPr preferRelativeResize="0"/>
          <p:nvPr/>
        </p:nvPicPr>
        <p:blipFill>
          <a:blip r:embed="rId9">
            <a:alphaModFix/>
          </a:blip>
          <a:stretch>
            <a:fillRect/>
          </a:stretch>
        </p:blipFill>
        <p:spPr>
          <a:xfrm>
            <a:off x="5438999" y="912825"/>
            <a:ext cx="2893379" cy="2170034"/>
          </a:xfrm>
          <a:prstGeom prst="rect">
            <a:avLst/>
          </a:prstGeom>
          <a:noFill/>
          <a:ln>
            <a:noFill/>
          </a:ln>
        </p:spPr>
      </p:pic>
      <p:pic>
        <p:nvPicPr>
          <p:cNvPr id="156" name="Google Shape;156;p38"/>
          <p:cNvPicPr preferRelativeResize="0"/>
          <p:nvPr/>
        </p:nvPicPr>
        <p:blipFill>
          <a:blip r:embed="rId10">
            <a:alphaModFix/>
          </a:blip>
          <a:stretch>
            <a:fillRect/>
          </a:stretch>
        </p:blipFill>
        <p:spPr>
          <a:xfrm>
            <a:off x="7242150" y="2267500"/>
            <a:ext cx="1827775" cy="2437048"/>
          </a:xfrm>
          <a:prstGeom prst="rect">
            <a:avLst/>
          </a:prstGeom>
          <a:noFill/>
          <a:ln>
            <a:noFill/>
          </a:ln>
        </p:spPr>
      </p:pic>
      <p:sp>
        <p:nvSpPr>
          <p:cNvPr id="157" name="Google Shape;157;p38"/>
          <p:cNvSpPr txBox="1"/>
          <p:nvPr/>
        </p:nvSpPr>
        <p:spPr>
          <a:xfrm>
            <a:off x="4361100" y="86925"/>
            <a:ext cx="4636500" cy="82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3600">
                <a:solidFill>
                  <a:schemeClr val="lt1"/>
                </a:solidFill>
                <a:latin typeface="Roboto"/>
                <a:ea typeface="Roboto"/>
                <a:cs typeface="Roboto"/>
                <a:sym typeface="Roboto"/>
              </a:rPr>
              <a:t>Citizen </a:t>
            </a:r>
            <a:r>
              <a:rPr lang="en-GB" sz="3600">
                <a:solidFill>
                  <a:schemeClr val="lt1"/>
                </a:solidFill>
                <a:latin typeface="Roboto"/>
                <a:ea typeface="Roboto"/>
                <a:cs typeface="Roboto"/>
                <a:sym typeface="Roboto"/>
              </a:rPr>
              <a:t>scientist</a:t>
            </a:r>
            <a:r>
              <a:rPr lang="en-GB" sz="3600">
                <a:latin typeface="Roboto"/>
                <a:ea typeface="Roboto"/>
                <a:cs typeface="Roboto"/>
                <a:sym typeface="Roboto"/>
              </a:rPr>
              <a:t> </a:t>
            </a:r>
            <a:endParaRPr sz="3600">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56"/>
          <p:cNvSpPr txBox="1"/>
          <p:nvPr/>
        </p:nvSpPr>
        <p:spPr>
          <a:xfrm>
            <a:off x="0" y="4774025"/>
            <a:ext cx="9144000" cy="36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latin typeface="Roboto"/>
                <a:ea typeface="Roboto"/>
                <a:cs typeface="Roboto"/>
                <a:sym typeface="Roboto"/>
              </a:rPr>
              <a:t>Image: </a:t>
            </a:r>
            <a:r>
              <a:rPr lang="en-GB" sz="900" u="sng">
                <a:solidFill>
                  <a:schemeClr val="dk1"/>
                </a:solidFill>
                <a:latin typeface="Roboto"/>
                <a:ea typeface="Roboto"/>
                <a:cs typeface="Roboto"/>
                <a:sym typeface="Roboto"/>
                <a:hlinkClick r:id="rId3">
                  <a:extLst>
                    <a:ext uri="{A12FA001-AC4F-418D-AE19-62706E023703}">
                      <ahyp:hlinkClr val="tx"/>
                    </a:ext>
                  </a:extLst>
                </a:hlinkClick>
              </a:rPr>
              <a:t>Screenshot</a:t>
            </a:r>
            <a:r>
              <a:rPr lang="en-GB" sz="900">
                <a:solidFill>
                  <a:schemeClr val="dk1"/>
                </a:solidFill>
                <a:latin typeface="Roboto"/>
                <a:ea typeface="Roboto"/>
                <a:cs typeface="Roboto"/>
                <a:sym typeface="Roboto"/>
              </a:rPr>
              <a:t> of Internet Archive </a:t>
            </a:r>
            <a:r>
              <a:rPr lang="en-GB" sz="900">
                <a:latin typeface="Roboto"/>
                <a:ea typeface="Roboto"/>
                <a:cs typeface="Roboto"/>
                <a:sym typeface="Roboto"/>
              </a:rPr>
              <a:t>Wayback Machine </a:t>
            </a:r>
            <a:r>
              <a:rPr lang="en-GB" sz="900">
                <a:solidFill>
                  <a:schemeClr val="dk1"/>
                </a:solidFill>
                <a:latin typeface="Roboto"/>
                <a:ea typeface="Roboto"/>
                <a:cs typeface="Roboto"/>
                <a:sym typeface="Roboto"/>
              </a:rPr>
              <a:t>reused under section 43 the </a:t>
            </a:r>
            <a:r>
              <a:rPr lang="en-GB" sz="900" u="sng">
                <a:solidFill>
                  <a:schemeClr val="dk1"/>
                </a:solidFill>
                <a:latin typeface="Roboto"/>
                <a:ea typeface="Roboto"/>
                <a:cs typeface="Roboto"/>
                <a:sym typeface="Roboto"/>
                <a:hlinkClick r:id="rId4">
                  <a:extLst>
                    <a:ext uri="{A12FA001-AC4F-418D-AE19-62706E023703}">
                      <ahyp:hlinkClr val="tx"/>
                    </a:ext>
                  </a:extLst>
                </a:hlinkClick>
              </a:rPr>
              <a:t>Copyright Act 1994</a:t>
            </a:r>
            <a:endParaRPr sz="900">
              <a:solidFill>
                <a:schemeClr val="dk1"/>
              </a:solidFill>
              <a:latin typeface="Roboto"/>
              <a:ea typeface="Roboto"/>
              <a:cs typeface="Roboto"/>
              <a:sym typeface="Roboto"/>
            </a:endParaRPr>
          </a:p>
          <a:p>
            <a:pPr indent="0" lvl="0" marL="0" rtl="0" algn="l">
              <a:spcBef>
                <a:spcPts val="0"/>
              </a:spcBef>
              <a:spcAft>
                <a:spcPts val="0"/>
              </a:spcAft>
              <a:buNone/>
            </a:pPr>
            <a:r>
              <a:t/>
            </a:r>
            <a:endParaRPr/>
          </a:p>
        </p:txBody>
      </p:sp>
      <p:pic>
        <p:nvPicPr>
          <p:cNvPr id="325" name="Google Shape;325;p56"/>
          <p:cNvPicPr preferRelativeResize="0"/>
          <p:nvPr/>
        </p:nvPicPr>
        <p:blipFill>
          <a:blip r:embed="rId5">
            <a:alphaModFix/>
          </a:blip>
          <a:stretch>
            <a:fillRect/>
          </a:stretch>
        </p:blipFill>
        <p:spPr>
          <a:xfrm>
            <a:off x="193463" y="572400"/>
            <a:ext cx="8757064" cy="4237427"/>
          </a:xfrm>
          <a:prstGeom prst="rect">
            <a:avLst/>
          </a:prstGeom>
          <a:noFill/>
          <a:ln>
            <a:noFill/>
          </a:ln>
        </p:spPr>
      </p:pic>
      <p:sp>
        <p:nvSpPr>
          <p:cNvPr id="326" name="Google Shape;326;p56"/>
          <p:cNvSpPr txBox="1"/>
          <p:nvPr/>
        </p:nvSpPr>
        <p:spPr>
          <a:xfrm>
            <a:off x="0" y="0"/>
            <a:ext cx="9144000" cy="57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latin typeface="Roboto"/>
                <a:ea typeface="Roboto"/>
                <a:cs typeface="Roboto"/>
                <a:sym typeface="Roboto"/>
              </a:rPr>
              <a:t>Internet Archive Wayback Machine</a:t>
            </a:r>
            <a:endParaRPr sz="3600">
              <a:solidFill>
                <a:schemeClr val="lt1"/>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57"/>
          <p:cNvSpPr txBox="1"/>
          <p:nvPr/>
        </p:nvSpPr>
        <p:spPr>
          <a:xfrm>
            <a:off x="0" y="0"/>
            <a:ext cx="9144000" cy="70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3600">
                <a:solidFill>
                  <a:schemeClr val="lt1"/>
                </a:solidFill>
                <a:latin typeface="Roboto"/>
                <a:ea typeface="Roboto"/>
                <a:cs typeface="Roboto"/>
                <a:sym typeface="Roboto"/>
              </a:rPr>
              <a:t>BHL stable urls &amp; persistent identifiers</a:t>
            </a:r>
            <a:endParaRPr sz="3600">
              <a:solidFill>
                <a:schemeClr val="lt1"/>
              </a:solidFill>
              <a:latin typeface="Roboto"/>
              <a:ea typeface="Roboto"/>
              <a:cs typeface="Roboto"/>
              <a:sym typeface="Roboto"/>
            </a:endParaRPr>
          </a:p>
        </p:txBody>
      </p:sp>
      <p:pic>
        <p:nvPicPr>
          <p:cNvPr id="332" name="Google Shape;332;p57"/>
          <p:cNvPicPr preferRelativeResize="0"/>
          <p:nvPr/>
        </p:nvPicPr>
        <p:blipFill>
          <a:blip r:embed="rId3">
            <a:alphaModFix/>
          </a:blip>
          <a:stretch>
            <a:fillRect/>
          </a:stretch>
        </p:blipFill>
        <p:spPr>
          <a:xfrm>
            <a:off x="157725" y="767288"/>
            <a:ext cx="4323900" cy="1195225"/>
          </a:xfrm>
          <a:prstGeom prst="rect">
            <a:avLst/>
          </a:prstGeom>
          <a:noFill/>
          <a:ln>
            <a:noFill/>
          </a:ln>
        </p:spPr>
      </p:pic>
      <p:sp>
        <p:nvSpPr>
          <p:cNvPr id="333" name="Google Shape;333;p57"/>
          <p:cNvSpPr txBox="1"/>
          <p:nvPr/>
        </p:nvSpPr>
        <p:spPr>
          <a:xfrm>
            <a:off x="0" y="4820400"/>
            <a:ext cx="9144000" cy="3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dk1"/>
                </a:solidFill>
                <a:latin typeface="Roboto"/>
                <a:ea typeface="Roboto"/>
                <a:cs typeface="Roboto"/>
                <a:sym typeface="Roboto"/>
              </a:rPr>
              <a:t>Images: Screenshot of BHL </a:t>
            </a:r>
            <a:r>
              <a:rPr lang="en-GB" sz="900" u="sng">
                <a:solidFill>
                  <a:schemeClr val="dk1"/>
                </a:solidFill>
                <a:latin typeface="Roboto"/>
                <a:ea typeface="Roboto"/>
                <a:cs typeface="Roboto"/>
                <a:sym typeface="Roboto"/>
                <a:hlinkClick r:id="rId4">
                  <a:extLst>
                    <a:ext uri="{A12FA001-AC4F-418D-AE19-62706E023703}">
                      <ahyp:hlinkClr val="tx"/>
                    </a:ext>
                  </a:extLst>
                </a:hlinkClick>
              </a:rPr>
              <a:t>website page</a:t>
            </a:r>
            <a:r>
              <a:rPr lang="en-GB" sz="900">
                <a:solidFill>
                  <a:schemeClr val="dk1"/>
                </a:solidFill>
                <a:latin typeface="Roboto"/>
                <a:ea typeface="Roboto"/>
                <a:cs typeface="Roboto"/>
                <a:sym typeface="Roboto"/>
              </a:rPr>
              <a:t>, </a:t>
            </a:r>
            <a:r>
              <a:rPr lang="en-GB" sz="900" u="sng">
                <a:solidFill>
                  <a:schemeClr val="dk1"/>
                </a:solidFill>
                <a:latin typeface="Roboto"/>
                <a:ea typeface="Roboto"/>
                <a:cs typeface="Roboto"/>
                <a:sym typeface="Roboto"/>
                <a:hlinkClick r:id="rId5">
                  <a:extLst>
                    <a:ext uri="{A12FA001-AC4F-418D-AE19-62706E023703}">
                      <ahyp:hlinkClr val="tx"/>
                    </a:ext>
                  </a:extLst>
                </a:hlinkClick>
              </a:rPr>
              <a:t>catalogue page</a:t>
            </a:r>
            <a:r>
              <a:rPr lang="en-GB" sz="900">
                <a:solidFill>
                  <a:schemeClr val="dk1"/>
                </a:solidFill>
                <a:latin typeface="Roboto"/>
                <a:ea typeface="Roboto"/>
                <a:cs typeface="Roboto"/>
                <a:sym typeface="Roboto"/>
              </a:rPr>
              <a:t> and </a:t>
            </a:r>
            <a:r>
              <a:rPr lang="en-GB" sz="900" u="sng">
                <a:solidFill>
                  <a:schemeClr val="dk1"/>
                </a:solidFill>
                <a:latin typeface="Roboto"/>
                <a:ea typeface="Roboto"/>
                <a:cs typeface="Roboto"/>
                <a:sym typeface="Roboto"/>
                <a:hlinkClick r:id="rId6">
                  <a:extLst>
                    <a:ext uri="{A12FA001-AC4F-418D-AE19-62706E023703}">
                      <ahyp:hlinkClr val="tx"/>
                    </a:ext>
                  </a:extLst>
                </a:hlinkClick>
              </a:rPr>
              <a:t>creator page</a:t>
            </a:r>
            <a:r>
              <a:rPr lang="en-GB" sz="900">
                <a:solidFill>
                  <a:schemeClr val="dk1"/>
                </a:solidFill>
                <a:latin typeface="Roboto"/>
                <a:ea typeface="Roboto"/>
                <a:cs typeface="Roboto"/>
                <a:sym typeface="Roboto"/>
              </a:rPr>
              <a:t> reused under section 43 the </a:t>
            </a:r>
            <a:r>
              <a:rPr lang="en-GB" sz="900" u="sng">
                <a:solidFill>
                  <a:schemeClr val="dk1"/>
                </a:solidFill>
                <a:latin typeface="Roboto"/>
                <a:ea typeface="Roboto"/>
                <a:cs typeface="Roboto"/>
                <a:sym typeface="Roboto"/>
                <a:hlinkClick r:id="rId7">
                  <a:extLst>
                    <a:ext uri="{A12FA001-AC4F-418D-AE19-62706E023703}">
                      <ahyp:hlinkClr val="tx"/>
                    </a:ext>
                  </a:extLst>
                </a:hlinkClick>
              </a:rPr>
              <a:t>Copyright Act 1994</a:t>
            </a:r>
            <a:r>
              <a:rPr lang="en-GB" sz="900">
                <a:solidFill>
                  <a:schemeClr val="dk1"/>
                </a:solidFill>
                <a:latin typeface="Roboto"/>
                <a:ea typeface="Roboto"/>
                <a:cs typeface="Roboto"/>
                <a:sym typeface="Roboto"/>
              </a:rPr>
              <a:t>. </a:t>
            </a:r>
            <a:endParaRPr sz="900">
              <a:solidFill>
                <a:schemeClr val="dk1"/>
              </a:solidFill>
              <a:latin typeface="Roboto"/>
              <a:ea typeface="Roboto"/>
              <a:cs typeface="Roboto"/>
              <a:sym typeface="Roboto"/>
            </a:endParaRPr>
          </a:p>
        </p:txBody>
      </p:sp>
      <p:pic>
        <p:nvPicPr>
          <p:cNvPr id="334" name="Google Shape;334;p57"/>
          <p:cNvPicPr preferRelativeResize="0"/>
          <p:nvPr/>
        </p:nvPicPr>
        <p:blipFill>
          <a:blip r:embed="rId8">
            <a:alphaModFix/>
          </a:blip>
          <a:stretch>
            <a:fillRect/>
          </a:stretch>
        </p:blipFill>
        <p:spPr>
          <a:xfrm>
            <a:off x="2749650" y="1787000"/>
            <a:ext cx="3969500" cy="1711525"/>
          </a:xfrm>
          <a:prstGeom prst="rect">
            <a:avLst/>
          </a:prstGeom>
          <a:noFill/>
          <a:ln>
            <a:noFill/>
          </a:ln>
        </p:spPr>
      </p:pic>
      <p:pic>
        <p:nvPicPr>
          <p:cNvPr id="335" name="Google Shape;335;p57"/>
          <p:cNvPicPr preferRelativeResize="0"/>
          <p:nvPr/>
        </p:nvPicPr>
        <p:blipFill>
          <a:blip r:embed="rId9">
            <a:alphaModFix/>
          </a:blip>
          <a:stretch>
            <a:fillRect/>
          </a:stretch>
        </p:blipFill>
        <p:spPr>
          <a:xfrm>
            <a:off x="4481625" y="2917163"/>
            <a:ext cx="4323899" cy="163941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8"/>
          <p:cNvSpPr txBox="1"/>
          <p:nvPr/>
        </p:nvSpPr>
        <p:spPr>
          <a:xfrm>
            <a:off x="0" y="0"/>
            <a:ext cx="91239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3000">
                <a:solidFill>
                  <a:schemeClr val="lt1"/>
                </a:solidFill>
                <a:latin typeface="Roboto"/>
                <a:ea typeface="Roboto"/>
                <a:cs typeface="Roboto"/>
                <a:sym typeface="Roboto"/>
              </a:rPr>
              <a:t>Retrospectively assigning persistent </a:t>
            </a:r>
            <a:r>
              <a:rPr lang="en-GB" sz="3000">
                <a:solidFill>
                  <a:schemeClr val="lt1"/>
                </a:solidFill>
                <a:latin typeface="Roboto"/>
                <a:ea typeface="Roboto"/>
                <a:cs typeface="Roboto"/>
                <a:sym typeface="Roboto"/>
              </a:rPr>
              <a:t>identifiers</a:t>
            </a:r>
            <a:endParaRPr sz="3000">
              <a:solidFill>
                <a:schemeClr val="lt1"/>
              </a:solidFill>
              <a:latin typeface="Roboto"/>
              <a:ea typeface="Roboto"/>
              <a:cs typeface="Roboto"/>
              <a:sym typeface="Roboto"/>
            </a:endParaRPr>
          </a:p>
        </p:txBody>
      </p:sp>
      <p:sp>
        <p:nvSpPr>
          <p:cNvPr id="341" name="Google Shape;341;p58"/>
          <p:cNvSpPr txBox="1"/>
          <p:nvPr/>
        </p:nvSpPr>
        <p:spPr>
          <a:xfrm>
            <a:off x="19975" y="4561725"/>
            <a:ext cx="9123900" cy="6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dk1"/>
                </a:solidFill>
                <a:latin typeface="Roboto"/>
                <a:ea typeface="Roboto"/>
                <a:cs typeface="Roboto"/>
                <a:sym typeface="Roboto"/>
              </a:rPr>
              <a:t>Slides from Kearney, Nicole. (2021, January 28). </a:t>
            </a:r>
            <a:r>
              <a:rPr lang="en-GB" sz="900" u="sng">
                <a:solidFill>
                  <a:schemeClr val="dk1"/>
                </a:solidFill>
                <a:latin typeface="Roboto"/>
                <a:ea typeface="Roboto"/>
                <a:cs typeface="Roboto"/>
                <a:sym typeface="Roboto"/>
                <a:hlinkClick r:id="rId3">
                  <a:extLst>
                    <a:ext uri="{A12FA001-AC4F-418D-AE19-62706E023703}">
                      <ahyp:hlinkClr val="tx"/>
                    </a:ext>
                  </a:extLst>
                </a:hlinkClick>
              </a:rPr>
              <a:t>#Retro-PIDs: making historic Platypus Infinitely Discoverable (PID)</a:t>
            </a:r>
            <a:r>
              <a:rPr lang="en-GB" sz="900">
                <a:solidFill>
                  <a:schemeClr val="dk1"/>
                </a:solidFill>
                <a:latin typeface="Roboto"/>
                <a:ea typeface="Roboto"/>
                <a:cs typeface="Roboto"/>
                <a:sym typeface="Roboto"/>
              </a:rPr>
              <a:t>. PIDapalooza21. Zenodo. </a:t>
            </a:r>
            <a:r>
              <a:rPr lang="en-GB" sz="900" u="sng">
                <a:solidFill>
                  <a:schemeClr val="dk1"/>
                </a:solidFill>
                <a:latin typeface="Roboto"/>
                <a:ea typeface="Roboto"/>
                <a:cs typeface="Roboto"/>
                <a:sym typeface="Roboto"/>
                <a:hlinkClick r:id="rId4">
                  <a:extLst>
                    <a:ext uri="{A12FA001-AC4F-418D-AE19-62706E023703}">
                      <ahyp:hlinkClr val="tx"/>
                    </a:ext>
                  </a:extLst>
                </a:hlinkClick>
              </a:rPr>
              <a:t>https://doi.org/10.5281/zenodo.44749</a:t>
            </a:r>
            <a:r>
              <a:rPr lang="en-GB" sz="900" u="sng">
                <a:solidFill>
                  <a:schemeClr val="dk1"/>
                </a:solidFill>
                <a:latin typeface="Roboto"/>
                <a:ea typeface="Roboto"/>
                <a:cs typeface="Roboto"/>
                <a:sym typeface="Roboto"/>
                <a:hlinkClick r:id="rId5">
                  <a:extLst>
                    <a:ext uri="{A12FA001-AC4F-418D-AE19-62706E023703}">
                      <ahyp:hlinkClr val="tx"/>
                    </a:ext>
                  </a:extLst>
                </a:hlinkClick>
              </a:rPr>
              <a:t>1</a:t>
            </a:r>
            <a:r>
              <a:rPr lang="en-GB" sz="900">
                <a:solidFill>
                  <a:schemeClr val="dk1"/>
                </a:solidFill>
                <a:latin typeface="Roboto"/>
                <a:ea typeface="Roboto"/>
                <a:cs typeface="Roboto"/>
                <a:sym typeface="Roboto"/>
              </a:rPr>
              <a:t> </a:t>
            </a:r>
            <a:r>
              <a:rPr lang="en-GB" sz="900" u="sng">
                <a:solidFill>
                  <a:schemeClr val="dk1"/>
                </a:solidFill>
                <a:latin typeface="Roboto"/>
                <a:ea typeface="Roboto"/>
                <a:cs typeface="Roboto"/>
                <a:sym typeface="Roboto"/>
                <a:hlinkClick r:id="rId6">
                  <a:extLst>
                    <a:ext uri="{A12FA001-AC4F-418D-AE19-62706E023703}">
                      <ahyp:hlinkClr val="tx"/>
                    </a:ext>
                  </a:extLst>
                </a:hlinkClick>
              </a:rPr>
              <a:t>CC BY 4.0 </a:t>
            </a:r>
            <a:r>
              <a:rPr lang="en-GB" sz="900">
                <a:solidFill>
                  <a:schemeClr val="dk1"/>
                </a:solidFill>
                <a:latin typeface="Roboto"/>
                <a:ea typeface="Roboto"/>
                <a:cs typeface="Roboto"/>
                <a:sym typeface="Roboto"/>
              </a:rPr>
              <a:t>Youtube presentation: </a:t>
            </a:r>
            <a:r>
              <a:rPr lang="en-GB" sz="900" u="sng">
                <a:solidFill>
                  <a:schemeClr val="dk1"/>
                </a:solidFill>
                <a:latin typeface="Roboto"/>
                <a:ea typeface="Roboto"/>
                <a:cs typeface="Roboto"/>
                <a:sym typeface="Roboto"/>
                <a:hlinkClick r:id="rId7">
                  <a:extLst>
                    <a:ext uri="{A12FA001-AC4F-418D-AE19-62706E023703}">
                      <ahyp:hlinkClr val="tx"/>
                    </a:ext>
                  </a:extLst>
                </a:hlinkClick>
              </a:rPr>
              <a:t>https://www.youtube.com/watch?v=CSeQNe5KR5U</a:t>
            </a:r>
            <a:r>
              <a:rPr lang="en-GB" sz="900">
                <a:solidFill>
                  <a:schemeClr val="dk1"/>
                </a:solidFill>
                <a:latin typeface="Roboto"/>
                <a:ea typeface="Roboto"/>
                <a:cs typeface="Roboto"/>
                <a:sym typeface="Roboto"/>
              </a:rPr>
              <a:t> Blog: </a:t>
            </a:r>
            <a:r>
              <a:rPr lang="en-GB" sz="900" u="sng">
                <a:solidFill>
                  <a:schemeClr val="dk1"/>
                </a:solidFill>
                <a:latin typeface="Roboto"/>
                <a:ea typeface="Roboto"/>
                <a:cs typeface="Roboto"/>
                <a:sym typeface="Roboto"/>
                <a:hlinkClick r:id="rId8">
                  <a:extLst>
                    <a:ext uri="{A12FA001-AC4F-418D-AE19-62706E023703}">
                      <ahyp:hlinkClr val="tx"/>
                    </a:ext>
                  </a:extLst>
                </a:hlinkClick>
              </a:rPr>
              <a:t>https://blog.biodiversitylibrary.org/2021/05/persistent-identifier-working-group.html</a:t>
            </a:r>
            <a:r>
              <a:rPr lang="en-GB" sz="900">
                <a:solidFill>
                  <a:schemeClr val="dk1"/>
                </a:solidFill>
                <a:latin typeface="Roboto"/>
                <a:ea typeface="Roboto"/>
                <a:cs typeface="Roboto"/>
                <a:sym typeface="Roboto"/>
              </a:rPr>
              <a:t> </a:t>
            </a:r>
            <a:endParaRPr sz="900">
              <a:solidFill>
                <a:schemeClr val="dk1"/>
              </a:solidFill>
              <a:latin typeface="Roboto"/>
              <a:ea typeface="Roboto"/>
              <a:cs typeface="Roboto"/>
              <a:sym typeface="Roboto"/>
            </a:endParaRPr>
          </a:p>
        </p:txBody>
      </p:sp>
      <p:pic>
        <p:nvPicPr>
          <p:cNvPr id="342" name="Google Shape;342;p58"/>
          <p:cNvPicPr preferRelativeResize="0"/>
          <p:nvPr/>
        </p:nvPicPr>
        <p:blipFill>
          <a:blip r:embed="rId9">
            <a:alphaModFix/>
          </a:blip>
          <a:stretch>
            <a:fillRect/>
          </a:stretch>
        </p:blipFill>
        <p:spPr>
          <a:xfrm>
            <a:off x="4666675" y="1111913"/>
            <a:ext cx="4401275" cy="2473574"/>
          </a:xfrm>
          <a:prstGeom prst="rect">
            <a:avLst/>
          </a:prstGeom>
          <a:noFill/>
          <a:ln>
            <a:noFill/>
          </a:ln>
        </p:spPr>
      </p:pic>
      <p:pic>
        <p:nvPicPr>
          <p:cNvPr id="343" name="Google Shape;343;p58"/>
          <p:cNvPicPr preferRelativeResize="0"/>
          <p:nvPr/>
        </p:nvPicPr>
        <p:blipFill>
          <a:blip r:embed="rId10">
            <a:alphaModFix/>
          </a:blip>
          <a:stretch>
            <a:fillRect/>
          </a:stretch>
        </p:blipFill>
        <p:spPr>
          <a:xfrm>
            <a:off x="87475" y="1114063"/>
            <a:ext cx="4401275" cy="246925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59"/>
          <p:cNvSpPr txBox="1"/>
          <p:nvPr/>
        </p:nvSpPr>
        <p:spPr>
          <a:xfrm>
            <a:off x="0" y="0"/>
            <a:ext cx="91440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latin typeface="Roboto"/>
                <a:ea typeface="Roboto"/>
                <a:cs typeface="Roboto"/>
                <a:sym typeface="Roboto"/>
              </a:rPr>
              <a:t>Verifiable and trustworthy knowledge</a:t>
            </a:r>
            <a:endParaRPr sz="3600">
              <a:solidFill>
                <a:schemeClr val="lt1"/>
              </a:solidFill>
              <a:latin typeface="Roboto"/>
              <a:ea typeface="Roboto"/>
              <a:cs typeface="Roboto"/>
              <a:sym typeface="Roboto"/>
            </a:endParaRPr>
          </a:p>
        </p:txBody>
      </p:sp>
      <p:sp>
        <p:nvSpPr>
          <p:cNvPr id="349" name="Google Shape;349;p59"/>
          <p:cNvSpPr txBox="1"/>
          <p:nvPr/>
        </p:nvSpPr>
        <p:spPr>
          <a:xfrm>
            <a:off x="10050" y="4743300"/>
            <a:ext cx="912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50" name="Google Shape;350;p59"/>
          <p:cNvSpPr txBox="1"/>
          <p:nvPr/>
        </p:nvSpPr>
        <p:spPr>
          <a:xfrm>
            <a:off x="0" y="4820400"/>
            <a:ext cx="9123900" cy="3231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n-GB" sz="900">
                <a:solidFill>
                  <a:schemeClr val="dk1"/>
                </a:solidFill>
                <a:latin typeface="Roboto"/>
                <a:ea typeface="Roboto"/>
                <a:cs typeface="Roboto"/>
                <a:sym typeface="Roboto"/>
              </a:rPr>
              <a:t>Screenshot of </a:t>
            </a:r>
            <a:r>
              <a:rPr lang="en-GB" sz="900" u="sng">
                <a:solidFill>
                  <a:schemeClr val="dk1"/>
                </a:solidFill>
                <a:latin typeface="Roboto"/>
                <a:ea typeface="Roboto"/>
                <a:cs typeface="Roboto"/>
                <a:sym typeface="Roboto"/>
                <a:hlinkClick r:id="rId3">
                  <a:extLst>
                    <a:ext uri="{A12FA001-AC4F-418D-AE19-62706E023703}">
                      <ahyp:hlinkClr val="tx"/>
                    </a:ext>
                  </a:extLst>
                </a:hlinkClick>
              </a:rPr>
              <a:t>English Wikipedia article</a:t>
            </a:r>
            <a:r>
              <a:rPr lang="en-GB" sz="900">
                <a:solidFill>
                  <a:schemeClr val="dk1"/>
                </a:solidFill>
                <a:latin typeface="Roboto"/>
                <a:ea typeface="Roboto"/>
                <a:cs typeface="Roboto"/>
                <a:sym typeface="Roboto"/>
              </a:rPr>
              <a:t> </a:t>
            </a:r>
            <a:r>
              <a:rPr lang="en-GB" sz="900" u="sng">
                <a:solidFill>
                  <a:schemeClr val="dk1"/>
                </a:solidFill>
                <a:latin typeface="Roboto"/>
                <a:ea typeface="Roboto"/>
                <a:cs typeface="Roboto"/>
                <a:sym typeface="Roboto"/>
                <a:hlinkClick r:id="rId4">
                  <a:extLst>
                    <a:ext uri="{A12FA001-AC4F-418D-AE19-62706E023703}">
                      <ahyp:hlinkClr val="tx"/>
                    </a:ext>
                  </a:extLst>
                </a:hlinkClick>
              </a:rPr>
              <a:t>CC BY-SA 3.0</a:t>
            </a:r>
            <a:r>
              <a:rPr lang="en-GB" sz="900">
                <a:solidFill>
                  <a:schemeClr val="dk1"/>
                </a:solidFill>
                <a:latin typeface="Roboto"/>
                <a:ea typeface="Roboto"/>
                <a:cs typeface="Roboto"/>
                <a:sym typeface="Roboto"/>
              </a:rPr>
              <a:t>, </a:t>
            </a:r>
            <a:r>
              <a:rPr lang="en-GB" sz="900">
                <a:solidFill>
                  <a:schemeClr val="dk1"/>
                </a:solidFill>
                <a:latin typeface="Roboto"/>
                <a:ea typeface="Roboto"/>
                <a:cs typeface="Roboto"/>
                <a:sym typeface="Roboto"/>
              </a:rPr>
              <a:t>Screenshot of </a:t>
            </a:r>
            <a:r>
              <a:rPr lang="en-GB" sz="900" u="sng">
                <a:solidFill>
                  <a:schemeClr val="dk1"/>
                </a:solidFill>
                <a:latin typeface="Roboto"/>
                <a:ea typeface="Roboto"/>
                <a:cs typeface="Roboto"/>
                <a:sym typeface="Roboto"/>
                <a:hlinkClick r:id="rId5">
                  <a:extLst>
                    <a:ext uri="{A12FA001-AC4F-418D-AE19-62706E023703}">
                      <ahyp:hlinkClr val="tx"/>
                    </a:ext>
                  </a:extLst>
                </a:hlinkClick>
              </a:rPr>
              <a:t>Wikidata website</a:t>
            </a:r>
            <a:r>
              <a:rPr lang="en-GB" sz="900">
                <a:solidFill>
                  <a:schemeClr val="dk1"/>
                </a:solidFill>
                <a:latin typeface="Roboto"/>
                <a:ea typeface="Roboto"/>
                <a:cs typeface="Roboto"/>
                <a:sym typeface="Roboto"/>
              </a:rPr>
              <a:t> </a:t>
            </a:r>
            <a:r>
              <a:rPr lang="en-GB" sz="900" u="sng">
                <a:solidFill>
                  <a:schemeClr val="dk1"/>
                </a:solidFill>
                <a:latin typeface="Roboto"/>
                <a:ea typeface="Roboto"/>
                <a:cs typeface="Roboto"/>
                <a:sym typeface="Roboto"/>
                <a:hlinkClick r:id="rId6">
                  <a:extLst>
                    <a:ext uri="{A12FA001-AC4F-418D-AE19-62706E023703}">
                      <ahyp:hlinkClr val="tx"/>
                    </a:ext>
                  </a:extLst>
                </a:hlinkClick>
              </a:rPr>
              <a:t>CC BY-SA 3.0</a:t>
            </a:r>
            <a:r>
              <a:rPr lang="en-GB" sz="900">
                <a:solidFill>
                  <a:schemeClr val="dk1"/>
                </a:solidFill>
                <a:latin typeface="Roboto"/>
                <a:ea typeface="Roboto"/>
                <a:cs typeface="Roboto"/>
                <a:sym typeface="Roboto"/>
              </a:rPr>
              <a:t> Screenshot of </a:t>
            </a:r>
            <a:r>
              <a:rPr lang="en-GB" sz="900" u="sng">
                <a:solidFill>
                  <a:schemeClr val="dk1"/>
                </a:solidFill>
                <a:latin typeface="Roboto"/>
                <a:ea typeface="Roboto"/>
                <a:cs typeface="Roboto"/>
                <a:sym typeface="Roboto"/>
                <a:hlinkClick r:id="rId7">
                  <a:extLst>
                    <a:ext uri="{A12FA001-AC4F-418D-AE19-62706E023703}">
                      <ahyp:hlinkClr val="tx"/>
                    </a:ext>
                  </a:extLst>
                </a:hlinkClick>
              </a:rPr>
              <a:t>Wikicommons website</a:t>
            </a:r>
            <a:r>
              <a:rPr lang="en-GB" sz="900">
                <a:solidFill>
                  <a:schemeClr val="dk1"/>
                </a:solidFill>
                <a:latin typeface="Roboto"/>
                <a:ea typeface="Roboto"/>
                <a:cs typeface="Roboto"/>
                <a:sym typeface="Roboto"/>
              </a:rPr>
              <a:t>. </a:t>
            </a:r>
            <a:r>
              <a:rPr lang="en-GB" sz="900" u="sng">
                <a:solidFill>
                  <a:schemeClr val="dk1"/>
                </a:solidFill>
                <a:latin typeface="Roboto"/>
                <a:ea typeface="Roboto"/>
                <a:cs typeface="Roboto"/>
                <a:sym typeface="Roboto"/>
                <a:hlinkClick r:id="rId8">
                  <a:extLst>
                    <a:ext uri="{A12FA001-AC4F-418D-AE19-62706E023703}">
                      <ahyp:hlinkClr val="tx"/>
                    </a:ext>
                  </a:extLst>
                </a:hlinkClick>
              </a:rPr>
              <a:t>CC BY-SA 3.0</a:t>
            </a:r>
            <a:r>
              <a:rPr lang="en-GB" sz="900">
                <a:solidFill>
                  <a:schemeClr val="dk1"/>
                </a:solidFill>
                <a:latin typeface="Roboto"/>
                <a:ea typeface="Roboto"/>
                <a:cs typeface="Roboto"/>
                <a:sym typeface="Roboto"/>
              </a:rPr>
              <a:t> </a:t>
            </a:r>
            <a:endParaRPr sz="900">
              <a:solidFill>
                <a:schemeClr val="dk1"/>
              </a:solidFill>
              <a:latin typeface="Roboto"/>
              <a:ea typeface="Roboto"/>
              <a:cs typeface="Roboto"/>
              <a:sym typeface="Roboto"/>
            </a:endParaRPr>
          </a:p>
        </p:txBody>
      </p:sp>
      <p:pic>
        <p:nvPicPr>
          <p:cNvPr id="351" name="Google Shape;351;p59"/>
          <p:cNvPicPr preferRelativeResize="0"/>
          <p:nvPr/>
        </p:nvPicPr>
        <p:blipFill>
          <a:blip r:embed="rId9">
            <a:alphaModFix/>
          </a:blip>
          <a:stretch>
            <a:fillRect/>
          </a:stretch>
        </p:blipFill>
        <p:spPr>
          <a:xfrm>
            <a:off x="118725" y="1099375"/>
            <a:ext cx="6280681" cy="738900"/>
          </a:xfrm>
          <a:prstGeom prst="rect">
            <a:avLst/>
          </a:prstGeom>
          <a:noFill/>
          <a:ln>
            <a:noFill/>
          </a:ln>
        </p:spPr>
      </p:pic>
      <p:pic>
        <p:nvPicPr>
          <p:cNvPr id="352" name="Google Shape;352;p59"/>
          <p:cNvPicPr preferRelativeResize="0"/>
          <p:nvPr/>
        </p:nvPicPr>
        <p:blipFill>
          <a:blip r:embed="rId10">
            <a:alphaModFix/>
          </a:blip>
          <a:stretch>
            <a:fillRect/>
          </a:stretch>
        </p:blipFill>
        <p:spPr>
          <a:xfrm>
            <a:off x="288650" y="2504500"/>
            <a:ext cx="4709026" cy="1765900"/>
          </a:xfrm>
          <a:prstGeom prst="rect">
            <a:avLst/>
          </a:prstGeom>
          <a:noFill/>
          <a:ln>
            <a:noFill/>
          </a:ln>
        </p:spPr>
      </p:pic>
      <p:pic>
        <p:nvPicPr>
          <p:cNvPr id="353" name="Google Shape;353;p59"/>
          <p:cNvPicPr preferRelativeResize="0"/>
          <p:nvPr/>
        </p:nvPicPr>
        <p:blipFill>
          <a:blip r:embed="rId11">
            <a:alphaModFix/>
          </a:blip>
          <a:stretch>
            <a:fillRect/>
          </a:stretch>
        </p:blipFill>
        <p:spPr>
          <a:xfrm>
            <a:off x="4280525" y="1697900"/>
            <a:ext cx="4759802" cy="1975001"/>
          </a:xfrm>
          <a:prstGeom prst="rect">
            <a:avLst/>
          </a:prstGeom>
          <a:noFill/>
          <a:ln>
            <a:noFill/>
          </a:ln>
        </p:spPr>
      </p:pic>
      <p:sp>
        <p:nvSpPr>
          <p:cNvPr id="354" name="Google Shape;354;p59"/>
          <p:cNvSpPr txBox="1"/>
          <p:nvPr/>
        </p:nvSpPr>
        <p:spPr>
          <a:xfrm>
            <a:off x="3868500" y="1318475"/>
            <a:ext cx="2426700" cy="4002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55" name="Google Shape;355;p59"/>
          <p:cNvSpPr txBox="1"/>
          <p:nvPr/>
        </p:nvSpPr>
        <p:spPr>
          <a:xfrm>
            <a:off x="5556425" y="3086100"/>
            <a:ext cx="1731300" cy="4002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56" name="Google Shape;356;p59"/>
          <p:cNvSpPr txBox="1"/>
          <p:nvPr/>
        </p:nvSpPr>
        <p:spPr>
          <a:xfrm>
            <a:off x="1919750" y="3274450"/>
            <a:ext cx="2202300" cy="4002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60"/>
          <p:cNvSpPr txBox="1"/>
          <p:nvPr/>
        </p:nvSpPr>
        <p:spPr>
          <a:xfrm>
            <a:off x="0" y="4868100"/>
            <a:ext cx="4980900" cy="27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900">
                <a:solidFill>
                  <a:schemeClr val="dk1"/>
                </a:solidFill>
                <a:latin typeface="Roboto"/>
                <a:ea typeface="Roboto"/>
                <a:cs typeface="Roboto"/>
                <a:sym typeface="Roboto"/>
              </a:rPr>
              <a:t>Screenshots of </a:t>
            </a:r>
            <a:r>
              <a:rPr lang="en-GB" sz="900" u="sng">
                <a:solidFill>
                  <a:schemeClr val="dk1"/>
                </a:solidFill>
                <a:latin typeface="Roboto"/>
                <a:ea typeface="Roboto"/>
                <a:cs typeface="Roboto"/>
                <a:sym typeface="Roboto"/>
                <a:hlinkClick r:id="rId3">
                  <a:extLst>
                    <a:ext uri="{A12FA001-AC4F-418D-AE19-62706E023703}">
                      <ahyp:hlinkClr val="tx"/>
                    </a:ext>
                  </a:extLst>
                </a:hlinkClick>
              </a:rPr>
              <a:t>Auckland Museum website</a:t>
            </a:r>
            <a:r>
              <a:rPr lang="en-GB" sz="900">
                <a:solidFill>
                  <a:schemeClr val="dk1"/>
                </a:solidFill>
                <a:latin typeface="Roboto"/>
                <a:ea typeface="Roboto"/>
                <a:cs typeface="Roboto"/>
                <a:sym typeface="Roboto"/>
              </a:rPr>
              <a:t> reused </a:t>
            </a:r>
            <a:r>
              <a:rPr lang="en-GB" sz="900">
                <a:solidFill>
                  <a:schemeClr val="dk1"/>
                </a:solidFill>
                <a:latin typeface="Roboto"/>
                <a:ea typeface="Roboto"/>
                <a:cs typeface="Roboto"/>
                <a:sym typeface="Roboto"/>
              </a:rPr>
              <a:t>under section 43 the </a:t>
            </a:r>
            <a:r>
              <a:rPr lang="en-GB" sz="900" u="sng">
                <a:solidFill>
                  <a:schemeClr val="dk1"/>
                </a:solidFill>
                <a:latin typeface="Roboto"/>
                <a:ea typeface="Roboto"/>
                <a:cs typeface="Roboto"/>
                <a:sym typeface="Roboto"/>
                <a:hlinkClick r:id="rId4">
                  <a:extLst>
                    <a:ext uri="{A12FA001-AC4F-418D-AE19-62706E023703}">
                      <ahyp:hlinkClr val="tx"/>
                    </a:ext>
                  </a:extLst>
                </a:hlinkClick>
              </a:rPr>
              <a:t>Copyright Act 1994</a:t>
            </a:r>
            <a:r>
              <a:rPr lang="en-GB" sz="900">
                <a:solidFill>
                  <a:schemeClr val="dk1"/>
                </a:solidFill>
                <a:latin typeface="Roboto"/>
                <a:ea typeface="Roboto"/>
                <a:cs typeface="Roboto"/>
                <a:sym typeface="Roboto"/>
              </a:rPr>
              <a:t> </a:t>
            </a:r>
            <a:endParaRPr sz="700">
              <a:solidFill>
                <a:schemeClr val="dk1"/>
              </a:solidFill>
              <a:latin typeface="Roboto"/>
              <a:ea typeface="Roboto"/>
              <a:cs typeface="Roboto"/>
              <a:sym typeface="Roboto"/>
            </a:endParaRPr>
          </a:p>
        </p:txBody>
      </p:sp>
      <p:sp>
        <p:nvSpPr>
          <p:cNvPr id="362" name="Google Shape;362;p60"/>
          <p:cNvSpPr txBox="1"/>
          <p:nvPr/>
        </p:nvSpPr>
        <p:spPr>
          <a:xfrm>
            <a:off x="0" y="9350"/>
            <a:ext cx="9144000" cy="52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rgbClr val="FFFFFF"/>
                </a:solidFill>
                <a:latin typeface="Roboto"/>
                <a:ea typeface="Roboto"/>
                <a:cs typeface="Roboto"/>
                <a:sym typeface="Roboto"/>
              </a:rPr>
              <a:t>Multiple platforms</a:t>
            </a:r>
            <a:endParaRPr sz="3600">
              <a:solidFill>
                <a:srgbClr val="FFFFFF"/>
              </a:solidFill>
              <a:latin typeface="Roboto"/>
              <a:ea typeface="Roboto"/>
              <a:cs typeface="Roboto"/>
              <a:sym typeface="Roboto"/>
            </a:endParaRPr>
          </a:p>
        </p:txBody>
      </p:sp>
      <p:pic>
        <p:nvPicPr>
          <p:cNvPr id="363" name="Google Shape;363;p60"/>
          <p:cNvPicPr preferRelativeResize="0"/>
          <p:nvPr/>
        </p:nvPicPr>
        <p:blipFill>
          <a:blip r:embed="rId5">
            <a:alphaModFix/>
          </a:blip>
          <a:stretch>
            <a:fillRect/>
          </a:stretch>
        </p:blipFill>
        <p:spPr>
          <a:xfrm>
            <a:off x="45325" y="637300"/>
            <a:ext cx="3243298" cy="4230799"/>
          </a:xfrm>
          <a:prstGeom prst="rect">
            <a:avLst/>
          </a:prstGeom>
          <a:noFill/>
          <a:ln>
            <a:noFill/>
          </a:ln>
        </p:spPr>
      </p:pic>
      <p:pic>
        <p:nvPicPr>
          <p:cNvPr id="364" name="Google Shape;364;p60"/>
          <p:cNvPicPr preferRelativeResize="0"/>
          <p:nvPr/>
        </p:nvPicPr>
        <p:blipFill>
          <a:blip r:embed="rId6">
            <a:alphaModFix/>
          </a:blip>
          <a:stretch>
            <a:fillRect/>
          </a:stretch>
        </p:blipFill>
        <p:spPr>
          <a:xfrm>
            <a:off x="3171325" y="1176725"/>
            <a:ext cx="4082575" cy="1997424"/>
          </a:xfrm>
          <a:prstGeom prst="rect">
            <a:avLst/>
          </a:prstGeom>
          <a:noFill/>
          <a:ln>
            <a:noFill/>
          </a:ln>
        </p:spPr>
      </p:pic>
      <p:pic>
        <p:nvPicPr>
          <p:cNvPr id="365" name="Google Shape;365;p60"/>
          <p:cNvPicPr preferRelativeResize="0"/>
          <p:nvPr/>
        </p:nvPicPr>
        <p:blipFill>
          <a:blip r:embed="rId7">
            <a:alphaModFix/>
          </a:blip>
          <a:stretch>
            <a:fillRect/>
          </a:stretch>
        </p:blipFill>
        <p:spPr>
          <a:xfrm>
            <a:off x="6198675" y="3174150"/>
            <a:ext cx="2142378" cy="1503476"/>
          </a:xfrm>
          <a:prstGeom prst="rect">
            <a:avLst/>
          </a:prstGeom>
          <a:noFill/>
          <a:ln>
            <a:noFill/>
          </a:ln>
        </p:spPr>
      </p:pic>
      <p:pic>
        <p:nvPicPr>
          <p:cNvPr id="366" name="Google Shape;366;p60"/>
          <p:cNvPicPr preferRelativeResize="0"/>
          <p:nvPr/>
        </p:nvPicPr>
        <p:blipFill>
          <a:blip r:embed="rId8">
            <a:alphaModFix/>
          </a:blip>
          <a:stretch>
            <a:fillRect/>
          </a:stretch>
        </p:blipFill>
        <p:spPr>
          <a:xfrm>
            <a:off x="3152375" y="3174138"/>
            <a:ext cx="3069972" cy="1503500"/>
          </a:xfrm>
          <a:prstGeom prst="rect">
            <a:avLst/>
          </a:prstGeom>
          <a:noFill/>
          <a:ln>
            <a:noFill/>
          </a:ln>
        </p:spPr>
      </p:pic>
      <p:pic>
        <p:nvPicPr>
          <p:cNvPr id="367" name="Google Shape;367;p60"/>
          <p:cNvPicPr preferRelativeResize="0"/>
          <p:nvPr/>
        </p:nvPicPr>
        <p:blipFill>
          <a:blip r:embed="rId9">
            <a:alphaModFix/>
          </a:blip>
          <a:stretch>
            <a:fillRect/>
          </a:stretch>
        </p:blipFill>
        <p:spPr>
          <a:xfrm>
            <a:off x="7253900" y="1176725"/>
            <a:ext cx="1815550" cy="24513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61"/>
          <p:cNvSpPr txBox="1"/>
          <p:nvPr/>
        </p:nvSpPr>
        <p:spPr>
          <a:xfrm>
            <a:off x="0" y="0"/>
            <a:ext cx="9144000" cy="60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latin typeface="Roboto"/>
                <a:ea typeface="Roboto"/>
                <a:cs typeface="Roboto"/>
                <a:sym typeface="Roboto"/>
              </a:rPr>
              <a:t>Smithsonian Field notebooks</a:t>
            </a:r>
            <a:endParaRPr sz="3600">
              <a:solidFill>
                <a:schemeClr val="lt1"/>
              </a:solidFill>
              <a:latin typeface="Roboto"/>
              <a:ea typeface="Roboto"/>
              <a:cs typeface="Roboto"/>
              <a:sym typeface="Roboto"/>
            </a:endParaRPr>
          </a:p>
        </p:txBody>
      </p:sp>
      <p:sp>
        <p:nvSpPr>
          <p:cNvPr id="373" name="Google Shape;373;p61"/>
          <p:cNvSpPr txBox="1"/>
          <p:nvPr/>
        </p:nvSpPr>
        <p:spPr>
          <a:xfrm>
            <a:off x="0" y="4681800"/>
            <a:ext cx="8954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dk1"/>
                </a:solidFill>
                <a:latin typeface="Roboto"/>
                <a:ea typeface="Roboto"/>
                <a:cs typeface="Roboto"/>
                <a:sym typeface="Roboto"/>
              </a:rPr>
              <a:t>Images:  </a:t>
            </a:r>
            <a:r>
              <a:rPr lang="en-GB" sz="900" u="sng">
                <a:solidFill>
                  <a:schemeClr val="dk1"/>
                </a:solidFill>
                <a:latin typeface="Roboto"/>
                <a:ea typeface="Roboto"/>
                <a:cs typeface="Roboto"/>
                <a:sym typeface="Roboto"/>
                <a:hlinkClick r:id="rId3">
                  <a:extLst>
                    <a:ext uri="{A12FA001-AC4F-418D-AE19-62706E023703}">
                      <ahyp:hlinkClr val="tx"/>
                    </a:ext>
                  </a:extLst>
                </a:hlinkClick>
              </a:rPr>
              <a:t>Robert H. Gibbs, Jr., field notebook, 1949-1960</a:t>
            </a:r>
            <a:r>
              <a:rPr lang="en-GB" sz="900">
                <a:solidFill>
                  <a:schemeClr val="dk1"/>
                </a:solidFill>
                <a:latin typeface="Roboto"/>
                <a:ea typeface="Roboto"/>
                <a:cs typeface="Roboto"/>
                <a:sym typeface="Roboto"/>
              </a:rPr>
              <a:t> No known copyright restrictions, </a:t>
            </a:r>
            <a:r>
              <a:rPr lang="en-GB" sz="900" u="sng">
                <a:solidFill>
                  <a:schemeClr val="dk1"/>
                </a:solidFill>
                <a:latin typeface="Roboto"/>
                <a:ea typeface="Roboto"/>
                <a:cs typeface="Roboto"/>
                <a:sym typeface="Roboto"/>
                <a:hlinkClick r:id="rId4">
                  <a:extLst>
                    <a:ext uri="{A12FA001-AC4F-418D-AE19-62706E023703}">
                      <ahyp:hlinkClr val="tx"/>
                    </a:ext>
                  </a:extLst>
                </a:hlinkClick>
              </a:rPr>
              <a:t>Bailey, V. O., New Mexico, Texas, March 1924 - April 1924</a:t>
            </a:r>
            <a:r>
              <a:rPr lang="en-GB" sz="900">
                <a:solidFill>
                  <a:schemeClr val="dk1"/>
                </a:solidFill>
                <a:latin typeface="Roboto"/>
                <a:ea typeface="Roboto"/>
                <a:cs typeface="Roboto"/>
                <a:sym typeface="Roboto"/>
              </a:rPr>
              <a:t>  No Known copyright restrictions and </a:t>
            </a:r>
            <a:r>
              <a:rPr lang="en-GB" sz="900" u="sng">
                <a:solidFill>
                  <a:schemeClr val="dk1"/>
                </a:solidFill>
                <a:latin typeface="Roboto"/>
                <a:ea typeface="Roboto"/>
                <a:cs typeface="Roboto"/>
                <a:sym typeface="Roboto"/>
                <a:hlinkClick r:id="rId5">
                  <a:extLst>
                    <a:ext uri="{A12FA001-AC4F-418D-AE19-62706E023703}">
                      <ahyp:hlinkClr val="tx"/>
                    </a:ext>
                  </a:extLst>
                </a:hlinkClick>
              </a:rPr>
              <a:t>https://www.biodiversitylibrary.org/page/47004970</a:t>
            </a:r>
            <a:r>
              <a:rPr lang="en-GB" sz="900">
                <a:solidFill>
                  <a:schemeClr val="dk1"/>
                </a:solidFill>
                <a:latin typeface="Roboto"/>
                <a:ea typeface="Roboto"/>
                <a:cs typeface="Roboto"/>
                <a:sym typeface="Roboto"/>
              </a:rPr>
              <a:t>  No known copyright restrictions. All held at Smithsonian Institution Archives.</a:t>
            </a:r>
            <a:endParaRPr sz="900">
              <a:solidFill>
                <a:schemeClr val="dk1"/>
              </a:solidFill>
              <a:latin typeface="Roboto"/>
              <a:ea typeface="Roboto"/>
              <a:cs typeface="Roboto"/>
              <a:sym typeface="Roboto"/>
            </a:endParaRPr>
          </a:p>
        </p:txBody>
      </p:sp>
      <p:pic>
        <p:nvPicPr>
          <p:cNvPr id="374" name="Google Shape;374;p61"/>
          <p:cNvPicPr preferRelativeResize="0"/>
          <p:nvPr/>
        </p:nvPicPr>
        <p:blipFill>
          <a:blip r:embed="rId6">
            <a:alphaModFix/>
          </a:blip>
          <a:stretch>
            <a:fillRect/>
          </a:stretch>
        </p:blipFill>
        <p:spPr>
          <a:xfrm>
            <a:off x="376975" y="742350"/>
            <a:ext cx="2692013" cy="3851700"/>
          </a:xfrm>
          <a:prstGeom prst="rect">
            <a:avLst/>
          </a:prstGeom>
          <a:noFill/>
          <a:ln>
            <a:noFill/>
          </a:ln>
        </p:spPr>
      </p:pic>
      <p:pic>
        <p:nvPicPr>
          <p:cNvPr id="375" name="Google Shape;375;p61"/>
          <p:cNvPicPr preferRelativeResize="0"/>
          <p:nvPr/>
        </p:nvPicPr>
        <p:blipFill>
          <a:blip r:embed="rId7">
            <a:alphaModFix/>
          </a:blip>
          <a:stretch>
            <a:fillRect/>
          </a:stretch>
        </p:blipFill>
        <p:spPr>
          <a:xfrm>
            <a:off x="3363901" y="742350"/>
            <a:ext cx="2487940" cy="3851700"/>
          </a:xfrm>
          <a:prstGeom prst="rect">
            <a:avLst/>
          </a:prstGeom>
          <a:noFill/>
          <a:ln>
            <a:noFill/>
          </a:ln>
        </p:spPr>
      </p:pic>
      <p:pic>
        <p:nvPicPr>
          <p:cNvPr id="376" name="Google Shape;376;p61"/>
          <p:cNvPicPr preferRelativeResize="0"/>
          <p:nvPr/>
        </p:nvPicPr>
        <p:blipFill>
          <a:blip r:embed="rId8">
            <a:alphaModFix/>
          </a:blip>
          <a:stretch>
            <a:fillRect/>
          </a:stretch>
        </p:blipFill>
        <p:spPr>
          <a:xfrm>
            <a:off x="6056691" y="742350"/>
            <a:ext cx="2897412" cy="38517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62"/>
          <p:cNvSpPr txBox="1"/>
          <p:nvPr/>
        </p:nvSpPr>
        <p:spPr>
          <a:xfrm>
            <a:off x="0" y="0"/>
            <a:ext cx="9144000" cy="73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600">
                <a:solidFill>
                  <a:schemeClr val="lt1"/>
                </a:solidFill>
                <a:latin typeface="Roboto"/>
                <a:ea typeface="Roboto"/>
                <a:cs typeface="Roboto"/>
                <a:sym typeface="Roboto"/>
              </a:rPr>
              <a:t>BHL OCR and Scientific Names </a:t>
            </a:r>
            <a:r>
              <a:rPr lang="en-GB" sz="3600">
                <a:solidFill>
                  <a:schemeClr val="lt1"/>
                </a:solidFill>
                <a:latin typeface="Roboto"/>
                <a:ea typeface="Roboto"/>
                <a:cs typeface="Roboto"/>
                <a:sym typeface="Roboto"/>
              </a:rPr>
              <a:t>algorithm</a:t>
            </a:r>
            <a:r>
              <a:rPr lang="en-GB">
                <a:solidFill>
                  <a:schemeClr val="dk1"/>
                </a:solidFill>
                <a:latin typeface="Roboto"/>
                <a:ea typeface="Roboto"/>
                <a:cs typeface="Roboto"/>
                <a:sym typeface="Roboto"/>
              </a:rPr>
              <a:t> </a:t>
            </a:r>
            <a:endParaRPr>
              <a:solidFill>
                <a:schemeClr val="dk1"/>
              </a:solidFill>
              <a:latin typeface="Roboto"/>
              <a:ea typeface="Roboto"/>
              <a:cs typeface="Roboto"/>
              <a:sym typeface="Roboto"/>
            </a:endParaRPr>
          </a:p>
        </p:txBody>
      </p:sp>
      <p:sp>
        <p:nvSpPr>
          <p:cNvPr id="382" name="Google Shape;382;p62"/>
          <p:cNvSpPr txBox="1"/>
          <p:nvPr/>
        </p:nvSpPr>
        <p:spPr>
          <a:xfrm>
            <a:off x="0" y="4774025"/>
            <a:ext cx="9144000" cy="36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dk1"/>
                </a:solidFill>
                <a:latin typeface="Roboto"/>
                <a:ea typeface="Roboto"/>
                <a:cs typeface="Roboto"/>
                <a:sym typeface="Roboto"/>
              </a:rPr>
              <a:t>Images: </a:t>
            </a:r>
            <a:r>
              <a:rPr lang="en-GB" sz="900" u="sng">
                <a:solidFill>
                  <a:schemeClr val="dk1"/>
                </a:solidFill>
                <a:latin typeface="Roboto"/>
                <a:ea typeface="Roboto"/>
                <a:cs typeface="Roboto"/>
                <a:sym typeface="Roboto"/>
                <a:hlinkClick r:id="rId3">
                  <a:extLst>
                    <a:ext uri="{A12FA001-AC4F-418D-AE19-62706E023703}">
                      <ahyp:hlinkClr val="tx"/>
                    </a:ext>
                  </a:extLst>
                </a:hlinkClick>
              </a:rPr>
              <a:t>Screenshot</a:t>
            </a:r>
            <a:r>
              <a:rPr lang="en-GB" sz="900">
                <a:solidFill>
                  <a:schemeClr val="dk1"/>
                </a:solidFill>
                <a:latin typeface="Roboto"/>
                <a:ea typeface="Roboto"/>
                <a:cs typeface="Roboto"/>
                <a:sym typeface="Roboto"/>
              </a:rPr>
              <a:t> of Smithsonian field notebook with useless OCR, </a:t>
            </a:r>
            <a:r>
              <a:rPr lang="en-GB" sz="900" u="sng">
                <a:solidFill>
                  <a:schemeClr val="dk1"/>
                </a:solidFill>
                <a:latin typeface="Roboto"/>
                <a:ea typeface="Roboto"/>
                <a:cs typeface="Roboto"/>
                <a:sym typeface="Roboto"/>
                <a:hlinkClick r:id="rId4">
                  <a:extLst>
                    <a:ext uri="{A12FA001-AC4F-418D-AE19-62706E023703}">
                      <ahyp:hlinkClr val="tx"/>
                    </a:ext>
                  </a:extLst>
                </a:hlinkClick>
              </a:rPr>
              <a:t>Screenshots</a:t>
            </a:r>
            <a:r>
              <a:rPr lang="en-GB" sz="900">
                <a:solidFill>
                  <a:schemeClr val="dk1"/>
                </a:solidFill>
                <a:latin typeface="Roboto"/>
                <a:ea typeface="Roboto"/>
                <a:cs typeface="Roboto"/>
                <a:sym typeface="Roboto"/>
              </a:rPr>
              <a:t> of Smithsonian field notebook with </a:t>
            </a:r>
            <a:r>
              <a:rPr lang="en-GB" sz="900">
                <a:solidFill>
                  <a:schemeClr val="dk1"/>
                </a:solidFill>
                <a:latin typeface="Roboto"/>
                <a:ea typeface="Roboto"/>
                <a:cs typeface="Roboto"/>
                <a:sym typeface="Roboto"/>
              </a:rPr>
              <a:t>OCR </a:t>
            </a:r>
            <a:r>
              <a:rPr lang="en-GB" sz="900">
                <a:solidFill>
                  <a:schemeClr val="dk1"/>
                </a:solidFill>
                <a:latin typeface="Roboto"/>
                <a:ea typeface="Roboto"/>
                <a:cs typeface="Roboto"/>
                <a:sym typeface="Roboto"/>
              </a:rPr>
              <a:t>replaced by transcription and Scientific Names, all reused under section 43 the </a:t>
            </a:r>
            <a:r>
              <a:rPr lang="en-GB" sz="900" u="sng">
                <a:solidFill>
                  <a:schemeClr val="dk1"/>
                </a:solidFill>
                <a:latin typeface="Roboto"/>
                <a:ea typeface="Roboto"/>
                <a:cs typeface="Roboto"/>
                <a:sym typeface="Roboto"/>
                <a:hlinkClick r:id="rId5">
                  <a:extLst>
                    <a:ext uri="{A12FA001-AC4F-418D-AE19-62706E023703}">
                      <ahyp:hlinkClr val="tx"/>
                    </a:ext>
                  </a:extLst>
                </a:hlinkClick>
              </a:rPr>
              <a:t>Copyright Act 1994</a:t>
            </a:r>
            <a:r>
              <a:rPr lang="en-GB" sz="900">
                <a:solidFill>
                  <a:schemeClr val="dk1"/>
                </a:solidFill>
                <a:latin typeface="Roboto"/>
                <a:ea typeface="Roboto"/>
                <a:cs typeface="Roboto"/>
                <a:sym typeface="Roboto"/>
              </a:rPr>
              <a:t> </a:t>
            </a:r>
            <a:endParaRPr sz="900">
              <a:solidFill>
                <a:schemeClr val="dk1"/>
              </a:solidFill>
              <a:latin typeface="Roboto"/>
              <a:ea typeface="Roboto"/>
              <a:cs typeface="Roboto"/>
              <a:sym typeface="Roboto"/>
            </a:endParaRPr>
          </a:p>
        </p:txBody>
      </p:sp>
      <p:pic>
        <p:nvPicPr>
          <p:cNvPr id="383" name="Google Shape;383;p62"/>
          <p:cNvPicPr preferRelativeResize="0"/>
          <p:nvPr/>
        </p:nvPicPr>
        <p:blipFill>
          <a:blip r:embed="rId6">
            <a:alphaModFix/>
          </a:blip>
          <a:stretch>
            <a:fillRect/>
          </a:stretch>
        </p:blipFill>
        <p:spPr>
          <a:xfrm>
            <a:off x="53400" y="1095300"/>
            <a:ext cx="3852160" cy="1974974"/>
          </a:xfrm>
          <a:prstGeom prst="rect">
            <a:avLst/>
          </a:prstGeom>
          <a:noFill/>
          <a:ln>
            <a:noFill/>
          </a:ln>
        </p:spPr>
      </p:pic>
      <p:pic>
        <p:nvPicPr>
          <p:cNvPr id="384" name="Google Shape;384;p62"/>
          <p:cNvPicPr preferRelativeResize="0"/>
          <p:nvPr/>
        </p:nvPicPr>
        <p:blipFill>
          <a:blip r:embed="rId7">
            <a:alphaModFix/>
          </a:blip>
          <a:stretch>
            <a:fillRect/>
          </a:stretch>
        </p:blipFill>
        <p:spPr>
          <a:xfrm>
            <a:off x="4041151" y="1095300"/>
            <a:ext cx="4999700" cy="1974979"/>
          </a:xfrm>
          <a:prstGeom prst="rect">
            <a:avLst/>
          </a:prstGeom>
          <a:noFill/>
          <a:ln>
            <a:noFill/>
          </a:ln>
        </p:spPr>
      </p:pic>
      <p:pic>
        <p:nvPicPr>
          <p:cNvPr id="385" name="Google Shape;385;p62"/>
          <p:cNvPicPr preferRelativeResize="0"/>
          <p:nvPr/>
        </p:nvPicPr>
        <p:blipFill>
          <a:blip r:embed="rId8">
            <a:alphaModFix/>
          </a:blip>
          <a:stretch>
            <a:fillRect/>
          </a:stretch>
        </p:blipFill>
        <p:spPr>
          <a:xfrm>
            <a:off x="1761175" y="2795850"/>
            <a:ext cx="4676344" cy="160148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63"/>
          <p:cNvSpPr txBox="1"/>
          <p:nvPr/>
        </p:nvSpPr>
        <p:spPr>
          <a:xfrm>
            <a:off x="0" y="4820400"/>
            <a:ext cx="72879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dk1"/>
                </a:solidFill>
                <a:latin typeface="Roboto"/>
                <a:ea typeface="Roboto"/>
                <a:cs typeface="Roboto"/>
                <a:sym typeface="Roboto"/>
              </a:rPr>
              <a:t>Image:</a:t>
            </a:r>
            <a:r>
              <a:rPr lang="en-GB" sz="900" u="sng">
                <a:solidFill>
                  <a:schemeClr val="dk1"/>
                </a:solidFill>
                <a:latin typeface="Roboto"/>
                <a:ea typeface="Roboto"/>
                <a:cs typeface="Roboto"/>
                <a:sym typeface="Roboto"/>
                <a:hlinkClick r:id="rId3">
                  <a:extLst>
                    <a:ext uri="{A12FA001-AC4F-418D-AE19-62706E023703}">
                      <ahyp:hlinkClr val="tx"/>
                    </a:ext>
                  </a:extLst>
                </a:hlinkClick>
              </a:rPr>
              <a:t>Screenshot</a:t>
            </a:r>
            <a:r>
              <a:rPr lang="en-GB" sz="900">
                <a:solidFill>
                  <a:schemeClr val="dk1"/>
                </a:solidFill>
                <a:latin typeface="Roboto"/>
                <a:ea typeface="Roboto"/>
                <a:cs typeface="Roboto"/>
                <a:sym typeface="Roboto"/>
              </a:rPr>
              <a:t> of BHL Flickr account </a:t>
            </a:r>
            <a:r>
              <a:rPr lang="en-GB" sz="900">
                <a:solidFill>
                  <a:schemeClr val="dk1"/>
                </a:solidFill>
                <a:latin typeface="Roboto"/>
                <a:ea typeface="Roboto"/>
                <a:cs typeface="Roboto"/>
                <a:sym typeface="Roboto"/>
              </a:rPr>
              <a:t>reused under section 43 the </a:t>
            </a:r>
            <a:r>
              <a:rPr lang="en-GB" sz="900" u="sng">
                <a:solidFill>
                  <a:schemeClr val="dk1"/>
                </a:solidFill>
                <a:latin typeface="Roboto"/>
                <a:ea typeface="Roboto"/>
                <a:cs typeface="Roboto"/>
                <a:sym typeface="Roboto"/>
                <a:hlinkClick r:id="rId4">
                  <a:extLst>
                    <a:ext uri="{A12FA001-AC4F-418D-AE19-62706E023703}">
                      <ahyp:hlinkClr val="tx"/>
                    </a:ext>
                  </a:extLst>
                </a:hlinkClick>
              </a:rPr>
              <a:t>Copyright Act 1994</a:t>
            </a:r>
            <a:endParaRPr sz="900">
              <a:solidFill>
                <a:schemeClr val="dk1"/>
              </a:solidFill>
              <a:latin typeface="Roboto"/>
              <a:ea typeface="Roboto"/>
              <a:cs typeface="Roboto"/>
              <a:sym typeface="Roboto"/>
            </a:endParaRPr>
          </a:p>
        </p:txBody>
      </p:sp>
      <p:pic>
        <p:nvPicPr>
          <p:cNvPr id="391" name="Google Shape;391;p63"/>
          <p:cNvPicPr preferRelativeResize="0"/>
          <p:nvPr/>
        </p:nvPicPr>
        <p:blipFill>
          <a:blip r:embed="rId5">
            <a:alphaModFix/>
          </a:blip>
          <a:stretch>
            <a:fillRect/>
          </a:stretch>
        </p:blipFill>
        <p:spPr>
          <a:xfrm>
            <a:off x="965325" y="775088"/>
            <a:ext cx="7213353" cy="4099777"/>
          </a:xfrm>
          <a:prstGeom prst="rect">
            <a:avLst/>
          </a:prstGeom>
          <a:noFill/>
          <a:ln>
            <a:noFill/>
          </a:ln>
        </p:spPr>
      </p:pic>
      <p:sp>
        <p:nvSpPr>
          <p:cNvPr id="392" name="Google Shape;392;p63"/>
          <p:cNvSpPr txBox="1"/>
          <p:nvPr/>
        </p:nvSpPr>
        <p:spPr>
          <a:xfrm>
            <a:off x="0" y="0"/>
            <a:ext cx="9144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3600">
                <a:solidFill>
                  <a:schemeClr val="lt1"/>
                </a:solidFill>
                <a:latin typeface="Roboto"/>
                <a:ea typeface="Roboto"/>
                <a:cs typeface="Roboto"/>
                <a:sym typeface="Roboto"/>
              </a:rPr>
              <a:t>BHL Flickr </a:t>
            </a:r>
            <a:endParaRPr sz="3600">
              <a:solidFill>
                <a:schemeClr val="lt1"/>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p64"/>
          <p:cNvPicPr preferRelativeResize="0"/>
          <p:nvPr/>
        </p:nvPicPr>
        <p:blipFill>
          <a:blip r:embed="rId3">
            <a:alphaModFix/>
          </a:blip>
          <a:stretch>
            <a:fillRect/>
          </a:stretch>
        </p:blipFill>
        <p:spPr>
          <a:xfrm>
            <a:off x="282800" y="739200"/>
            <a:ext cx="3042374" cy="3947776"/>
          </a:xfrm>
          <a:prstGeom prst="rect">
            <a:avLst/>
          </a:prstGeom>
          <a:noFill/>
          <a:ln>
            <a:noFill/>
          </a:ln>
        </p:spPr>
      </p:pic>
      <p:sp>
        <p:nvSpPr>
          <p:cNvPr id="398" name="Google Shape;398;p64"/>
          <p:cNvSpPr txBox="1"/>
          <p:nvPr/>
        </p:nvSpPr>
        <p:spPr>
          <a:xfrm>
            <a:off x="0" y="4820400"/>
            <a:ext cx="9144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dk1"/>
                </a:solidFill>
                <a:latin typeface="Roboto"/>
                <a:ea typeface="Roboto"/>
                <a:cs typeface="Roboto"/>
                <a:sym typeface="Roboto"/>
              </a:rPr>
              <a:t>Images: </a:t>
            </a:r>
            <a:r>
              <a:rPr lang="en-GB" sz="900" u="sng">
                <a:solidFill>
                  <a:schemeClr val="dk1"/>
                </a:solidFill>
                <a:latin typeface="Roboto"/>
                <a:ea typeface="Roboto"/>
                <a:cs typeface="Roboto"/>
                <a:sym typeface="Roboto"/>
                <a:hlinkClick r:id="rId4">
                  <a:extLst>
                    <a:ext uri="{A12FA001-AC4F-418D-AE19-62706E023703}">
                      <ahyp:hlinkClr val="tx"/>
                    </a:ext>
                  </a:extLst>
                </a:hlinkClick>
              </a:rPr>
              <a:t>Plate </a:t>
            </a:r>
            <a:r>
              <a:rPr lang="en-GB" sz="900" u="sng">
                <a:solidFill>
                  <a:schemeClr val="dk1"/>
                </a:solidFill>
                <a:latin typeface="Roboto"/>
                <a:ea typeface="Roboto"/>
                <a:cs typeface="Roboto"/>
                <a:sym typeface="Roboto"/>
                <a:hlinkClick r:id="rId5">
                  <a:extLst>
                    <a:ext uri="{A12FA001-AC4F-418D-AE19-62706E023703}">
                      <ahyp:hlinkClr val="tx"/>
                    </a:ext>
                  </a:extLst>
                </a:hlinkClick>
              </a:rPr>
              <a:t>174</a:t>
            </a:r>
            <a:r>
              <a:rPr lang="en-GB" sz="900">
                <a:solidFill>
                  <a:schemeClr val="dk1"/>
                </a:solidFill>
                <a:latin typeface="Roboto"/>
                <a:ea typeface="Roboto"/>
                <a:cs typeface="Roboto"/>
                <a:sym typeface="Roboto"/>
              </a:rPr>
              <a:t> from </a:t>
            </a:r>
            <a:r>
              <a:rPr lang="en-GB" sz="900" u="sng">
                <a:solidFill>
                  <a:schemeClr val="dk1"/>
                </a:solidFill>
                <a:latin typeface="Roboto"/>
                <a:ea typeface="Roboto"/>
                <a:cs typeface="Roboto"/>
                <a:sym typeface="Roboto"/>
                <a:hlinkClick r:id="rId6">
                  <a:extLst>
                    <a:ext uri="{A12FA001-AC4F-418D-AE19-62706E023703}">
                      <ahyp:hlinkClr val="tx"/>
                    </a:ext>
                  </a:extLst>
                </a:hlinkClick>
              </a:rPr>
              <a:t>Aid to the identification of insects</a:t>
            </a:r>
            <a:r>
              <a:rPr lang="en-GB" sz="900">
                <a:solidFill>
                  <a:schemeClr val="dk1"/>
                </a:solidFill>
                <a:latin typeface="Roboto"/>
                <a:ea typeface="Roboto"/>
                <a:cs typeface="Roboto"/>
                <a:sym typeface="Roboto"/>
              </a:rPr>
              <a:t> via Flickr, Public Domain. </a:t>
            </a:r>
            <a:r>
              <a:rPr lang="en-GB" sz="900" u="sng">
                <a:solidFill>
                  <a:schemeClr val="dk1"/>
                </a:solidFill>
                <a:latin typeface="Roboto"/>
                <a:ea typeface="Roboto"/>
                <a:cs typeface="Roboto"/>
                <a:sym typeface="Roboto"/>
                <a:hlinkClick r:id="rId7">
                  <a:extLst>
                    <a:ext uri="{A12FA001-AC4F-418D-AE19-62706E023703}">
                      <ahyp:hlinkClr val="tx"/>
                    </a:ext>
                  </a:extLst>
                </a:hlinkClick>
              </a:rPr>
              <a:t>Screenshot</a:t>
            </a:r>
            <a:r>
              <a:rPr lang="en-GB" sz="900">
                <a:solidFill>
                  <a:schemeClr val="dk1"/>
                </a:solidFill>
                <a:latin typeface="Roboto"/>
                <a:ea typeface="Roboto"/>
                <a:cs typeface="Roboto"/>
                <a:sym typeface="Roboto"/>
              </a:rPr>
              <a:t> of Flickr tags </a:t>
            </a:r>
            <a:r>
              <a:rPr lang="en-GB" sz="900">
                <a:solidFill>
                  <a:schemeClr val="dk1"/>
                </a:solidFill>
                <a:latin typeface="Roboto"/>
                <a:ea typeface="Roboto"/>
                <a:cs typeface="Roboto"/>
                <a:sym typeface="Roboto"/>
              </a:rPr>
              <a:t>reused under section 43 the </a:t>
            </a:r>
            <a:r>
              <a:rPr lang="en-GB" sz="900" u="sng">
                <a:solidFill>
                  <a:schemeClr val="dk1"/>
                </a:solidFill>
                <a:latin typeface="Roboto"/>
                <a:ea typeface="Roboto"/>
                <a:cs typeface="Roboto"/>
                <a:sym typeface="Roboto"/>
                <a:hlinkClick r:id="rId8">
                  <a:extLst>
                    <a:ext uri="{A12FA001-AC4F-418D-AE19-62706E023703}">
                      <ahyp:hlinkClr val="tx"/>
                    </a:ext>
                  </a:extLst>
                </a:hlinkClick>
              </a:rPr>
              <a:t>Copyright Act 1994</a:t>
            </a:r>
            <a:endParaRPr sz="900">
              <a:solidFill>
                <a:schemeClr val="dk1"/>
              </a:solidFill>
              <a:latin typeface="Roboto"/>
              <a:ea typeface="Roboto"/>
              <a:cs typeface="Roboto"/>
              <a:sym typeface="Roboto"/>
            </a:endParaRPr>
          </a:p>
        </p:txBody>
      </p:sp>
      <p:pic>
        <p:nvPicPr>
          <p:cNvPr id="399" name="Google Shape;399;p64"/>
          <p:cNvPicPr preferRelativeResize="0"/>
          <p:nvPr/>
        </p:nvPicPr>
        <p:blipFill>
          <a:blip r:embed="rId9">
            <a:alphaModFix/>
          </a:blip>
          <a:stretch>
            <a:fillRect/>
          </a:stretch>
        </p:blipFill>
        <p:spPr>
          <a:xfrm>
            <a:off x="6327850" y="739200"/>
            <a:ext cx="2506788" cy="3947774"/>
          </a:xfrm>
          <a:prstGeom prst="rect">
            <a:avLst/>
          </a:prstGeom>
          <a:noFill/>
          <a:ln>
            <a:noFill/>
          </a:ln>
        </p:spPr>
      </p:pic>
      <p:pic>
        <p:nvPicPr>
          <p:cNvPr id="400" name="Google Shape;400;p64"/>
          <p:cNvPicPr preferRelativeResize="0"/>
          <p:nvPr/>
        </p:nvPicPr>
        <p:blipFill>
          <a:blip r:embed="rId10">
            <a:alphaModFix/>
          </a:blip>
          <a:stretch>
            <a:fillRect/>
          </a:stretch>
        </p:blipFill>
        <p:spPr>
          <a:xfrm>
            <a:off x="3496174" y="739200"/>
            <a:ext cx="2660688" cy="3947774"/>
          </a:xfrm>
          <a:prstGeom prst="rect">
            <a:avLst/>
          </a:prstGeom>
          <a:noFill/>
          <a:ln>
            <a:noFill/>
          </a:ln>
        </p:spPr>
      </p:pic>
      <p:sp>
        <p:nvSpPr>
          <p:cNvPr id="401" name="Google Shape;401;p64"/>
          <p:cNvSpPr txBox="1"/>
          <p:nvPr/>
        </p:nvSpPr>
        <p:spPr>
          <a:xfrm>
            <a:off x="0" y="0"/>
            <a:ext cx="9144000" cy="65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latin typeface="Roboto"/>
                <a:ea typeface="Roboto"/>
                <a:cs typeface="Roboto"/>
                <a:sym typeface="Roboto"/>
              </a:rPr>
              <a:t>BHL taxo-tagging</a:t>
            </a:r>
            <a:endParaRPr sz="3600">
              <a:solidFill>
                <a:schemeClr val="lt1"/>
              </a:solidFill>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65"/>
          <p:cNvSpPr txBox="1"/>
          <p:nvPr/>
        </p:nvSpPr>
        <p:spPr>
          <a:xfrm>
            <a:off x="0" y="0"/>
            <a:ext cx="9144000" cy="67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latin typeface="Roboto"/>
                <a:ea typeface="Roboto"/>
                <a:cs typeface="Roboto"/>
                <a:sym typeface="Roboto"/>
              </a:rPr>
              <a:t>Flickr tags in WikiCommons</a:t>
            </a:r>
            <a:endParaRPr sz="3600">
              <a:solidFill>
                <a:schemeClr val="lt1"/>
              </a:solidFill>
              <a:latin typeface="Roboto"/>
              <a:ea typeface="Roboto"/>
              <a:cs typeface="Roboto"/>
              <a:sym typeface="Roboto"/>
            </a:endParaRPr>
          </a:p>
        </p:txBody>
      </p:sp>
      <p:sp>
        <p:nvSpPr>
          <p:cNvPr id="407" name="Google Shape;407;p65"/>
          <p:cNvSpPr txBox="1"/>
          <p:nvPr/>
        </p:nvSpPr>
        <p:spPr>
          <a:xfrm>
            <a:off x="0" y="4820400"/>
            <a:ext cx="5404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dk1"/>
                </a:solidFill>
                <a:latin typeface="Roboto"/>
                <a:ea typeface="Roboto"/>
                <a:cs typeface="Roboto"/>
                <a:sym typeface="Roboto"/>
              </a:rPr>
              <a:t>Image: </a:t>
            </a:r>
            <a:r>
              <a:rPr lang="en-GB" sz="900" u="sng">
                <a:solidFill>
                  <a:schemeClr val="dk1"/>
                </a:solidFill>
                <a:latin typeface="Roboto"/>
                <a:ea typeface="Roboto"/>
                <a:cs typeface="Roboto"/>
                <a:sym typeface="Roboto"/>
                <a:hlinkClick r:id="rId3">
                  <a:extLst>
                    <a:ext uri="{A12FA001-AC4F-418D-AE19-62706E023703}">
                      <ahyp:hlinkClr val="tx"/>
                    </a:ext>
                  </a:extLst>
                </a:hlinkClick>
              </a:rPr>
              <a:t>Screenshot</a:t>
            </a:r>
            <a:r>
              <a:rPr lang="en-GB" sz="900">
                <a:solidFill>
                  <a:schemeClr val="dk1"/>
                </a:solidFill>
                <a:latin typeface="Roboto"/>
                <a:ea typeface="Roboto"/>
                <a:cs typeface="Roboto"/>
                <a:sym typeface="Roboto"/>
              </a:rPr>
              <a:t> of WikiCommons. </a:t>
            </a:r>
            <a:r>
              <a:rPr lang="en-GB" sz="900" u="sng">
                <a:solidFill>
                  <a:schemeClr val="dk1"/>
                </a:solidFill>
                <a:latin typeface="Roboto"/>
                <a:ea typeface="Roboto"/>
                <a:cs typeface="Roboto"/>
                <a:sym typeface="Roboto"/>
                <a:hlinkClick r:id="rId4">
                  <a:extLst>
                    <a:ext uri="{A12FA001-AC4F-418D-AE19-62706E023703}">
                      <ahyp:hlinkClr val="tx"/>
                    </a:ext>
                  </a:extLst>
                </a:hlinkClick>
              </a:rPr>
              <a:t>CC BY-SA 3.0</a:t>
            </a:r>
            <a:r>
              <a:rPr lang="en-GB" sz="900">
                <a:solidFill>
                  <a:schemeClr val="dk1"/>
                </a:solidFill>
                <a:latin typeface="Roboto"/>
                <a:ea typeface="Roboto"/>
                <a:cs typeface="Roboto"/>
                <a:sym typeface="Roboto"/>
              </a:rPr>
              <a:t> </a:t>
            </a:r>
            <a:endParaRPr sz="900">
              <a:solidFill>
                <a:schemeClr val="dk1"/>
              </a:solidFill>
              <a:latin typeface="Roboto"/>
              <a:ea typeface="Roboto"/>
              <a:cs typeface="Roboto"/>
              <a:sym typeface="Roboto"/>
            </a:endParaRPr>
          </a:p>
        </p:txBody>
      </p:sp>
      <p:pic>
        <p:nvPicPr>
          <p:cNvPr id="408" name="Google Shape;408;p65"/>
          <p:cNvPicPr preferRelativeResize="0"/>
          <p:nvPr/>
        </p:nvPicPr>
        <p:blipFill>
          <a:blip r:embed="rId5">
            <a:alphaModFix/>
          </a:blip>
          <a:stretch>
            <a:fillRect/>
          </a:stretch>
        </p:blipFill>
        <p:spPr>
          <a:xfrm>
            <a:off x="987688" y="1042114"/>
            <a:ext cx="7168614" cy="3059262"/>
          </a:xfrm>
          <a:prstGeom prst="rect">
            <a:avLst/>
          </a:prstGeom>
          <a:noFill/>
          <a:ln>
            <a:noFill/>
          </a:ln>
        </p:spPr>
      </p:pic>
      <p:sp>
        <p:nvSpPr>
          <p:cNvPr id="409" name="Google Shape;409;p65"/>
          <p:cNvSpPr txBox="1"/>
          <p:nvPr/>
        </p:nvSpPr>
        <p:spPr>
          <a:xfrm>
            <a:off x="1064925" y="2665925"/>
            <a:ext cx="7070400" cy="5505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86E8"/>
        </a:solidFill>
      </p:bgPr>
    </p:bg>
    <p:spTree>
      <p:nvGrpSpPr>
        <p:cNvPr id="161" name="Shape 161"/>
        <p:cNvGrpSpPr/>
        <p:nvPr/>
      </p:nvGrpSpPr>
      <p:grpSpPr>
        <a:xfrm>
          <a:off x="0" y="0"/>
          <a:ext cx="0" cy="0"/>
          <a:chOff x="0" y="0"/>
          <a:chExt cx="0" cy="0"/>
        </a:xfrm>
      </p:grpSpPr>
      <p:sp>
        <p:nvSpPr>
          <p:cNvPr id="162" name="Google Shape;162;p39"/>
          <p:cNvSpPr txBox="1"/>
          <p:nvPr/>
        </p:nvSpPr>
        <p:spPr>
          <a:xfrm>
            <a:off x="2205600" y="0"/>
            <a:ext cx="4732800" cy="58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3000"/>
          </a:p>
        </p:txBody>
      </p:sp>
      <p:sp>
        <p:nvSpPr>
          <p:cNvPr id="163" name="Google Shape;163;p39"/>
          <p:cNvSpPr txBox="1"/>
          <p:nvPr/>
        </p:nvSpPr>
        <p:spPr>
          <a:xfrm>
            <a:off x="0" y="4632950"/>
            <a:ext cx="9118500" cy="51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900">
                <a:solidFill>
                  <a:schemeClr val="dk1"/>
                </a:solidFill>
                <a:highlight>
                  <a:srgbClr val="4A86E8"/>
                </a:highlight>
                <a:latin typeface="Roboto"/>
                <a:ea typeface="Roboto"/>
                <a:cs typeface="Roboto"/>
                <a:sym typeface="Roboto"/>
              </a:rPr>
              <a:t>Images: </a:t>
            </a:r>
            <a:r>
              <a:rPr lang="en-GB" sz="900">
                <a:solidFill>
                  <a:schemeClr val="dk1"/>
                </a:solidFill>
                <a:latin typeface="Roboto"/>
                <a:ea typeface="Roboto"/>
                <a:cs typeface="Roboto"/>
                <a:sym typeface="Roboto"/>
              </a:rPr>
              <a:t>Wikidata/Wikipedia/Wikicommons </a:t>
            </a:r>
            <a:r>
              <a:rPr lang="en-GB" sz="900" u="sng">
                <a:solidFill>
                  <a:schemeClr val="dk1"/>
                </a:solidFill>
                <a:latin typeface="Roboto"/>
                <a:ea typeface="Roboto"/>
                <a:cs typeface="Roboto"/>
                <a:sym typeface="Roboto"/>
                <a:hlinkClick r:id="rId3">
                  <a:extLst>
                    <a:ext uri="{A12FA001-AC4F-418D-AE19-62706E023703}">
                      <ahyp:hlinkClr val="tx"/>
                    </a:ext>
                  </a:extLst>
                </a:hlinkClick>
              </a:rPr>
              <a:t>CC BY SA 3.0</a:t>
            </a:r>
            <a:r>
              <a:rPr lang="en-GB" sz="900">
                <a:solidFill>
                  <a:schemeClr val="dk1"/>
                </a:solidFill>
                <a:latin typeface="Roboto"/>
                <a:ea typeface="Roboto"/>
                <a:cs typeface="Roboto"/>
                <a:sym typeface="Roboto"/>
              </a:rPr>
              <a:t> via </a:t>
            </a:r>
            <a:r>
              <a:rPr lang="en-GB" sz="900" u="sng">
                <a:solidFill>
                  <a:schemeClr val="dk1"/>
                </a:solidFill>
                <a:latin typeface="Roboto"/>
                <a:ea typeface="Roboto"/>
                <a:cs typeface="Roboto"/>
                <a:sym typeface="Roboto"/>
                <a:hlinkClick r:id="rId4">
                  <a:extLst>
                    <a:ext uri="{A12FA001-AC4F-418D-AE19-62706E023703}">
                      <ahyp:hlinkClr val="tx"/>
                    </a:ext>
                  </a:extLst>
                </a:hlinkClick>
              </a:rPr>
              <a:t>WikiCommons</a:t>
            </a:r>
            <a:r>
              <a:rPr lang="en-GB" sz="900">
                <a:solidFill>
                  <a:schemeClr val="dk1"/>
                </a:solidFill>
                <a:latin typeface="Roboto"/>
                <a:ea typeface="Roboto"/>
                <a:cs typeface="Roboto"/>
                <a:sym typeface="Roboto"/>
              </a:rPr>
              <a:t>. Screenshot of </a:t>
            </a:r>
            <a:r>
              <a:rPr lang="en-GB" sz="900" u="sng">
                <a:solidFill>
                  <a:schemeClr val="dk1"/>
                </a:solidFill>
                <a:latin typeface="Roboto"/>
                <a:ea typeface="Roboto"/>
                <a:cs typeface="Roboto"/>
                <a:sym typeface="Roboto"/>
                <a:hlinkClick r:id="rId5">
                  <a:extLst>
                    <a:ext uri="{A12FA001-AC4F-418D-AE19-62706E023703}">
                      <ahyp:hlinkClr val="tx"/>
                    </a:ext>
                  </a:extLst>
                </a:hlinkClick>
              </a:rPr>
              <a:t>iNaturalist</a:t>
            </a:r>
            <a:r>
              <a:rPr lang="en-GB" sz="900">
                <a:solidFill>
                  <a:schemeClr val="dk1"/>
                </a:solidFill>
                <a:latin typeface="Roboto"/>
                <a:ea typeface="Roboto"/>
                <a:cs typeface="Roboto"/>
                <a:sym typeface="Roboto"/>
              </a:rPr>
              <a:t> website, </a:t>
            </a:r>
            <a:r>
              <a:rPr lang="en-GB" sz="900" u="sng">
                <a:solidFill>
                  <a:schemeClr val="dk1"/>
                </a:solidFill>
                <a:latin typeface="Roboto"/>
                <a:ea typeface="Roboto"/>
                <a:cs typeface="Roboto"/>
                <a:sym typeface="Roboto"/>
                <a:hlinkClick r:id="rId6">
                  <a:extLst>
                    <a:ext uri="{A12FA001-AC4F-418D-AE19-62706E023703}">
                      <ahyp:hlinkClr val="tx"/>
                    </a:ext>
                  </a:extLst>
                </a:hlinkClick>
              </a:rPr>
              <a:t>DigiVol</a:t>
            </a:r>
            <a:r>
              <a:rPr lang="en-GB" sz="900">
                <a:solidFill>
                  <a:schemeClr val="dk1"/>
                </a:solidFill>
                <a:latin typeface="Roboto"/>
                <a:ea typeface="Roboto"/>
                <a:cs typeface="Roboto"/>
                <a:sym typeface="Roboto"/>
              </a:rPr>
              <a:t> website,  </a:t>
            </a:r>
            <a:r>
              <a:rPr lang="en-GB" sz="900" u="sng">
                <a:solidFill>
                  <a:schemeClr val="dk1"/>
                </a:solidFill>
                <a:latin typeface="Roboto"/>
                <a:ea typeface="Roboto"/>
                <a:cs typeface="Roboto"/>
                <a:sym typeface="Roboto"/>
                <a:hlinkClick r:id="rId7">
                  <a:extLst>
                    <a:ext uri="{A12FA001-AC4F-418D-AE19-62706E023703}">
                      <ahyp:hlinkClr val="tx"/>
                    </a:ext>
                  </a:extLst>
                </a:hlinkClick>
              </a:rPr>
              <a:t>Notes from Nature</a:t>
            </a:r>
            <a:r>
              <a:rPr lang="en-GB" sz="900">
                <a:solidFill>
                  <a:schemeClr val="dk1"/>
                </a:solidFill>
                <a:latin typeface="Roboto"/>
                <a:ea typeface="Roboto"/>
                <a:cs typeface="Roboto"/>
                <a:sym typeface="Roboto"/>
              </a:rPr>
              <a:t> website, all  reused under section 43 the </a:t>
            </a:r>
            <a:r>
              <a:rPr lang="en-GB" sz="900" u="sng">
                <a:solidFill>
                  <a:schemeClr val="dk1"/>
                </a:solidFill>
                <a:latin typeface="Roboto"/>
                <a:ea typeface="Roboto"/>
                <a:cs typeface="Roboto"/>
                <a:sym typeface="Roboto"/>
                <a:hlinkClick r:id="rId8">
                  <a:extLst>
                    <a:ext uri="{A12FA001-AC4F-418D-AE19-62706E023703}">
                      <ahyp:hlinkClr val="tx"/>
                    </a:ext>
                  </a:extLst>
                </a:hlinkClick>
              </a:rPr>
              <a:t>Copyright Act 1994</a:t>
            </a:r>
            <a:r>
              <a:rPr lang="en-GB" sz="900">
                <a:solidFill>
                  <a:schemeClr val="dk1"/>
                </a:solidFill>
                <a:latin typeface="Roboto"/>
                <a:ea typeface="Roboto"/>
                <a:cs typeface="Roboto"/>
                <a:sym typeface="Roboto"/>
              </a:rPr>
              <a:t>. </a:t>
            </a:r>
            <a:r>
              <a:rPr lang="en-GB" sz="900" u="sng">
                <a:solidFill>
                  <a:schemeClr val="dk1"/>
                </a:solidFill>
                <a:latin typeface="Roboto"/>
                <a:ea typeface="Roboto"/>
                <a:cs typeface="Roboto"/>
                <a:sym typeface="Roboto"/>
                <a:hlinkClick r:id="rId9">
                  <a:extLst>
                    <a:ext uri="{A12FA001-AC4F-418D-AE19-62706E023703}">
                      <ahyp:hlinkClr val="tx"/>
                    </a:ext>
                  </a:extLst>
                </a:hlinkClick>
              </a:rPr>
              <a:t>Smithsonian logo</a:t>
            </a:r>
            <a:r>
              <a:rPr lang="en-GB" sz="900">
                <a:solidFill>
                  <a:schemeClr val="dk1"/>
                </a:solidFill>
                <a:latin typeface="Roboto"/>
                <a:ea typeface="Roboto"/>
                <a:cs typeface="Roboto"/>
                <a:sym typeface="Roboto"/>
              </a:rPr>
              <a:t> public domain, </a:t>
            </a:r>
            <a:r>
              <a:rPr lang="en-GB" sz="900" u="sng">
                <a:solidFill>
                  <a:schemeClr val="dk1"/>
                </a:solidFill>
                <a:latin typeface="Roboto"/>
                <a:ea typeface="Roboto"/>
                <a:cs typeface="Roboto"/>
                <a:sym typeface="Roboto"/>
                <a:hlinkClick r:id="rId10">
                  <a:extLst>
                    <a:ext uri="{A12FA001-AC4F-418D-AE19-62706E023703}">
                      <ahyp:hlinkClr val="tx"/>
                    </a:ext>
                  </a:extLst>
                </a:hlinkClick>
              </a:rPr>
              <a:t>Zooniverse</a:t>
            </a:r>
            <a:r>
              <a:rPr lang="en-GB" sz="900">
                <a:solidFill>
                  <a:schemeClr val="dk1"/>
                </a:solidFill>
                <a:latin typeface="Roboto"/>
                <a:ea typeface="Roboto"/>
                <a:cs typeface="Roboto"/>
                <a:sym typeface="Roboto"/>
              </a:rPr>
              <a:t> logo </a:t>
            </a:r>
            <a:r>
              <a:rPr lang="en-GB" sz="900" u="sng">
                <a:solidFill>
                  <a:schemeClr val="dk1"/>
                </a:solidFill>
                <a:latin typeface="Roboto"/>
                <a:ea typeface="Roboto"/>
                <a:cs typeface="Roboto"/>
                <a:sym typeface="Roboto"/>
                <a:hlinkClick r:id="rId11">
                  <a:extLst>
                    <a:ext uri="{A12FA001-AC4F-418D-AE19-62706E023703}">
                      <ahyp:hlinkClr val="tx"/>
                    </a:ext>
                  </a:extLst>
                </a:hlinkClick>
              </a:rPr>
              <a:t>CC BY-SA 4.0</a:t>
            </a:r>
            <a:r>
              <a:rPr lang="en-GB" sz="900">
                <a:solidFill>
                  <a:schemeClr val="dk1"/>
                </a:solidFill>
                <a:latin typeface="Roboto"/>
                <a:ea typeface="Roboto"/>
                <a:cs typeface="Roboto"/>
                <a:sym typeface="Roboto"/>
              </a:rPr>
              <a:t>,  </a:t>
            </a:r>
            <a:r>
              <a:rPr lang="en-GB" sz="900" u="sng">
                <a:solidFill>
                  <a:schemeClr val="dk1"/>
                </a:solidFill>
                <a:latin typeface="Roboto"/>
                <a:ea typeface="Roboto"/>
                <a:cs typeface="Roboto"/>
                <a:sym typeface="Roboto"/>
                <a:hlinkClick r:id="rId12">
                  <a:extLst>
                    <a:ext uri="{A12FA001-AC4F-418D-AE19-62706E023703}">
                      <ahyp:hlinkClr val="tx"/>
                    </a:ext>
                  </a:extLst>
                </a:hlinkClick>
              </a:rPr>
              <a:t>Bionomia logo</a:t>
            </a:r>
            <a:r>
              <a:rPr lang="en-GB" sz="900">
                <a:solidFill>
                  <a:schemeClr val="dk1"/>
                </a:solidFill>
                <a:latin typeface="Roboto"/>
                <a:ea typeface="Roboto"/>
                <a:cs typeface="Roboto"/>
                <a:sym typeface="Roboto"/>
              </a:rPr>
              <a:t> </a:t>
            </a:r>
            <a:r>
              <a:rPr lang="en-GB" sz="900" u="sng">
                <a:solidFill>
                  <a:schemeClr val="dk1"/>
                </a:solidFill>
                <a:latin typeface="Roboto"/>
                <a:ea typeface="Roboto"/>
                <a:cs typeface="Roboto"/>
                <a:sym typeface="Roboto"/>
                <a:hlinkClick r:id="rId13">
                  <a:extLst>
                    <a:ext uri="{A12FA001-AC4F-418D-AE19-62706E023703}">
                      <ahyp:hlinkClr val="tx"/>
                    </a:ext>
                  </a:extLst>
                </a:hlinkClick>
              </a:rPr>
              <a:t>CC BY-SA 4.0</a:t>
            </a:r>
            <a:r>
              <a:rPr lang="en-GB" sz="900">
                <a:solidFill>
                  <a:schemeClr val="dk1"/>
                </a:solidFill>
                <a:latin typeface="Roboto"/>
                <a:ea typeface="Roboto"/>
                <a:cs typeface="Roboto"/>
                <a:sym typeface="Roboto"/>
              </a:rPr>
              <a:t>, </a:t>
            </a:r>
            <a:r>
              <a:rPr lang="en-GB" sz="900" u="sng">
                <a:solidFill>
                  <a:schemeClr val="dk1"/>
                </a:solidFill>
                <a:latin typeface="Roboto"/>
                <a:ea typeface="Roboto"/>
                <a:cs typeface="Roboto"/>
                <a:sym typeface="Roboto"/>
                <a:hlinkClick r:id="rId14">
                  <a:extLst>
                    <a:ext uri="{A12FA001-AC4F-418D-AE19-62706E023703}">
                      <ahyp:hlinkClr val="tx"/>
                    </a:ext>
                  </a:extLst>
                </a:hlinkClick>
              </a:rPr>
              <a:t>flickr logo</a:t>
            </a:r>
            <a:r>
              <a:rPr lang="en-GB" sz="900">
                <a:solidFill>
                  <a:schemeClr val="dk1"/>
                </a:solidFill>
                <a:latin typeface="Roboto"/>
                <a:ea typeface="Roboto"/>
                <a:cs typeface="Roboto"/>
                <a:sym typeface="Roboto"/>
              </a:rPr>
              <a:t> public domain via Wikimedia Commons.</a:t>
            </a:r>
            <a:endParaRPr sz="900">
              <a:solidFill>
                <a:schemeClr val="dk1"/>
              </a:solidFill>
              <a:latin typeface="Roboto"/>
              <a:ea typeface="Roboto"/>
              <a:cs typeface="Roboto"/>
              <a:sym typeface="Roboto"/>
            </a:endParaRPr>
          </a:p>
        </p:txBody>
      </p:sp>
      <p:pic>
        <p:nvPicPr>
          <p:cNvPr id="164" name="Google Shape;164;p39"/>
          <p:cNvPicPr preferRelativeResize="0"/>
          <p:nvPr/>
        </p:nvPicPr>
        <p:blipFill>
          <a:blip r:embed="rId15">
            <a:alphaModFix/>
          </a:blip>
          <a:stretch>
            <a:fillRect/>
          </a:stretch>
        </p:blipFill>
        <p:spPr>
          <a:xfrm>
            <a:off x="377475" y="2326225"/>
            <a:ext cx="2552671" cy="2306724"/>
          </a:xfrm>
          <a:prstGeom prst="rect">
            <a:avLst/>
          </a:prstGeom>
          <a:noFill/>
          <a:ln>
            <a:noFill/>
          </a:ln>
        </p:spPr>
      </p:pic>
      <p:pic>
        <p:nvPicPr>
          <p:cNvPr id="165" name="Google Shape;165;p39"/>
          <p:cNvPicPr preferRelativeResize="0"/>
          <p:nvPr/>
        </p:nvPicPr>
        <p:blipFill>
          <a:blip r:embed="rId16">
            <a:alphaModFix/>
          </a:blip>
          <a:stretch>
            <a:fillRect/>
          </a:stretch>
        </p:blipFill>
        <p:spPr>
          <a:xfrm>
            <a:off x="3510200" y="1890738"/>
            <a:ext cx="2493100" cy="2668425"/>
          </a:xfrm>
          <a:prstGeom prst="rect">
            <a:avLst/>
          </a:prstGeom>
          <a:noFill/>
          <a:ln>
            <a:noFill/>
          </a:ln>
        </p:spPr>
      </p:pic>
      <p:pic>
        <p:nvPicPr>
          <p:cNvPr id="166" name="Google Shape;166;p39"/>
          <p:cNvPicPr preferRelativeResize="0"/>
          <p:nvPr/>
        </p:nvPicPr>
        <p:blipFill>
          <a:blip r:embed="rId17">
            <a:alphaModFix/>
          </a:blip>
          <a:stretch>
            <a:fillRect/>
          </a:stretch>
        </p:blipFill>
        <p:spPr>
          <a:xfrm>
            <a:off x="6506575" y="2053599"/>
            <a:ext cx="2279900" cy="2505575"/>
          </a:xfrm>
          <a:prstGeom prst="rect">
            <a:avLst/>
          </a:prstGeom>
          <a:noFill/>
          <a:ln>
            <a:noFill/>
          </a:ln>
        </p:spPr>
      </p:pic>
      <p:pic>
        <p:nvPicPr>
          <p:cNvPr id="167" name="Google Shape;167;p39"/>
          <p:cNvPicPr preferRelativeResize="0"/>
          <p:nvPr/>
        </p:nvPicPr>
        <p:blipFill>
          <a:blip r:embed="rId18">
            <a:alphaModFix/>
          </a:blip>
          <a:stretch>
            <a:fillRect/>
          </a:stretch>
        </p:blipFill>
        <p:spPr>
          <a:xfrm>
            <a:off x="224025" y="1248763"/>
            <a:ext cx="2859581" cy="923850"/>
          </a:xfrm>
          <a:prstGeom prst="rect">
            <a:avLst/>
          </a:prstGeom>
          <a:noFill/>
          <a:ln>
            <a:noFill/>
          </a:ln>
        </p:spPr>
      </p:pic>
      <p:pic>
        <p:nvPicPr>
          <p:cNvPr id="168" name="Google Shape;168;p39"/>
          <p:cNvPicPr preferRelativeResize="0"/>
          <p:nvPr/>
        </p:nvPicPr>
        <p:blipFill>
          <a:blip r:embed="rId19">
            <a:alphaModFix/>
          </a:blip>
          <a:stretch>
            <a:fillRect/>
          </a:stretch>
        </p:blipFill>
        <p:spPr>
          <a:xfrm>
            <a:off x="7661086" y="155088"/>
            <a:ext cx="1431501" cy="1727827"/>
          </a:xfrm>
          <a:prstGeom prst="rect">
            <a:avLst/>
          </a:prstGeom>
          <a:noFill/>
          <a:ln>
            <a:noFill/>
          </a:ln>
        </p:spPr>
      </p:pic>
      <p:pic>
        <p:nvPicPr>
          <p:cNvPr id="169" name="Google Shape;169;p39"/>
          <p:cNvPicPr preferRelativeResize="0"/>
          <p:nvPr/>
        </p:nvPicPr>
        <p:blipFill>
          <a:blip r:embed="rId20">
            <a:alphaModFix/>
          </a:blip>
          <a:stretch>
            <a:fillRect/>
          </a:stretch>
        </p:blipFill>
        <p:spPr>
          <a:xfrm>
            <a:off x="6090478" y="254700"/>
            <a:ext cx="1528600" cy="1528600"/>
          </a:xfrm>
          <a:prstGeom prst="rect">
            <a:avLst/>
          </a:prstGeom>
          <a:noFill/>
          <a:ln>
            <a:noFill/>
          </a:ln>
        </p:spPr>
      </p:pic>
      <p:pic>
        <p:nvPicPr>
          <p:cNvPr id="170" name="Google Shape;170;p39"/>
          <p:cNvPicPr preferRelativeResize="0"/>
          <p:nvPr/>
        </p:nvPicPr>
        <p:blipFill>
          <a:blip r:embed="rId21">
            <a:alphaModFix/>
          </a:blip>
          <a:stretch>
            <a:fillRect/>
          </a:stretch>
        </p:blipFill>
        <p:spPr>
          <a:xfrm>
            <a:off x="109963" y="239725"/>
            <a:ext cx="2857999" cy="855451"/>
          </a:xfrm>
          <a:prstGeom prst="rect">
            <a:avLst/>
          </a:prstGeom>
          <a:noFill/>
          <a:ln>
            <a:noFill/>
          </a:ln>
        </p:spPr>
      </p:pic>
      <p:pic>
        <p:nvPicPr>
          <p:cNvPr id="171" name="Google Shape;171;p39"/>
          <p:cNvPicPr preferRelativeResize="0"/>
          <p:nvPr/>
        </p:nvPicPr>
        <p:blipFill>
          <a:blip r:embed="rId22">
            <a:alphaModFix/>
          </a:blip>
          <a:stretch>
            <a:fillRect/>
          </a:stretch>
        </p:blipFill>
        <p:spPr>
          <a:xfrm>
            <a:off x="3055637" y="99875"/>
            <a:ext cx="2162475" cy="811965"/>
          </a:xfrm>
          <a:prstGeom prst="rect">
            <a:avLst/>
          </a:prstGeom>
          <a:noFill/>
          <a:ln>
            <a:noFill/>
          </a:ln>
        </p:spPr>
      </p:pic>
      <p:pic>
        <p:nvPicPr>
          <p:cNvPr id="172" name="Google Shape;172;p39"/>
          <p:cNvPicPr preferRelativeResize="0"/>
          <p:nvPr/>
        </p:nvPicPr>
        <p:blipFill>
          <a:blip r:embed="rId23">
            <a:alphaModFix/>
          </a:blip>
          <a:stretch>
            <a:fillRect/>
          </a:stretch>
        </p:blipFill>
        <p:spPr>
          <a:xfrm>
            <a:off x="5305800" y="99886"/>
            <a:ext cx="784675" cy="784675"/>
          </a:xfrm>
          <a:prstGeom prst="rect">
            <a:avLst/>
          </a:prstGeom>
          <a:noFill/>
          <a:ln>
            <a:noFill/>
          </a:ln>
        </p:spPr>
      </p:pic>
      <p:pic>
        <p:nvPicPr>
          <p:cNvPr id="173" name="Google Shape;173;p39"/>
          <p:cNvPicPr preferRelativeResize="0"/>
          <p:nvPr/>
        </p:nvPicPr>
        <p:blipFill>
          <a:blip r:embed="rId24">
            <a:alphaModFix/>
          </a:blip>
          <a:stretch>
            <a:fillRect/>
          </a:stretch>
        </p:blipFill>
        <p:spPr>
          <a:xfrm>
            <a:off x="3504288" y="973575"/>
            <a:ext cx="2504920" cy="8554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id="414" name="Google Shape;414;p66"/>
          <p:cNvPicPr preferRelativeResize="0"/>
          <p:nvPr/>
        </p:nvPicPr>
        <p:blipFill>
          <a:blip r:embed="rId3">
            <a:alphaModFix/>
          </a:blip>
          <a:stretch>
            <a:fillRect/>
          </a:stretch>
        </p:blipFill>
        <p:spPr>
          <a:xfrm>
            <a:off x="617325" y="770361"/>
            <a:ext cx="7909352" cy="3918977"/>
          </a:xfrm>
          <a:prstGeom prst="rect">
            <a:avLst/>
          </a:prstGeom>
          <a:noFill/>
          <a:ln>
            <a:noFill/>
          </a:ln>
        </p:spPr>
      </p:pic>
      <p:sp>
        <p:nvSpPr>
          <p:cNvPr id="415" name="Google Shape;415;p66"/>
          <p:cNvSpPr txBox="1"/>
          <p:nvPr/>
        </p:nvSpPr>
        <p:spPr>
          <a:xfrm>
            <a:off x="36225" y="0"/>
            <a:ext cx="9107700" cy="579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rgbClr val="FFFFFF"/>
                </a:solidFill>
                <a:latin typeface="Roboto"/>
                <a:ea typeface="Roboto"/>
                <a:cs typeface="Roboto"/>
                <a:sym typeface="Roboto"/>
              </a:rPr>
              <a:t>Bionomia Tracker</a:t>
            </a:r>
            <a:endParaRPr sz="3600">
              <a:solidFill>
                <a:srgbClr val="FFFFFF"/>
              </a:solidFill>
              <a:latin typeface="Roboto"/>
              <a:ea typeface="Roboto"/>
              <a:cs typeface="Roboto"/>
              <a:sym typeface="Roboto"/>
            </a:endParaRPr>
          </a:p>
        </p:txBody>
      </p:sp>
      <p:sp>
        <p:nvSpPr>
          <p:cNvPr id="416" name="Google Shape;416;p66"/>
          <p:cNvSpPr txBox="1"/>
          <p:nvPr/>
        </p:nvSpPr>
        <p:spPr>
          <a:xfrm>
            <a:off x="0" y="4918925"/>
            <a:ext cx="3473700" cy="22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chemeClr val="dk1"/>
                </a:solidFill>
                <a:latin typeface="Roboto"/>
                <a:ea typeface="Roboto"/>
                <a:cs typeface="Roboto"/>
                <a:sym typeface="Roboto"/>
              </a:rPr>
              <a:t>Screenshot of </a:t>
            </a:r>
            <a:r>
              <a:rPr lang="en-GB" sz="900" u="sng">
                <a:solidFill>
                  <a:schemeClr val="dk1"/>
                </a:solidFill>
                <a:latin typeface="Roboto"/>
                <a:ea typeface="Roboto"/>
                <a:cs typeface="Roboto"/>
                <a:sym typeface="Roboto"/>
                <a:hlinkClick r:id="rId4">
                  <a:extLst>
                    <a:ext uri="{A12FA001-AC4F-418D-AE19-62706E023703}">
                      <ahyp:hlinkClr val="tx"/>
                    </a:ext>
                  </a:extLst>
                </a:hlinkClick>
              </a:rPr>
              <a:t>Bionomia</a:t>
            </a:r>
            <a:r>
              <a:rPr lang="en-GB" sz="900">
                <a:solidFill>
                  <a:schemeClr val="dk1"/>
                </a:solidFill>
                <a:latin typeface="Roboto"/>
                <a:ea typeface="Roboto"/>
                <a:cs typeface="Roboto"/>
                <a:sym typeface="Roboto"/>
              </a:rPr>
              <a:t>. Reused with permission. </a:t>
            </a:r>
            <a:endParaRPr sz="900">
              <a:solidFill>
                <a:schemeClr val="dk1"/>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67"/>
          <p:cNvSpPr txBox="1"/>
          <p:nvPr/>
        </p:nvSpPr>
        <p:spPr>
          <a:xfrm>
            <a:off x="272525" y="4856100"/>
            <a:ext cx="3508200" cy="2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67"/>
          <p:cNvSpPr txBox="1"/>
          <p:nvPr/>
        </p:nvSpPr>
        <p:spPr>
          <a:xfrm>
            <a:off x="0" y="4801500"/>
            <a:ext cx="5132400" cy="34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dk1"/>
                </a:solidFill>
                <a:latin typeface="Roboto"/>
                <a:ea typeface="Roboto"/>
                <a:cs typeface="Roboto"/>
                <a:sym typeface="Roboto"/>
              </a:rPr>
              <a:t>Screenshot of </a:t>
            </a:r>
            <a:r>
              <a:rPr lang="en-GB" sz="900" u="sng">
                <a:solidFill>
                  <a:schemeClr val="dk1"/>
                </a:solidFill>
                <a:latin typeface="Roboto"/>
                <a:ea typeface="Roboto"/>
                <a:cs typeface="Roboto"/>
                <a:sym typeface="Roboto"/>
                <a:hlinkClick r:id="rId3">
                  <a:extLst>
                    <a:ext uri="{A12FA001-AC4F-418D-AE19-62706E023703}">
                      <ahyp:hlinkClr val="tx"/>
                    </a:ext>
                  </a:extLst>
                </a:hlinkClick>
              </a:rPr>
              <a:t>Bionomia</a:t>
            </a:r>
            <a:r>
              <a:rPr lang="en-GB" sz="900">
                <a:solidFill>
                  <a:schemeClr val="dk1"/>
                </a:solidFill>
                <a:latin typeface="Roboto"/>
                <a:ea typeface="Roboto"/>
                <a:cs typeface="Roboto"/>
                <a:sym typeface="Roboto"/>
              </a:rPr>
              <a:t>. Reused with permission.</a:t>
            </a:r>
            <a:endParaRPr>
              <a:solidFill>
                <a:schemeClr val="dk1"/>
              </a:solidFill>
              <a:latin typeface="Roboto"/>
              <a:ea typeface="Roboto"/>
              <a:cs typeface="Roboto"/>
              <a:sym typeface="Roboto"/>
            </a:endParaRPr>
          </a:p>
        </p:txBody>
      </p:sp>
      <p:sp>
        <p:nvSpPr>
          <p:cNvPr id="423" name="Google Shape;423;p67"/>
          <p:cNvSpPr txBox="1"/>
          <p:nvPr/>
        </p:nvSpPr>
        <p:spPr>
          <a:xfrm>
            <a:off x="0" y="0"/>
            <a:ext cx="9144000" cy="80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rgbClr val="FFFFFF"/>
                </a:solidFill>
                <a:latin typeface="Roboto"/>
                <a:ea typeface="Roboto"/>
                <a:cs typeface="Roboto"/>
                <a:sym typeface="Roboto"/>
              </a:rPr>
              <a:t>Bionomia Tracker collector profile</a:t>
            </a:r>
            <a:endParaRPr sz="3600">
              <a:solidFill>
                <a:srgbClr val="FFFFFF"/>
              </a:solidFill>
              <a:latin typeface="Roboto"/>
              <a:ea typeface="Roboto"/>
              <a:cs typeface="Roboto"/>
              <a:sym typeface="Roboto"/>
            </a:endParaRPr>
          </a:p>
        </p:txBody>
      </p:sp>
      <p:pic>
        <p:nvPicPr>
          <p:cNvPr id="424" name="Google Shape;424;p67"/>
          <p:cNvPicPr preferRelativeResize="0"/>
          <p:nvPr/>
        </p:nvPicPr>
        <p:blipFill>
          <a:blip r:embed="rId4">
            <a:alphaModFix/>
          </a:blip>
          <a:stretch>
            <a:fillRect/>
          </a:stretch>
        </p:blipFill>
        <p:spPr>
          <a:xfrm>
            <a:off x="407538" y="861525"/>
            <a:ext cx="8328914" cy="369270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68"/>
          <p:cNvSpPr txBox="1"/>
          <p:nvPr/>
        </p:nvSpPr>
        <p:spPr>
          <a:xfrm>
            <a:off x="0" y="4681800"/>
            <a:ext cx="9144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dk1"/>
                </a:solidFill>
                <a:latin typeface="Roboto"/>
                <a:ea typeface="Roboto"/>
                <a:cs typeface="Roboto"/>
                <a:sym typeface="Roboto"/>
              </a:rPr>
              <a:t>Images: Screenshots of </a:t>
            </a:r>
            <a:r>
              <a:rPr lang="en-GB" sz="900" u="sng">
                <a:solidFill>
                  <a:schemeClr val="dk1"/>
                </a:solidFill>
                <a:latin typeface="Roboto"/>
                <a:ea typeface="Roboto"/>
                <a:cs typeface="Roboto"/>
                <a:sym typeface="Roboto"/>
                <a:hlinkClick r:id="rId3">
                  <a:extLst>
                    <a:ext uri="{A12FA001-AC4F-418D-AE19-62706E023703}">
                      <ahyp:hlinkClr val="tx"/>
                    </a:ext>
                  </a:extLst>
                </a:hlinkClick>
              </a:rPr>
              <a:t>twitter thread</a:t>
            </a:r>
            <a:r>
              <a:rPr lang="en-GB" sz="900">
                <a:solidFill>
                  <a:schemeClr val="dk1"/>
                </a:solidFill>
                <a:latin typeface="Roboto"/>
                <a:ea typeface="Roboto"/>
                <a:cs typeface="Roboto"/>
                <a:sym typeface="Roboto"/>
              </a:rPr>
              <a:t> </a:t>
            </a:r>
            <a:r>
              <a:rPr lang="en-GB" sz="900">
                <a:solidFill>
                  <a:schemeClr val="dk1"/>
                </a:solidFill>
                <a:latin typeface="Roboto"/>
                <a:ea typeface="Roboto"/>
                <a:cs typeface="Roboto"/>
                <a:sym typeface="Roboto"/>
              </a:rPr>
              <a:t>reused under section 43 the </a:t>
            </a:r>
            <a:r>
              <a:rPr lang="en-GB" sz="900" u="sng">
                <a:solidFill>
                  <a:schemeClr val="dk1"/>
                </a:solidFill>
                <a:latin typeface="Roboto"/>
                <a:ea typeface="Roboto"/>
                <a:cs typeface="Roboto"/>
                <a:sym typeface="Roboto"/>
                <a:hlinkClick r:id="rId4">
                  <a:extLst>
                    <a:ext uri="{A12FA001-AC4F-418D-AE19-62706E023703}">
                      <ahyp:hlinkClr val="tx"/>
                    </a:ext>
                  </a:extLst>
                </a:hlinkClick>
              </a:rPr>
              <a:t>Copyright Act 1994</a:t>
            </a:r>
            <a:r>
              <a:rPr lang="en-GB" sz="900">
                <a:solidFill>
                  <a:schemeClr val="dk1"/>
                </a:solidFill>
                <a:latin typeface="Roboto"/>
                <a:ea typeface="Roboto"/>
                <a:cs typeface="Roboto"/>
                <a:sym typeface="Roboto"/>
              </a:rPr>
              <a:t>. Artworks: </a:t>
            </a:r>
            <a:r>
              <a:rPr lang="en-GB" sz="900" u="sng">
                <a:solidFill>
                  <a:schemeClr val="dk1"/>
                </a:solidFill>
                <a:latin typeface="Roboto"/>
                <a:ea typeface="Roboto"/>
                <a:cs typeface="Roboto"/>
                <a:sym typeface="Roboto"/>
                <a:hlinkClick r:id="rId5">
                  <a:extLst>
                    <a:ext uri="{A12FA001-AC4F-418D-AE19-62706E023703}">
                      <ahyp:hlinkClr val="tx"/>
                    </a:ext>
                  </a:extLst>
                </a:hlinkClick>
              </a:rPr>
              <a:t>Still life of fruit, birds and a monkey</a:t>
            </a:r>
            <a:r>
              <a:rPr lang="en-GB" sz="900">
                <a:solidFill>
                  <a:schemeClr val="dk1"/>
                </a:solidFill>
                <a:latin typeface="Roboto"/>
                <a:ea typeface="Roboto"/>
                <a:cs typeface="Roboto"/>
                <a:sym typeface="Roboto"/>
              </a:rPr>
              <a:t>, by Clara Peeters and </a:t>
            </a:r>
            <a:r>
              <a:rPr lang="en-GB" sz="900" u="sng">
                <a:solidFill>
                  <a:schemeClr val="dk1"/>
                </a:solidFill>
                <a:latin typeface="Roboto"/>
                <a:ea typeface="Roboto"/>
                <a:cs typeface="Roboto"/>
                <a:sym typeface="Roboto"/>
                <a:hlinkClick r:id="rId6">
                  <a:extLst>
                    <a:ext uri="{A12FA001-AC4F-418D-AE19-62706E023703}">
                      <ahyp:hlinkClr val="tx"/>
                    </a:ext>
                  </a:extLst>
                </a:hlinkClick>
              </a:rPr>
              <a:t>Flower Still Life</a:t>
            </a:r>
            <a:r>
              <a:rPr lang="en-GB" sz="900">
                <a:solidFill>
                  <a:schemeClr val="dk1"/>
                </a:solidFill>
                <a:latin typeface="Roboto"/>
                <a:ea typeface="Roboto"/>
                <a:cs typeface="Roboto"/>
                <a:sym typeface="Roboto"/>
              </a:rPr>
              <a:t> by Ambrosius Bosschaert the Elder both in the public domain. </a:t>
            </a:r>
            <a:endParaRPr sz="900">
              <a:solidFill>
                <a:schemeClr val="dk1"/>
              </a:solidFill>
              <a:latin typeface="Roboto"/>
              <a:ea typeface="Roboto"/>
              <a:cs typeface="Roboto"/>
              <a:sym typeface="Roboto"/>
            </a:endParaRPr>
          </a:p>
        </p:txBody>
      </p:sp>
      <p:pic>
        <p:nvPicPr>
          <p:cNvPr id="430" name="Google Shape;430;p68"/>
          <p:cNvPicPr preferRelativeResize="0"/>
          <p:nvPr/>
        </p:nvPicPr>
        <p:blipFill>
          <a:blip r:embed="rId7">
            <a:alphaModFix/>
          </a:blip>
          <a:stretch>
            <a:fillRect/>
          </a:stretch>
        </p:blipFill>
        <p:spPr>
          <a:xfrm>
            <a:off x="69925" y="1057150"/>
            <a:ext cx="2947862" cy="2724149"/>
          </a:xfrm>
          <a:prstGeom prst="rect">
            <a:avLst/>
          </a:prstGeom>
          <a:noFill/>
          <a:ln>
            <a:noFill/>
          </a:ln>
        </p:spPr>
      </p:pic>
      <p:pic>
        <p:nvPicPr>
          <p:cNvPr id="431" name="Google Shape;431;p68"/>
          <p:cNvPicPr preferRelativeResize="0"/>
          <p:nvPr/>
        </p:nvPicPr>
        <p:blipFill>
          <a:blip r:embed="rId8">
            <a:alphaModFix/>
          </a:blip>
          <a:stretch>
            <a:fillRect/>
          </a:stretch>
        </p:blipFill>
        <p:spPr>
          <a:xfrm>
            <a:off x="5983850" y="1057150"/>
            <a:ext cx="3073124" cy="2724150"/>
          </a:xfrm>
          <a:prstGeom prst="rect">
            <a:avLst/>
          </a:prstGeom>
          <a:noFill/>
          <a:ln>
            <a:noFill/>
          </a:ln>
        </p:spPr>
      </p:pic>
      <p:sp>
        <p:nvSpPr>
          <p:cNvPr id="432" name="Google Shape;432;p68"/>
          <p:cNvSpPr txBox="1"/>
          <p:nvPr/>
        </p:nvSpPr>
        <p:spPr>
          <a:xfrm>
            <a:off x="0" y="0"/>
            <a:ext cx="9144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3600">
                <a:solidFill>
                  <a:schemeClr val="lt1"/>
                </a:solidFill>
                <a:latin typeface="Roboto"/>
                <a:ea typeface="Roboto"/>
                <a:cs typeface="Roboto"/>
                <a:sym typeface="Roboto"/>
              </a:rPr>
              <a:t>Art, </a:t>
            </a:r>
            <a:r>
              <a:rPr lang="en-GB" sz="3600">
                <a:solidFill>
                  <a:schemeClr val="lt1"/>
                </a:solidFill>
                <a:latin typeface="Roboto"/>
                <a:ea typeface="Roboto"/>
                <a:cs typeface="Roboto"/>
                <a:sym typeface="Roboto"/>
              </a:rPr>
              <a:t>algorithms</a:t>
            </a:r>
            <a:r>
              <a:rPr lang="en-GB" sz="3600">
                <a:solidFill>
                  <a:schemeClr val="lt1"/>
                </a:solidFill>
                <a:latin typeface="Roboto"/>
                <a:ea typeface="Roboto"/>
                <a:cs typeface="Roboto"/>
                <a:sym typeface="Roboto"/>
              </a:rPr>
              <a:t> and citizen science</a:t>
            </a:r>
            <a:endParaRPr sz="3600">
              <a:solidFill>
                <a:schemeClr val="lt1"/>
              </a:solidFill>
              <a:latin typeface="Roboto"/>
              <a:ea typeface="Roboto"/>
              <a:cs typeface="Roboto"/>
              <a:sym typeface="Roboto"/>
            </a:endParaRPr>
          </a:p>
        </p:txBody>
      </p:sp>
      <p:pic>
        <p:nvPicPr>
          <p:cNvPr id="433" name="Google Shape;433;p68"/>
          <p:cNvPicPr preferRelativeResize="0"/>
          <p:nvPr/>
        </p:nvPicPr>
        <p:blipFill>
          <a:blip r:embed="rId9">
            <a:alphaModFix/>
          </a:blip>
          <a:stretch>
            <a:fillRect/>
          </a:stretch>
        </p:blipFill>
        <p:spPr>
          <a:xfrm>
            <a:off x="3101013" y="1057150"/>
            <a:ext cx="2799593" cy="27241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69"/>
          <p:cNvSpPr txBox="1"/>
          <p:nvPr/>
        </p:nvSpPr>
        <p:spPr>
          <a:xfrm>
            <a:off x="0" y="4700900"/>
            <a:ext cx="7437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900" u="sng">
                <a:solidFill>
                  <a:schemeClr val="dk1"/>
                </a:solidFill>
                <a:latin typeface="Roboto"/>
                <a:ea typeface="Roboto"/>
                <a:cs typeface="Roboto"/>
                <a:sym typeface="Roboto"/>
                <a:hlinkClick r:id="rId3">
                  <a:extLst>
                    <a:ext uri="{A12FA001-AC4F-418D-AE19-62706E023703}">
                      <ahyp:hlinkClr val="tx"/>
                    </a:ext>
                  </a:extLst>
                </a:hlinkClick>
              </a:rPr>
              <a:t>Screenshot</a:t>
            </a:r>
            <a:r>
              <a:rPr lang="en-GB" sz="900">
                <a:solidFill>
                  <a:schemeClr val="dk1"/>
                </a:solidFill>
                <a:latin typeface="Roboto"/>
                <a:ea typeface="Roboto"/>
                <a:cs typeface="Roboto"/>
                <a:sym typeface="Roboto"/>
              </a:rPr>
              <a:t> of WikiCommons </a:t>
            </a:r>
            <a:r>
              <a:rPr lang="en-GB" sz="900" u="sng">
                <a:solidFill>
                  <a:schemeClr val="dk1"/>
                </a:solidFill>
                <a:latin typeface="Roboto"/>
                <a:ea typeface="Roboto"/>
                <a:cs typeface="Roboto"/>
                <a:sym typeface="Roboto"/>
                <a:hlinkClick r:id="rId4">
                  <a:extLst>
                    <a:ext uri="{A12FA001-AC4F-418D-AE19-62706E023703}">
                      <ahyp:hlinkClr val="tx"/>
                    </a:ext>
                  </a:extLst>
                </a:hlinkClick>
              </a:rPr>
              <a:t>CC BY-SA 3.0</a:t>
            </a:r>
            <a:endParaRPr>
              <a:solidFill>
                <a:schemeClr val="dk1"/>
              </a:solidFill>
            </a:endParaRPr>
          </a:p>
        </p:txBody>
      </p:sp>
      <p:pic>
        <p:nvPicPr>
          <p:cNvPr id="439" name="Google Shape;439;p69"/>
          <p:cNvPicPr preferRelativeResize="0"/>
          <p:nvPr/>
        </p:nvPicPr>
        <p:blipFill>
          <a:blip r:embed="rId5">
            <a:alphaModFix/>
          </a:blip>
          <a:stretch>
            <a:fillRect/>
          </a:stretch>
        </p:blipFill>
        <p:spPr>
          <a:xfrm>
            <a:off x="202850" y="123150"/>
            <a:ext cx="4485815" cy="4396098"/>
          </a:xfrm>
          <a:prstGeom prst="rect">
            <a:avLst/>
          </a:prstGeom>
          <a:noFill/>
          <a:ln>
            <a:noFill/>
          </a:ln>
        </p:spPr>
      </p:pic>
      <p:sp>
        <p:nvSpPr>
          <p:cNvPr id="440" name="Google Shape;440;p69"/>
          <p:cNvSpPr txBox="1"/>
          <p:nvPr/>
        </p:nvSpPr>
        <p:spPr>
          <a:xfrm>
            <a:off x="202850" y="3221450"/>
            <a:ext cx="2514900" cy="12978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69"/>
          <p:cNvSpPr txBox="1"/>
          <p:nvPr/>
        </p:nvSpPr>
        <p:spPr>
          <a:xfrm>
            <a:off x="4572000" y="26825"/>
            <a:ext cx="4572000" cy="511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chemeClr val="lt1"/>
                </a:solidFill>
                <a:latin typeface="Roboto"/>
                <a:ea typeface="Roboto"/>
                <a:cs typeface="Roboto"/>
                <a:sym typeface="Roboto"/>
              </a:rPr>
              <a:t>Structured data informed by iNaturalist</a:t>
            </a:r>
            <a:endParaRPr sz="3600">
              <a:solidFill>
                <a:schemeClr val="lt1"/>
              </a:solidFill>
              <a:latin typeface="Roboto"/>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70"/>
          <p:cNvSpPr txBox="1"/>
          <p:nvPr/>
        </p:nvSpPr>
        <p:spPr>
          <a:xfrm>
            <a:off x="3468375" y="0"/>
            <a:ext cx="5675700" cy="5143500"/>
          </a:xfrm>
          <a:prstGeom prst="rect">
            <a:avLst/>
          </a:prstGeom>
          <a:noFill/>
          <a:ln>
            <a:noFill/>
          </a:ln>
        </p:spPr>
        <p:txBody>
          <a:bodyPr anchorCtr="0" anchor="t" bIns="91425" lIns="180000" spcFirstLastPara="1" rIns="91425" wrap="square" tIns="91425">
            <a:noAutofit/>
          </a:bodyPr>
          <a:lstStyle/>
          <a:p>
            <a:pPr indent="0" lvl="0" marL="0" rtl="0" algn="ctr">
              <a:spcBef>
                <a:spcPts val="0"/>
              </a:spcBef>
              <a:spcAft>
                <a:spcPts val="0"/>
              </a:spcAft>
              <a:buNone/>
            </a:pPr>
            <a:r>
              <a:t/>
            </a:r>
            <a:endParaRPr sz="3600">
              <a:solidFill>
                <a:schemeClr val="lt1"/>
              </a:solidFill>
              <a:latin typeface="Roboto"/>
              <a:ea typeface="Roboto"/>
              <a:cs typeface="Roboto"/>
              <a:sym typeface="Roboto"/>
            </a:endParaRPr>
          </a:p>
          <a:p>
            <a:pPr indent="0" lvl="0" marL="0" rtl="0" algn="ctr">
              <a:spcBef>
                <a:spcPts val="0"/>
              </a:spcBef>
              <a:spcAft>
                <a:spcPts val="0"/>
              </a:spcAft>
              <a:buNone/>
            </a:pPr>
            <a:r>
              <a:rPr lang="en-GB" sz="3600">
                <a:solidFill>
                  <a:schemeClr val="lt1"/>
                </a:solidFill>
                <a:latin typeface="Roboto"/>
                <a:ea typeface="Roboto"/>
                <a:cs typeface="Roboto"/>
                <a:sym typeface="Roboto"/>
              </a:rPr>
              <a:t>Everyone Wins!</a:t>
            </a:r>
            <a:endParaRPr sz="3600">
              <a:solidFill>
                <a:schemeClr val="lt1"/>
              </a:solidFill>
              <a:latin typeface="Roboto"/>
              <a:ea typeface="Roboto"/>
              <a:cs typeface="Roboto"/>
              <a:sym typeface="Roboto"/>
            </a:endParaRPr>
          </a:p>
          <a:p>
            <a:pPr indent="0" lvl="0" marL="0" rtl="0" algn="ctr">
              <a:spcBef>
                <a:spcPts val="0"/>
              </a:spcBef>
              <a:spcAft>
                <a:spcPts val="0"/>
              </a:spcAft>
              <a:buNone/>
            </a:pPr>
            <a:r>
              <a:t/>
            </a:r>
            <a:endParaRPr sz="3600">
              <a:solidFill>
                <a:schemeClr val="lt1"/>
              </a:solidFill>
              <a:latin typeface="Roboto"/>
              <a:ea typeface="Roboto"/>
              <a:cs typeface="Roboto"/>
              <a:sym typeface="Roboto"/>
            </a:endParaRPr>
          </a:p>
          <a:p>
            <a:pPr indent="0" lvl="0" marL="0" rtl="0" algn="l">
              <a:spcBef>
                <a:spcPts val="0"/>
              </a:spcBef>
              <a:spcAft>
                <a:spcPts val="0"/>
              </a:spcAft>
              <a:buNone/>
            </a:pPr>
            <a:r>
              <a:t/>
            </a:r>
            <a:endParaRPr>
              <a:solidFill>
                <a:schemeClr val="lt1"/>
              </a:solidFill>
              <a:latin typeface="Roboto"/>
              <a:ea typeface="Roboto"/>
              <a:cs typeface="Roboto"/>
              <a:sym typeface="Roboto"/>
            </a:endParaRPr>
          </a:p>
          <a:p>
            <a:pPr indent="0" lvl="0" marL="179999" rtl="0" algn="l">
              <a:lnSpc>
                <a:spcPct val="150000"/>
              </a:lnSpc>
              <a:spcBef>
                <a:spcPts val="0"/>
              </a:spcBef>
              <a:spcAft>
                <a:spcPts val="0"/>
              </a:spcAft>
              <a:buNone/>
            </a:pPr>
            <a:r>
              <a:rPr lang="en-GB" sz="2400">
                <a:solidFill>
                  <a:schemeClr val="lt1"/>
                </a:solidFill>
                <a:latin typeface="Roboto"/>
                <a:ea typeface="Roboto"/>
                <a:cs typeface="Roboto"/>
                <a:sym typeface="Roboto"/>
              </a:rPr>
              <a:t>Make content openly reusable</a:t>
            </a:r>
            <a:endParaRPr sz="2400">
              <a:solidFill>
                <a:schemeClr val="lt1"/>
              </a:solidFill>
              <a:latin typeface="Roboto"/>
              <a:ea typeface="Roboto"/>
              <a:cs typeface="Roboto"/>
              <a:sym typeface="Roboto"/>
            </a:endParaRPr>
          </a:p>
          <a:p>
            <a:pPr indent="0" lvl="0" marL="179999" rtl="0" algn="l">
              <a:lnSpc>
                <a:spcPct val="150000"/>
              </a:lnSpc>
              <a:spcBef>
                <a:spcPts val="0"/>
              </a:spcBef>
              <a:spcAft>
                <a:spcPts val="0"/>
              </a:spcAft>
              <a:buNone/>
            </a:pPr>
            <a:r>
              <a:rPr lang="en-GB" sz="2400">
                <a:solidFill>
                  <a:schemeClr val="lt1"/>
                </a:solidFill>
                <a:latin typeface="Roboto"/>
                <a:ea typeface="Roboto"/>
                <a:cs typeface="Roboto"/>
                <a:sym typeface="Roboto"/>
              </a:rPr>
              <a:t>Use stable urls &amp; persistent identifiers</a:t>
            </a:r>
            <a:endParaRPr sz="2400">
              <a:solidFill>
                <a:schemeClr val="lt1"/>
              </a:solidFill>
              <a:latin typeface="Roboto"/>
              <a:ea typeface="Roboto"/>
              <a:cs typeface="Roboto"/>
              <a:sym typeface="Roboto"/>
            </a:endParaRPr>
          </a:p>
          <a:p>
            <a:pPr indent="0" lvl="0" marL="179999" rtl="0" algn="l">
              <a:lnSpc>
                <a:spcPct val="150000"/>
              </a:lnSpc>
              <a:spcBef>
                <a:spcPts val="0"/>
              </a:spcBef>
              <a:spcAft>
                <a:spcPts val="0"/>
              </a:spcAft>
              <a:buNone/>
            </a:pPr>
            <a:r>
              <a:rPr lang="en-GB" sz="2400">
                <a:solidFill>
                  <a:schemeClr val="lt1"/>
                </a:solidFill>
                <a:latin typeface="Roboto"/>
                <a:ea typeface="Roboto"/>
                <a:cs typeface="Roboto"/>
                <a:sym typeface="Roboto"/>
              </a:rPr>
              <a:t>Use multiple platforms</a:t>
            </a:r>
            <a:endParaRPr sz="2400">
              <a:solidFill>
                <a:schemeClr val="lt1"/>
              </a:solidFill>
              <a:latin typeface="Roboto"/>
              <a:ea typeface="Roboto"/>
              <a:cs typeface="Roboto"/>
              <a:sym typeface="Roboto"/>
            </a:endParaRPr>
          </a:p>
          <a:p>
            <a:pPr indent="0" lvl="0" marL="0" rtl="0" algn="l">
              <a:spcBef>
                <a:spcPts val="0"/>
              </a:spcBef>
              <a:spcAft>
                <a:spcPts val="0"/>
              </a:spcAft>
              <a:buNone/>
            </a:pPr>
            <a:r>
              <a:t/>
            </a:r>
            <a:endParaRPr/>
          </a:p>
        </p:txBody>
      </p:sp>
      <p:pic>
        <p:nvPicPr>
          <p:cNvPr id="447" name="Google Shape;447;p70"/>
          <p:cNvPicPr preferRelativeResize="0"/>
          <p:nvPr/>
        </p:nvPicPr>
        <p:blipFill>
          <a:blip r:embed="rId3">
            <a:alphaModFix/>
          </a:blip>
          <a:stretch>
            <a:fillRect/>
          </a:stretch>
        </p:blipFill>
        <p:spPr>
          <a:xfrm>
            <a:off x="0" y="0"/>
            <a:ext cx="3468368" cy="5143501"/>
          </a:xfrm>
          <a:prstGeom prst="rect">
            <a:avLst/>
          </a:prstGeom>
          <a:noFill/>
          <a:ln>
            <a:noFill/>
          </a:ln>
        </p:spPr>
      </p:pic>
      <p:sp>
        <p:nvSpPr>
          <p:cNvPr id="448" name="Google Shape;448;p70"/>
          <p:cNvSpPr txBox="1"/>
          <p:nvPr/>
        </p:nvSpPr>
        <p:spPr>
          <a:xfrm>
            <a:off x="3468375" y="4820400"/>
            <a:ext cx="5375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dk1"/>
                </a:solidFill>
                <a:latin typeface="Roboto"/>
                <a:ea typeface="Roboto"/>
                <a:cs typeface="Roboto"/>
                <a:sym typeface="Roboto"/>
              </a:rPr>
              <a:t>Image:National Archives at College Park, Public domain, via </a:t>
            </a:r>
            <a:r>
              <a:rPr lang="en-GB" sz="900" u="sng">
                <a:solidFill>
                  <a:schemeClr val="dk1"/>
                </a:solidFill>
                <a:latin typeface="Roboto"/>
                <a:ea typeface="Roboto"/>
                <a:cs typeface="Roboto"/>
                <a:sym typeface="Roboto"/>
                <a:hlinkClick r:id="rId4">
                  <a:extLst>
                    <a:ext uri="{A12FA001-AC4F-418D-AE19-62706E023703}">
                      <ahyp:hlinkClr val="tx"/>
                    </a:ext>
                  </a:extLst>
                </a:hlinkClick>
              </a:rPr>
              <a:t>Wikimedia Commons</a:t>
            </a:r>
            <a:endParaRPr sz="900">
              <a:solidFill>
                <a:schemeClr val="dk1"/>
              </a:solidFill>
              <a:latin typeface="Roboto"/>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A86E8"/>
        </a:solidFill>
      </p:bgPr>
    </p:bg>
    <p:spTree>
      <p:nvGrpSpPr>
        <p:cNvPr id="452" name="Shape 452"/>
        <p:cNvGrpSpPr/>
        <p:nvPr/>
      </p:nvGrpSpPr>
      <p:grpSpPr>
        <a:xfrm>
          <a:off x="0" y="0"/>
          <a:ext cx="0" cy="0"/>
          <a:chOff x="0" y="0"/>
          <a:chExt cx="0" cy="0"/>
        </a:xfrm>
      </p:grpSpPr>
      <p:sp>
        <p:nvSpPr>
          <p:cNvPr id="453" name="Google Shape;453;p71"/>
          <p:cNvSpPr txBox="1"/>
          <p:nvPr/>
        </p:nvSpPr>
        <p:spPr>
          <a:xfrm>
            <a:off x="1873525" y="2940375"/>
            <a:ext cx="4995900" cy="58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71"/>
          <p:cNvSpPr txBox="1"/>
          <p:nvPr/>
        </p:nvSpPr>
        <p:spPr>
          <a:xfrm>
            <a:off x="-50" y="41325"/>
            <a:ext cx="9144000" cy="510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2400">
                <a:solidFill>
                  <a:schemeClr val="lt1"/>
                </a:solidFill>
              </a:rPr>
              <a:t>© Siobhan Leachman, 2022. Unless indicated otherwise for specific images, this slide deck is licensed for re-use under the </a:t>
            </a:r>
            <a:r>
              <a:rPr lang="en-GB" sz="2400" u="sng">
                <a:solidFill>
                  <a:schemeClr val="lt1"/>
                </a:solidFill>
                <a:hlinkClick r:id="rId3">
                  <a:extLst>
                    <a:ext uri="{A12FA001-AC4F-418D-AE19-62706E023703}">
                      <ahyp:hlinkClr val="tx"/>
                    </a:ext>
                  </a:extLst>
                </a:hlinkClick>
              </a:rPr>
              <a:t>Creative Commons Zero 1.0</a:t>
            </a:r>
            <a:r>
              <a:rPr lang="en-GB" sz="2400">
                <a:solidFill>
                  <a:schemeClr val="lt1"/>
                </a:solidFill>
              </a:rPr>
              <a:t> International licence. Please note that this licence does not apply to any images. Those specific items may be re-used as indicated in the image rights statement within each slide. In essence, you are free to copy, distribute and adapt this slide deck, as long as you abide by the other licence terms.</a:t>
            </a:r>
            <a:endParaRPr sz="2400">
              <a:solidFill>
                <a:schemeClr val="lt1"/>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40"/>
          <p:cNvPicPr preferRelativeResize="0"/>
          <p:nvPr/>
        </p:nvPicPr>
        <p:blipFill>
          <a:blip r:embed="rId3">
            <a:alphaModFix/>
          </a:blip>
          <a:stretch>
            <a:fillRect/>
          </a:stretch>
        </p:blipFill>
        <p:spPr>
          <a:xfrm>
            <a:off x="4796675" y="546474"/>
            <a:ext cx="4018900" cy="4050550"/>
          </a:xfrm>
          <a:prstGeom prst="rect">
            <a:avLst/>
          </a:prstGeom>
          <a:noFill/>
          <a:ln>
            <a:noFill/>
          </a:ln>
        </p:spPr>
      </p:pic>
      <p:sp>
        <p:nvSpPr>
          <p:cNvPr id="179" name="Google Shape;179;p40"/>
          <p:cNvSpPr txBox="1"/>
          <p:nvPr/>
        </p:nvSpPr>
        <p:spPr>
          <a:xfrm>
            <a:off x="0" y="365850"/>
            <a:ext cx="4634700" cy="4411800"/>
          </a:xfrm>
          <a:prstGeom prst="rect">
            <a:avLst/>
          </a:prstGeom>
          <a:noFill/>
          <a:ln>
            <a:noFill/>
          </a:ln>
        </p:spPr>
        <p:txBody>
          <a:bodyPr anchorCtr="0" anchor="ctr" bIns="91425" lIns="0" spcFirstLastPara="1" rIns="91425" wrap="square" tIns="91425">
            <a:noAutofit/>
          </a:bodyPr>
          <a:lstStyle/>
          <a:p>
            <a:pPr indent="0" lvl="0" marL="179999" rtl="0" algn="l">
              <a:spcBef>
                <a:spcPts val="0"/>
              </a:spcBef>
              <a:spcAft>
                <a:spcPts val="0"/>
              </a:spcAft>
              <a:buNone/>
            </a:pPr>
            <a:r>
              <a:rPr lang="en-GB" sz="3000">
                <a:solidFill>
                  <a:schemeClr val="lt1"/>
                </a:solidFill>
                <a:latin typeface="Roboto"/>
                <a:ea typeface="Roboto"/>
                <a:cs typeface="Roboto"/>
                <a:sym typeface="Roboto"/>
              </a:rPr>
              <a:t>Digitise content</a:t>
            </a:r>
            <a:endParaRPr sz="3000">
              <a:solidFill>
                <a:schemeClr val="lt1"/>
              </a:solidFill>
              <a:latin typeface="Roboto"/>
              <a:ea typeface="Roboto"/>
              <a:cs typeface="Roboto"/>
              <a:sym typeface="Roboto"/>
            </a:endParaRPr>
          </a:p>
          <a:p>
            <a:pPr indent="0" lvl="0" marL="179999" rtl="0" algn="l">
              <a:spcBef>
                <a:spcPts val="0"/>
              </a:spcBef>
              <a:spcAft>
                <a:spcPts val="0"/>
              </a:spcAft>
              <a:buNone/>
            </a:pPr>
            <a:r>
              <a:t/>
            </a:r>
            <a:endParaRPr sz="3000">
              <a:solidFill>
                <a:schemeClr val="lt1"/>
              </a:solidFill>
              <a:latin typeface="Roboto"/>
              <a:ea typeface="Roboto"/>
              <a:cs typeface="Roboto"/>
              <a:sym typeface="Roboto"/>
            </a:endParaRPr>
          </a:p>
          <a:p>
            <a:pPr indent="-180000" lvl="0" marL="360000" rtl="0" algn="l">
              <a:spcBef>
                <a:spcPts val="0"/>
              </a:spcBef>
              <a:spcAft>
                <a:spcPts val="0"/>
              </a:spcAft>
              <a:buNone/>
            </a:pPr>
            <a:r>
              <a:rPr lang="en-GB" sz="3000">
                <a:solidFill>
                  <a:schemeClr val="lt1"/>
                </a:solidFill>
                <a:latin typeface="Roboto"/>
                <a:ea typeface="Roboto"/>
                <a:cs typeface="Roboto"/>
                <a:sym typeface="Roboto"/>
              </a:rPr>
              <a:t>Place on public platforms</a:t>
            </a:r>
            <a:endParaRPr sz="3000">
              <a:solidFill>
                <a:schemeClr val="lt1"/>
              </a:solidFill>
              <a:latin typeface="Roboto"/>
              <a:ea typeface="Roboto"/>
              <a:cs typeface="Roboto"/>
              <a:sym typeface="Roboto"/>
            </a:endParaRPr>
          </a:p>
          <a:p>
            <a:pPr indent="0" lvl="0" marL="179999" rtl="0" algn="l">
              <a:spcBef>
                <a:spcPts val="0"/>
              </a:spcBef>
              <a:spcAft>
                <a:spcPts val="0"/>
              </a:spcAft>
              <a:buNone/>
            </a:pPr>
            <a:r>
              <a:t/>
            </a:r>
            <a:endParaRPr sz="3000">
              <a:solidFill>
                <a:schemeClr val="lt1"/>
              </a:solidFill>
              <a:latin typeface="Roboto"/>
              <a:ea typeface="Roboto"/>
              <a:cs typeface="Roboto"/>
              <a:sym typeface="Roboto"/>
            </a:endParaRPr>
          </a:p>
          <a:p>
            <a:pPr indent="0" lvl="0" marL="179999" rtl="0" algn="l">
              <a:spcBef>
                <a:spcPts val="0"/>
              </a:spcBef>
              <a:spcAft>
                <a:spcPts val="0"/>
              </a:spcAft>
              <a:buNone/>
            </a:pPr>
            <a:r>
              <a:rPr lang="en-GB" sz="3000">
                <a:solidFill>
                  <a:schemeClr val="lt1"/>
                </a:solidFill>
                <a:latin typeface="Roboto"/>
                <a:ea typeface="Roboto"/>
                <a:cs typeface="Roboto"/>
                <a:sym typeface="Roboto"/>
              </a:rPr>
              <a:t>Allow open reuse</a:t>
            </a:r>
            <a:endParaRPr sz="3000">
              <a:solidFill>
                <a:schemeClr val="lt1"/>
              </a:solidFill>
              <a:latin typeface="Roboto"/>
              <a:ea typeface="Roboto"/>
              <a:cs typeface="Roboto"/>
              <a:sym typeface="Roboto"/>
            </a:endParaRPr>
          </a:p>
        </p:txBody>
      </p:sp>
      <p:sp>
        <p:nvSpPr>
          <p:cNvPr id="180" name="Google Shape;180;p40"/>
          <p:cNvSpPr txBox="1"/>
          <p:nvPr/>
        </p:nvSpPr>
        <p:spPr>
          <a:xfrm>
            <a:off x="0" y="4820400"/>
            <a:ext cx="9144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dk1"/>
                </a:solidFill>
                <a:latin typeface="Roboto"/>
                <a:ea typeface="Roboto"/>
                <a:cs typeface="Roboto"/>
                <a:sym typeface="Roboto"/>
              </a:rPr>
              <a:t>Image: </a:t>
            </a:r>
            <a:r>
              <a:rPr i="1" lang="en-GB" sz="900" u="sng">
                <a:solidFill>
                  <a:schemeClr val="dk1"/>
                </a:solidFill>
                <a:latin typeface="Roboto"/>
                <a:ea typeface="Roboto"/>
                <a:cs typeface="Roboto"/>
                <a:sym typeface="Roboto"/>
                <a:hlinkClick r:id="rId4">
                  <a:extLst>
                    <a:ext uri="{A12FA001-AC4F-418D-AE19-62706E023703}">
                      <ahyp:hlinkClr val="tx"/>
                    </a:ext>
                  </a:extLst>
                </a:hlinkClick>
              </a:rPr>
              <a:t>Stenoperla prasina</a:t>
            </a:r>
            <a:r>
              <a:rPr lang="en-GB" sz="900" u="sng">
                <a:solidFill>
                  <a:schemeClr val="dk1"/>
                </a:solidFill>
                <a:latin typeface="Roboto"/>
                <a:ea typeface="Roboto"/>
                <a:cs typeface="Roboto"/>
                <a:sym typeface="Roboto"/>
                <a:hlinkClick r:id="rId5">
                  <a:extLst>
                    <a:ext uri="{A12FA001-AC4F-418D-AE19-62706E023703}">
                      <ahyp:hlinkClr val="tx"/>
                    </a:ext>
                  </a:extLst>
                </a:hlinkClick>
              </a:rPr>
              <a:t> (Newman, 1845)</a:t>
            </a:r>
            <a:r>
              <a:rPr lang="en-GB" sz="900">
                <a:solidFill>
                  <a:schemeClr val="dk1"/>
                </a:solidFill>
                <a:latin typeface="Roboto"/>
                <a:ea typeface="Roboto"/>
                <a:cs typeface="Roboto"/>
                <a:sym typeface="Roboto"/>
              </a:rPr>
              <a:t> by </a:t>
            </a:r>
            <a:r>
              <a:rPr lang="en-GB" sz="900">
                <a:solidFill>
                  <a:schemeClr val="dk1"/>
                </a:solidFill>
                <a:latin typeface="Roboto"/>
                <a:ea typeface="Roboto"/>
                <a:cs typeface="Roboto"/>
                <a:sym typeface="Roboto"/>
              </a:rPr>
              <a:t>Natural History Museum, London, </a:t>
            </a:r>
            <a:r>
              <a:rPr lang="en-GB" sz="900" u="sng">
                <a:solidFill>
                  <a:schemeClr val="dk1"/>
                </a:solidFill>
                <a:latin typeface="Roboto"/>
                <a:ea typeface="Roboto"/>
                <a:cs typeface="Roboto"/>
                <a:sym typeface="Roboto"/>
                <a:hlinkClick r:id="rId6">
                  <a:extLst>
                    <a:ext uri="{A12FA001-AC4F-418D-AE19-62706E023703}">
                      <ahyp:hlinkClr val="tx"/>
                    </a:ext>
                  </a:extLst>
                </a:hlinkClick>
              </a:rPr>
              <a:t>CC BY 4.0</a:t>
            </a:r>
            <a:r>
              <a:rPr lang="en-GB" sz="900">
                <a:solidFill>
                  <a:schemeClr val="dk1"/>
                </a:solidFill>
                <a:latin typeface="Roboto"/>
                <a:ea typeface="Roboto"/>
                <a:cs typeface="Roboto"/>
                <a:sym typeface="Roboto"/>
              </a:rPr>
              <a:t> , via </a:t>
            </a:r>
            <a:r>
              <a:rPr lang="en-GB" sz="900" u="sng">
                <a:solidFill>
                  <a:schemeClr val="dk1"/>
                </a:solidFill>
                <a:latin typeface="Roboto"/>
                <a:ea typeface="Roboto"/>
                <a:cs typeface="Roboto"/>
                <a:sym typeface="Roboto"/>
                <a:hlinkClick r:id="rId7">
                  <a:extLst>
                    <a:ext uri="{A12FA001-AC4F-418D-AE19-62706E023703}">
                      <ahyp:hlinkClr val="tx"/>
                    </a:ext>
                  </a:extLst>
                </a:hlinkClick>
              </a:rPr>
              <a:t>Wikimedia Commons</a:t>
            </a:r>
            <a:endParaRPr sz="900">
              <a:solidFill>
                <a:schemeClr val="dk1"/>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41"/>
          <p:cNvSpPr txBox="1"/>
          <p:nvPr/>
        </p:nvSpPr>
        <p:spPr>
          <a:xfrm>
            <a:off x="0" y="4820400"/>
            <a:ext cx="9144000" cy="3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chemeClr val="dk1"/>
              </a:solidFill>
              <a:latin typeface="Roboto"/>
              <a:ea typeface="Roboto"/>
              <a:cs typeface="Roboto"/>
              <a:sym typeface="Roboto"/>
            </a:endParaRPr>
          </a:p>
        </p:txBody>
      </p:sp>
      <p:pic>
        <p:nvPicPr>
          <p:cNvPr id="186" name="Google Shape;186;p41"/>
          <p:cNvPicPr preferRelativeResize="0"/>
          <p:nvPr/>
        </p:nvPicPr>
        <p:blipFill>
          <a:blip r:embed="rId3">
            <a:alphaModFix/>
          </a:blip>
          <a:stretch>
            <a:fillRect/>
          </a:stretch>
        </p:blipFill>
        <p:spPr>
          <a:xfrm>
            <a:off x="1141650" y="2633037"/>
            <a:ext cx="1294995" cy="2126073"/>
          </a:xfrm>
          <a:prstGeom prst="rect">
            <a:avLst/>
          </a:prstGeom>
          <a:noFill/>
          <a:ln>
            <a:noFill/>
          </a:ln>
        </p:spPr>
      </p:pic>
      <p:pic>
        <p:nvPicPr>
          <p:cNvPr id="187" name="Google Shape;187;p41"/>
          <p:cNvPicPr preferRelativeResize="0"/>
          <p:nvPr/>
        </p:nvPicPr>
        <p:blipFill>
          <a:blip r:embed="rId4">
            <a:alphaModFix/>
          </a:blip>
          <a:stretch>
            <a:fillRect/>
          </a:stretch>
        </p:blipFill>
        <p:spPr>
          <a:xfrm>
            <a:off x="166150" y="82025"/>
            <a:ext cx="3379375" cy="1303625"/>
          </a:xfrm>
          <a:prstGeom prst="rect">
            <a:avLst/>
          </a:prstGeom>
          <a:noFill/>
          <a:ln>
            <a:noFill/>
          </a:ln>
        </p:spPr>
      </p:pic>
      <p:sp>
        <p:nvSpPr>
          <p:cNvPr id="188" name="Google Shape;188;p41"/>
          <p:cNvSpPr txBox="1"/>
          <p:nvPr/>
        </p:nvSpPr>
        <p:spPr>
          <a:xfrm>
            <a:off x="4122050" y="36225"/>
            <a:ext cx="4991400" cy="510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chemeClr val="lt1"/>
                </a:solidFill>
                <a:latin typeface="Roboto"/>
                <a:ea typeface="Roboto"/>
                <a:cs typeface="Roboto"/>
                <a:sym typeface="Roboto"/>
              </a:rPr>
              <a:t>Encourage</a:t>
            </a:r>
            <a:r>
              <a:rPr lang="en-GB" sz="3000">
                <a:solidFill>
                  <a:schemeClr val="lt1"/>
                </a:solidFill>
                <a:latin typeface="Roboto"/>
                <a:ea typeface="Roboto"/>
                <a:cs typeface="Roboto"/>
                <a:sym typeface="Roboto"/>
              </a:rPr>
              <a:t> reuse </a:t>
            </a:r>
            <a:endParaRPr sz="3000">
              <a:solidFill>
                <a:schemeClr val="lt1"/>
              </a:solidFill>
              <a:latin typeface="Roboto"/>
              <a:ea typeface="Roboto"/>
              <a:cs typeface="Roboto"/>
              <a:sym typeface="Roboto"/>
            </a:endParaRPr>
          </a:p>
          <a:p>
            <a:pPr indent="0" lvl="0" marL="0" rtl="0" algn="ctr">
              <a:spcBef>
                <a:spcPts val="0"/>
              </a:spcBef>
              <a:spcAft>
                <a:spcPts val="0"/>
              </a:spcAft>
              <a:buNone/>
            </a:pPr>
            <a:r>
              <a:rPr lang="en-GB" sz="3000">
                <a:solidFill>
                  <a:schemeClr val="lt1"/>
                </a:solidFill>
                <a:latin typeface="Roboto"/>
                <a:ea typeface="Roboto"/>
                <a:cs typeface="Roboto"/>
                <a:sym typeface="Roboto"/>
              </a:rPr>
              <a:t>of </a:t>
            </a:r>
            <a:endParaRPr sz="3000">
              <a:solidFill>
                <a:schemeClr val="lt1"/>
              </a:solidFill>
              <a:latin typeface="Roboto"/>
              <a:ea typeface="Roboto"/>
              <a:cs typeface="Roboto"/>
              <a:sym typeface="Roboto"/>
            </a:endParaRPr>
          </a:p>
          <a:p>
            <a:pPr indent="0" lvl="0" marL="0" rtl="0" algn="ctr">
              <a:spcBef>
                <a:spcPts val="0"/>
              </a:spcBef>
              <a:spcAft>
                <a:spcPts val="0"/>
              </a:spcAft>
              <a:buNone/>
            </a:pPr>
            <a:r>
              <a:rPr lang="en-GB" sz="3000">
                <a:solidFill>
                  <a:schemeClr val="lt1"/>
                </a:solidFill>
                <a:latin typeface="Roboto"/>
                <a:ea typeface="Roboto"/>
                <a:cs typeface="Roboto"/>
                <a:sym typeface="Roboto"/>
              </a:rPr>
              <a:t>public domain content</a:t>
            </a:r>
            <a:endParaRPr sz="3000">
              <a:solidFill>
                <a:schemeClr val="lt1"/>
              </a:solidFill>
              <a:latin typeface="Roboto"/>
              <a:ea typeface="Roboto"/>
              <a:cs typeface="Roboto"/>
              <a:sym typeface="Roboto"/>
            </a:endParaRPr>
          </a:p>
          <a:p>
            <a:pPr indent="0" lvl="0" marL="0" rtl="0" algn="ctr">
              <a:spcBef>
                <a:spcPts val="0"/>
              </a:spcBef>
              <a:spcAft>
                <a:spcPts val="0"/>
              </a:spcAft>
              <a:buNone/>
            </a:pPr>
            <a:r>
              <a:t/>
            </a:r>
            <a:endParaRPr sz="3000">
              <a:solidFill>
                <a:schemeClr val="lt1"/>
              </a:solidFill>
              <a:latin typeface="Roboto"/>
              <a:ea typeface="Roboto"/>
              <a:cs typeface="Roboto"/>
              <a:sym typeface="Roboto"/>
            </a:endParaRPr>
          </a:p>
          <a:p>
            <a:pPr indent="0" lvl="0" marL="0" rtl="0" algn="ctr">
              <a:spcBef>
                <a:spcPts val="0"/>
              </a:spcBef>
              <a:spcAft>
                <a:spcPts val="0"/>
              </a:spcAft>
              <a:buNone/>
            </a:pPr>
            <a:r>
              <a:t/>
            </a:r>
            <a:endParaRPr sz="3000">
              <a:solidFill>
                <a:schemeClr val="lt1"/>
              </a:solidFill>
              <a:latin typeface="Roboto"/>
              <a:ea typeface="Roboto"/>
              <a:cs typeface="Roboto"/>
              <a:sym typeface="Roboto"/>
            </a:endParaRPr>
          </a:p>
          <a:p>
            <a:pPr indent="0" lvl="0" marL="0" rtl="0" algn="ctr">
              <a:spcBef>
                <a:spcPts val="0"/>
              </a:spcBef>
              <a:spcAft>
                <a:spcPts val="0"/>
              </a:spcAft>
              <a:buNone/>
            </a:pPr>
            <a:r>
              <a:rPr lang="en-GB" sz="3000">
                <a:solidFill>
                  <a:schemeClr val="lt1"/>
                </a:solidFill>
                <a:latin typeface="Roboto"/>
                <a:ea typeface="Roboto"/>
                <a:cs typeface="Roboto"/>
                <a:sym typeface="Roboto"/>
              </a:rPr>
              <a:t>Use open </a:t>
            </a:r>
            <a:endParaRPr sz="3000">
              <a:solidFill>
                <a:schemeClr val="lt1"/>
              </a:solidFill>
              <a:latin typeface="Roboto"/>
              <a:ea typeface="Roboto"/>
              <a:cs typeface="Roboto"/>
              <a:sym typeface="Roboto"/>
            </a:endParaRPr>
          </a:p>
          <a:p>
            <a:pPr indent="0" lvl="0" marL="0" rtl="0" algn="ctr">
              <a:spcBef>
                <a:spcPts val="0"/>
              </a:spcBef>
              <a:spcAft>
                <a:spcPts val="0"/>
              </a:spcAft>
              <a:buNone/>
            </a:pPr>
            <a:r>
              <a:rPr lang="en-GB" sz="3000">
                <a:solidFill>
                  <a:schemeClr val="lt1"/>
                </a:solidFill>
                <a:latin typeface="Roboto"/>
                <a:ea typeface="Roboto"/>
                <a:cs typeface="Roboto"/>
                <a:sym typeface="Roboto"/>
              </a:rPr>
              <a:t>copyright licenses</a:t>
            </a:r>
            <a:endParaRPr sz="3000">
              <a:solidFill>
                <a:schemeClr val="lt1"/>
              </a:solidFill>
              <a:latin typeface="Roboto"/>
              <a:ea typeface="Roboto"/>
              <a:cs typeface="Roboto"/>
              <a:sym typeface="Roboto"/>
            </a:endParaRPr>
          </a:p>
          <a:p>
            <a:pPr indent="0" lvl="0" marL="0" rtl="0" algn="ctr">
              <a:spcBef>
                <a:spcPts val="0"/>
              </a:spcBef>
              <a:spcAft>
                <a:spcPts val="0"/>
              </a:spcAft>
              <a:buNone/>
            </a:pPr>
            <a:r>
              <a:t/>
            </a:r>
            <a:endParaRPr sz="3000">
              <a:solidFill>
                <a:schemeClr val="lt1"/>
              </a:solidFill>
              <a:latin typeface="Roboto"/>
              <a:ea typeface="Roboto"/>
              <a:cs typeface="Roboto"/>
              <a:sym typeface="Roboto"/>
            </a:endParaRPr>
          </a:p>
          <a:p>
            <a:pPr indent="0" lvl="0" marL="0" rtl="0" algn="ctr">
              <a:spcBef>
                <a:spcPts val="0"/>
              </a:spcBef>
              <a:spcAft>
                <a:spcPts val="0"/>
              </a:spcAft>
              <a:buNone/>
            </a:pPr>
            <a:r>
              <a:t/>
            </a:r>
            <a:endParaRPr sz="3000">
              <a:solidFill>
                <a:schemeClr val="lt1"/>
              </a:solidFill>
              <a:latin typeface="Roboto"/>
              <a:ea typeface="Roboto"/>
              <a:cs typeface="Roboto"/>
              <a:sym typeface="Roboto"/>
            </a:endParaRPr>
          </a:p>
        </p:txBody>
      </p:sp>
      <p:sp>
        <p:nvSpPr>
          <p:cNvPr id="189" name="Google Shape;189;p41"/>
          <p:cNvSpPr txBox="1"/>
          <p:nvPr/>
        </p:nvSpPr>
        <p:spPr>
          <a:xfrm>
            <a:off x="1294000" y="2726775"/>
            <a:ext cx="1013100" cy="688800"/>
          </a:xfrm>
          <a:prstGeom prst="rect">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0" name="Google Shape;190;p41"/>
          <p:cNvPicPr preferRelativeResize="0"/>
          <p:nvPr/>
        </p:nvPicPr>
        <p:blipFill>
          <a:blip r:embed="rId5">
            <a:alphaModFix/>
          </a:blip>
          <a:stretch>
            <a:fillRect/>
          </a:stretch>
        </p:blipFill>
        <p:spPr>
          <a:xfrm>
            <a:off x="372975" y="1500719"/>
            <a:ext cx="3039000" cy="1071025"/>
          </a:xfrm>
          <a:prstGeom prst="rect">
            <a:avLst/>
          </a:prstGeom>
          <a:noFill/>
          <a:ln>
            <a:noFill/>
          </a:ln>
        </p:spPr>
      </p:pic>
      <p:sp>
        <p:nvSpPr>
          <p:cNvPr id="191" name="Google Shape;191;p41"/>
          <p:cNvSpPr txBox="1"/>
          <p:nvPr/>
        </p:nvSpPr>
        <p:spPr>
          <a:xfrm>
            <a:off x="0" y="4709050"/>
            <a:ext cx="9144000" cy="43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dk1"/>
                </a:solidFill>
                <a:latin typeface="Roboto"/>
                <a:ea typeface="Roboto"/>
                <a:cs typeface="Roboto"/>
                <a:sym typeface="Roboto"/>
              </a:rPr>
              <a:t>Images: Whose knowledge? </a:t>
            </a:r>
            <a:r>
              <a:rPr lang="en-GB" sz="900" u="sng">
                <a:solidFill>
                  <a:schemeClr val="dk1"/>
                </a:solidFill>
                <a:latin typeface="Roboto"/>
                <a:ea typeface="Roboto"/>
                <a:cs typeface="Roboto"/>
                <a:sym typeface="Roboto"/>
                <a:hlinkClick r:id="rId6">
                  <a:extLst>
                    <a:ext uri="{A12FA001-AC4F-418D-AE19-62706E023703}">
                      <ahyp:hlinkClr val="tx"/>
                    </a:ext>
                  </a:extLst>
                </a:hlinkClick>
              </a:rPr>
              <a:t>#VisibleWomen </a:t>
            </a:r>
            <a:r>
              <a:rPr lang="en-GB" sz="900" u="sng">
                <a:solidFill>
                  <a:schemeClr val="dk1"/>
                </a:solidFill>
                <a:latin typeface="Roboto"/>
                <a:ea typeface="Roboto"/>
                <a:cs typeface="Roboto"/>
                <a:sym typeface="Roboto"/>
                <a:hlinkClick r:id="rId7">
                  <a:extLst>
                    <a:ext uri="{A12FA001-AC4F-418D-AE19-62706E023703}">
                      <ahyp:hlinkClr val="tx"/>
                    </a:ext>
                  </a:extLst>
                </a:hlinkClick>
              </a:rPr>
              <a:t>Campaign</a:t>
            </a:r>
            <a:r>
              <a:rPr lang="en-GB" sz="900" u="sng">
                <a:solidFill>
                  <a:schemeClr val="dk1"/>
                </a:solidFill>
                <a:latin typeface="Roboto"/>
                <a:ea typeface="Roboto"/>
                <a:cs typeface="Roboto"/>
                <a:sym typeface="Roboto"/>
                <a:hlinkClick r:id="rId8">
                  <a:extLst>
                    <a:ext uri="{A12FA001-AC4F-418D-AE19-62706E023703}">
                      <ahyp:hlinkClr val="tx"/>
                    </a:ext>
                  </a:extLst>
                </a:hlinkClick>
              </a:rPr>
              <a:t> Kit</a:t>
            </a:r>
            <a:r>
              <a:rPr lang="en-GB" sz="900">
                <a:solidFill>
                  <a:schemeClr val="dk1"/>
                </a:solidFill>
                <a:latin typeface="Roboto"/>
                <a:ea typeface="Roboto"/>
                <a:cs typeface="Roboto"/>
                <a:sym typeface="Roboto"/>
              </a:rPr>
              <a:t> </a:t>
            </a:r>
            <a:r>
              <a:rPr lang="en-GB" sz="900" u="sng">
                <a:solidFill>
                  <a:schemeClr val="dk1"/>
                </a:solidFill>
                <a:latin typeface="Roboto"/>
                <a:ea typeface="Roboto"/>
                <a:cs typeface="Roboto"/>
                <a:sym typeface="Roboto"/>
                <a:hlinkClick r:id="rId9">
                  <a:extLst>
                    <a:ext uri="{A12FA001-AC4F-418D-AE19-62706E023703}">
                      <ahyp:hlinkClr val="tx"/>
                    </a:ext>
                  </a:extLst>
                </a:hlinkClick>
              </a:rPr>
              <a:t>CC BY-SA 4.0</a:t>
            </a:r>
            <a:r>
              <a:rPr lang="en-GB" sz="900">
                <a:solidFill>
                  <a:schemeClr val="dk1"/>
                </a:solidFill>
                <a:latin typeface="Roboto"/>
                <a:ea typeface="Roboto"/>
                <a:cs typeface="Roboto"/>
                <a:sym typeface="Roboto"/>
              </a:rPr>
              <a:t>  </a:t>
            </a:r>
            <a:r>
              <a:rPr lang="en-GB" sz="900" u="sng">
                <a:solidFill>
                  <a:schemeClr val="dk1"/>
                </a:solidFill>
                <a:latin typeface="Roboto"/>
                <a:ea typeface="Roboto"/>
                <a:cs typeface="Roboto"/>
                <a:sym typeface="Roboto"/>
                <a:hlinkClick r:id="rId10">
                  <a:extLst>
                    <a:ext uri="{A12FA001-AC4F-418D-AE19-62706E023703}">
                      <ahyp:hlinkClr val="tx"/>
                    </a:ext>
                  </a:extLst>
                </a:hlinkClick>
              </a:rPr>
              <a:t>Logo</a:t>
            </a:r>
            <a:r>
              <a:rPr lang="en-GB" sz="900">
                <a:solidFill>
                  <a:schemeClr val="dk1"/>
                </a:solidFill>
                <a:latin typeface="Roboto"/>
                <a:ea typeface="Roboto"/>
                <a:cs typeface="Roboto"/>
                <a:sym typeface="Roboto"/>
              </a:rPr>
              <a:t> of the CC Zero or CC0 Public Domain Dedication License – “No Rights Reserved” </a:t>
            </a:r>
            <a:r>
              <a:rPr lang="en-GB" sz="900" u="sng">
                <a:solidFill>
                  <a:schemeClr val="dk1"/>
                </a:solidFill>
                <a:latin typeface="Roboto"/>
                <a:ea typeface="Roboto"/>
                <a:cs typeface="Roboto"/>
                <a:sym typeface="Roboto"/>
                <a:hlinkClick r:id="rId11">
                  <a:extLst>
                    <a:ext uri="{A12FA001-AC4F-418D-AE19-62706E023703}">
                      <ahyp:hlinkClr val="tx"/>
                    </a:ext>
                  </a:extLst>
                </a:hlinkClick>
              </a:rPr>
              <a:t>CC BY 4.0</a:t>
            </a:r>
            <a:r>
              <a:rPr lang="en-GB" sz="900">
                <a:solidFill>
                  <a:schemeClr val="dk1"/>
                </a:solidFill>
                <a:latin typeface="Roboto"/>
                <a:ea typeface="Roboto"/>
                <a:cs typeface="Roboto"/>
                <a:sym typeface="Roboto"/>
              </a:rPr>
              <a:t> , </a:t>
            </a:r>
            <a:r>
              <a:rPr lang="en-GB" sz="900" u="sng">
                <a:solidFill>
                  <a:schemeClr val="dk1"/>
                </a:solidFill>
                <a:latin typeface="Roboto"/>
                <a:ea typeface="Roboto"/>
                <a:cs typeface="Roboto"/>
                <a:sym typeface="Roboto"/>
                <a:hlinkClick r:id="rId12">
                  <a:extLst>
                    <a:ext uri="{A12FA001-AC4F-418D-AE19-62706E023703}">
                      <ahyp:hlinkClr val="tx"/>
                    </a:ext>
                  </a:extLst>
                </a:hlinkClick>
              </a:rPr>
              <a:t>Creative Commons</a:t>
            </a:r>
            <a:endParaRPr sz="900">
              <a:solidFill>
                <a:schemeClr val="dk1"/>
              </a:solidFill>
              <a:latin typeface="Roboto"/>
              <a:ea typeface="Roboto"/>
              <a:cs typeface="Roboto"/>
              <a:sym typeface="Roboto"/>
            </a:endParaRPr>
          </a:p>
          <a:p>
            <a:pPr indent="0" lvl="0" marL="0" rtl="0" algn="l">
              <a:spcBef>
                <a:spcPts val="0"/>
              </a:spcBef>
              <a:spcAft>
                <a:spcPts val="0"/>
              </a:spcAft>
              <a:buNone/>
            </a:pPr>
            <a:r>
              <a:t/>
            </a:r>
            <a:endParaRPr sz="900">
              <a:solidFill>
                <a:schemeClr val="dk1"/>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42"/>
          <p:cNvPicPr preferRelativeResize="0"/>
          <p:nvPr/>
        </p:nvPicPr>
        <p:blipFill>
          <a:blip r:embed="rId3">
            <a:alphaModFix/>
          </a:blip>
          <a:stretch>
            <a:fillRect/>
          </a:stretch>
        </p:blipFill>
        <p:spPr>
          <a:xfrm>
            <a:off x="152400" y="152400"/>
            <a:ext cx="3919703" cy="4838700"/>
          </a:xfrm>
          <a:prstGeom prst="rect">
            <a:avLst/>
          </a:prstGeom>
          <a:noFill/>
          <a:ln>
            <a:noFill/>
          </a:ln>
        </p:spPr>
      </p:pic>
      <p:sp>
        <p:nvSpPr>
          <p:cNvPr id="197" name="Google Shape;197;p42"/>
          <p:cNvSpPr txBox="1"/>
          <p:nvPr/>
        </p:nvSpPr>
        <p:spPr>
          <a:xfrm>
            <a:off x="4390075" y="4672625"/>
            <a:ext cx="46146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chemeClr val="dk1"/>
                </a:solidFill>
                <a:latin typeface="Roboto"/>
                <a:ea typeface="Roboto"/>
                <a:cs typeface="Roboto"/>
                <a:sym typeface="Roboto"/>
              </a:rPr>
              <a:t>Image: </a:t>
            </a:r>
            <a:r>
              <a:rPr lang="en-GB" sz="900" u="sng">
                <a:solidFill>
                  <a:schemeClr val="dk1"/>
                </a:solidFill>
                <a:latin typeface="Roboto"/>
                <a:ea typeface="Roboto"/>
                <a:cs typeface="Roboto"/>
                <a:sym typeface="Roboto"/>
                <a:hlinkClick r:id="rId4">
                  <a:extLst>
                    <a:ext uri="{A12FA001-AC4F-418D-AE19-62706E023703}">
                      <ahyp:hlinkClr val="tx"/>
                    </a:ext>
                  </a:extLst>
                </a:hlinkClick>
              </a:rPr>
              <a:t>Screenshot</a:t>
            </a:r>
            <a:r>
              <a:rPr lang="en-GB" sz="900">
                <a:solidFill>
                  <a:schemeClr val="dk1"/>
                </a:solidFill>
                <a:latin typeface="Roboto"/>
                <a:ea typeface="Roboto"/>
                <a:cs typeface="Roboto"/>
                <a:sym typeface="Roboto"/>
              </a:rPr>
              <a:t> of Te Papa website reused under section 43 the </a:t>
            </a:r>
            <a:r>
              <a:rPr lang="en-GB" sz="900" u="sng">
                <a:solidFill>
                  <a:schemeClr val="dk1"/>
                </a:solidFill>
                <a:latin typeface="Roboto"/>
                <a:ea typeface="Roboto"/>
                <a:cs typeface="Roboto"/>
                <a:sym typeface="Roboto"/>
                <a:hlinkClick r:id="rId5">
                  <a:extLst>
                    <a:ext uri="{A12FA001-AC4F-418D-AE19-62706E023703}">
                      <ahyp:hlinkClr val="tx"/>
                    </a:ext>
                  </a:extLst>
                </a:hlinkClick>
              </a:rPr>
              <a:t>Copyright Act 1994</a:t>
            </a:r>
            <a:endParaRPr sz="900">
              <a:solidFill>
                <a:schemeClr val="dk1"/>
              </a:solidFill>
              <a:latin typeface="Roboto"/>
              <a:ea typeface="Roboto"/>
              <a:cs typeface="Roboto"/>
              <a:sym typeface="Roboto"/>
            </a:endParaRPr>
          </a:p>
        </p:txBody>
      </p:sp>
      <p:sp>
        <p:nvSpPr>
          <p:cNvPr id="198" name="Google Shape;198;p42"/>
          <p:cNvSpPr txBox="1"/>
          <p:nvPr/>
        </p:nvSpPr>
        <p:spPr>
          <a:xfrm>
            <a:off x="4390075" y="2332675"/>
            <a:ext cx="4223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9" name="Google Shape;199;p42"/>
          <p:cNvSpPr txBox="1"/>
          <p:nvPr/>
        </p:nvSpPr>
        <p:spPr>
          <a:xfrm>
            <a:off x="4745050" y="3230975"/>
            <a:ext cx="443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0" name="Google Shape;200;p42"/>
          <p:cNvSpPr txBox="1"/>
          <p:nvPr/>
        </p:nvSpPr>
        <p:spPr>
          <a:xfrm>
            <a:off x="4353850" y="840350"/>
            <a:ext cx="44337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600">
              <a:solidFill>
                <a:schemeClr val="lt1"/>
              </a:solidFill>
              <a:latin typeface="Roboto"/>
              <a:ea typeface="Roboto"/>
              <a:cs typeface="Roboto"/>
              <a:sym typeface="Roboto"/>
            </a:endParaRPr>
          </a:p>
          <a:p>
            <a:pPr indent="0" lvl="0" marL="0" rtl="0" algn="l">
              <a:spcBef>
                <a:spcPts val="0"/>
              </a:spcBef>
              <a:spcAft>
                <a:spcPts val="0"/>
              </a:spcAft>
              <a:buNone/>
            </a:pPr>
            <a:r>
              <a:rPr lang="en-GB" sz="3000">
                <a:solidFill>
                  <a:schemeClr val="lt1"/>
                </a:solidFill>
                <a:latin typeface="Roboto"/>
                <a:ea typeface="Roboto"/>
                <a:cs typeface="Roboto"/>
                <a:sym typeface="Roboto"/>
              </a:rPr>
              <a:t>Clear copyright status.</a:t>
            </a:r>
            <a:endParaRPr sz="3000">
              <a:solidFill>
                <a:schemeClr val="lt1"/>
              </a:solidFill>
              <a:latin typeface="Roboto"/>
              <a:ea typeface="Roboto"/>
              <a:cs typeface="Roboto"/>
              <a:sym typeface="Roboto"/>
            </a:endParaRPr>
          </a:p>
          <a:p>
            <a:pPr indent="0" lvl="0" marL="0" rtl="0" algn="l">
              <a:spcBef>
                <a:spcPts val="0"/>
              </a:spcBef>
              <a:spcAft>
                <a:spcPts val="0"/>
              </a:spcAft>
              <a:buNone/>
            </a:pPr>
            <a:r>
              <a:t/>
            </a:r>
            <a:endParaRPr sz="3000">
              <a:solidFill>
                <a:schemeClr val="lt1"/>
              </a:solidFill>
              <a:latin typeface="Roboto"/>
              <a:ea typeface="Roboto"/>
              <a:cs typeface="Roboto"/>
              <a:sym typeface="Roboto"/>
            </a:endParaRPr>
          </a:p>
          <a:p>
            <a:pPr indent="0" lvl="0" marL="0" rtl="0" algn="l">
              <a:spcBef>
                <a:spcPts val="0"/>
              </a:spcBef>
              <a:spcAft>
                <a:spcPts val="0"/>
              </a:spcAft>
              <a:buNone/>
            </a:pPr>
            <a:r>
              <a:rPr lang="en-GB" sz="3000">
                <a:solidFill>
                  <a:schemeClr val="lt1"/>
                </a:solidFill>
                <a:latin typeface="Roboto"/>
                <a:ea typeface="Roboto"/>
                <a:cs typeface="Roboto"/>
                <a:sym typeface="Roboto"/>
              </a:rPr>
              <a:t>Clear reuse explanation.</a:t>
            </a:r>
            <a:endParaRPr sz="3000">
              <a:solidFill>
                <a:schemeClr val="lt1"/>
              </a:solidFill>
              <a:latin typeface="Roboto"/>
              <a:ea typeface="Roboto"/>
              <a:cs typeface="Roboto"/>
              <a:sym typeface="Roboto"/>
            </a:endParaRPr>
          </a:p>
          <a:p>
            <a:pPr indent="0" lvl="0" marL="0" rtl="0" algn="l">
              <a:spcBef>
                <a:spcPts val="0"/>
              </a:spcBef>
              <a:spcAft>
                <a:spcPts val="0"/>
              </a:spcAft>
              <a:buNone/>
            </a:pPr>
            <a:r>
              <a:t/>
            </a:r>
            <a:endParaRPr sz="3000">
              <a:solidFill>
                <a:schemeClr val="lt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GB" sz="3000">
                <a:solidFill>
                  <a:schemeClr val="lt1"/>
                </a:solidFill>
                <a:latin typeface="Roboto"/>
                <a:ea typeface="Roboto"/>
                <a:cs typeface="Roboto"/>
                <a:sym typeface="Roboto"/>
              </a:rPr>
              <a:t>Clear citation.</a:t>
            </a:r>
            <a:endParaRPr sz="3000">
              <a:solidFill>
                <a:schemeClr val="lt1"/>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43"/>
          <p:cNvPicPr preferRelativeResize="0"/>
          <p:nvPr/>
        </p:nvPicPr>
        <p:blipFill>
          <a:blip r:embed="rId3">
            <a:alphaModFix/>
          </a:blip>
          <a:stretch>
            <a:fillRect/>
          </a:stretch>
        </p:blipFill>
        <p:spPr>
          <a:xfrm>
            <a:off x="152598" y="865936"/>
            <a:ext cx="3776474" cy="3802773"/>
          </a:xfrm>
          <a:prstGeom prst="rect">
            <a:avLst/>
          </a:prstGeom>
          <a:noFill/>
          <a:ln>
            <a:noFill/>
          </a:ln>
        </p:spPr>
      </p:pic>
      <p:sp>
        <p:nvSpPr>
          <p:cNvPr id="206" name="Google Shape;206;p43"/>
          <p:cNvSpPr txBox="1"/>
          <p:nvPr/>
        </p:nvSpPr>
        <p:spPr>
          <a:xfrm>
            <a:off x="0" y="4820400"/>
            <a:ext cx="9144000" cy="3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900">
                <a:solidFill>
                  <a:schemeClr val="dk1"/>
                </a:solidFill>
                <a:latin typeface="Roboto"/>
                <a:ea typeface="Roboto"/>
                <a:cs typeface="Roboto"/>
                <a:sym typeface="Roboto"/>
              </a:rPr>
              <a:t>I</a:t>
            </a:r>
            <a:r>
              <a:rPr lang="en-GB" sz="900">
                <a:solidFill>
                  <a:schemeClr val="dk1"/>
                </a:solidFill>
                <a:latin typeface="Roboto"/>
                <a:ea typeface="Roboto"/>
                <a:cs typeface="Roboto"/>
                <a:sym typeface="Roboto"/>
              </a:rPr>
              <a:t>mages: </a:t>
            </a:r>
            <a:r>
              <a:rPr lang="en-GB" sz="900" u="sng">
                <a:solidFill>
                  <a:schemeClr val="dk1"/>
                </a:solidFill>
                <a:latin typeface="Roboto"/>
                <a:ea typeface="Roboto"/>
                <a:cs typeface="Roboto"/>
                <a:sym typeface="Roboto"/>
                <a:hlinkClick r:id="rId4">
                  <a:extLst>
                    <a:ext uri="{A12FA001-AC4F-418D-AE19-62706E023703}">
                      <ahyp:hlinkClr val="tx"/>
                    </a:ext>
                  </a:extLst>
                </a:hlinkClick>
              </a:rPr>
              <a:t>Screenshot</a:t>
            </a:r>
            <a:r>
              <a:rPr lang="en-GB" sz="900">
                <a:solidFill>
                  <a:schemeClr val="dk1"/>
                </a:solidFill>
                <a:latin typeface="Roboto"/>
                <a:ea typeface="Roboto"/>
                <a:cs typeface="Roboto"/>
                <a:sym typeface="Roboto"/>
              </a:rPr>
              <a:t> of Manaaki Whenua website reused under section 43 the </a:t>
            </a:r>
            <a:r>
              <a:rPr lang="en-GB" sz="900" u="sng">
                <a:solidFill>
                  <a:schemeClr val="dk1"/>
                </a:solidFill>
                <a:latin typeface="Roboto"/>
                <a:ea typeface="Roboto"/>
                <a:cs typeface="Roboto"/>
                <a:sym typeface="Roboto"/>
                <a:hlinkClick r:id="rId5">
                  <a:extLst>
                    <a:ext uri="{A12FA001-AC4F-418D-AE19-62706E023703}">
                      <ahyp:hlinkClr val="tx"/>
                    </a:ext>
                  </a:extLst>
                </a:hlinkClick>
              </a:rPr>
              <a:t>Copyright Act 1994</a:t>
            </a:r>
            <a:r>
              <a:rPr lang="en-GB" sz="900">
                <a:latin typeface="Roboto"/>
                <a:ea typeface="Roboto"/>
                <a:cs typeface="Roboto"/>
                <a:sym typeface="Roboto"/>
              </a:rPr>
              <a:t>. </a:t>
            </a:r>
            <a:r>
              <a:rPr lang="en-GB" sz="900" u="sng">
                <a:solidFill>
                  <a:schemeClr val="dk1"/>
                </a:solidFill>
                <a:latin typeface="Roboto"/>
                <a:ea typeface="Roboto"/>
                <a:cs typeface="Roboto"/>
                <a:sym typeface="Roboto"/>
                <a:hlinkClick r:id="rId6">
                  <a:extLst>
                    <a:ext uri="{A12FA001-AC4F-418D-AE19-62706E023703}">
                      <ahyp:hlinkClr val="tx"/>
                    </a:ext>
                  </a:extLst>
                </a:hlinkClick>
              </a:rPr>
              <a:t>Screenshot</a:t>
            </a:r>
            <a:r>
              <a:rPr lang="en-GB" sz="900">
                <a:solidFill>
                  <a:schemeClr val="dk1"/>
                </a:solidFill>
                <a:latin typeface="Roboto"/>
                <a:ea typeface="Roboto"/>
                <a:cs typeface="Roboto"/>
                <a:sym typeface="Roboto"/>
              </a:rPr>
              <a:t> of Wikicommons </a:t>
            </a:r>
            <a:r>
              <a:rPr lang="en-GB" sz="900" u="sng">
                <a:solidFill>
                  <a:schemeClr val="dk1"/>
                </a:solidFill>
                <a:latin typeface="Roboto"/>
                <a:ea typeface="Roboto"/>
                <a:cs typeface="Roboto"/>
                <a:sym typeface="Roboto"/>
                <a:hlinkClick r:id="rId7">
                  <a:extLst>
                    <a:ext uri="{A12FA001-AC4F-418D-AE19-62706E023703}">
                      <ahyp:hlinkClr val="tx"/>
                    </a:ext>
                  </a:extLst>
                </a:hlinkClick>
              </a:rPr>
              <a:t>CC BY-SA 3.0</a:t>
            </a:r>
            <a:endParaRPr sz="900">
              <a:solidFill>
                <a:schemeClr val="dk1"/>
              </a:solidFill>
              <a:latin typeface="Roboto"/>
              <a:ea typeface="Roboto"/>
              <a:cs typeface="Roboto"/>
              <a:sym typeface="Roboto"/>
            </a:endParaRPr>
          </a:p>
        </p:txBody>
      </p:sp>
      <p:sp>
        <p:nvSpPr>
          <p:cNvPr id="207" name="Google Shape;207;p43"/>
          <p:cNvSpPr txBox="1"/>
          <p:nvPr/>
        </p:nvSpPr>
        <p:spPr>
          <a:xfrm>
            <a:off x="75" y="0"/>
            <a:ext cx="9144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3600">
                <a:solidFill>
                  <a:schemeClr val="lt1"/>
                </a:solidFill>
                <a:latin typeface="Roboto"/>
                <a:ea typeface="Roboto"/>
                <a:cs typeface="Roboto"/>
                <a:sym typeface="Roboto"/>
              </a:rPr>
              <a:t>Manaaki Whenua to WikiCommons</a:t>
            </a:r>
            <a:endParaRPr sz="3600">
              <a:solidFill>
                <a:schemeClr val="lt1"/>
              </a:solidFill>
              <a:latin typeface="Roboto"/>
              <a:ea typeface="Roboto"/>
              <a:cs typeface="Roboto"/>
              <a:sym typeface="Roboto"/>
            </a:endParaRPr>
          </a:p>
        </p:txBody>
      </p:sp>
      <p:pic>
        <p:nvPicPr>
          <p:cNvPr id="208" name="Google Shape;208;p43"/>
          <p:cNvPicPr preferRelativeResize="0"/>
          <p:nvPr/>
        </p:nvPicPr>
        <p:blipFill>
          <a:blip r:embed="rId8">
            <a:alphaModFix/>
          </a:blip>
          <a:stretch>
            <a:fillRect/>
          </a:stretch>
        </p:blipFill>
        <p:spPr>
          <a:xfrm>
            <a:off x="4004350" y="2539200"/>
            <a:ext cx="5022127" cy="1698851"/>
          </a:xfrm>
          <a:prstGeom prst="rect">
            <a:avLst/>
          </a:prstGeom>
          <a:noFill/>
          <a:ln>
            <a:noFill/>
          </a:ln>
        </p:spPr>
      </p:pic>
      <p:sp>
        <p:nvSpPr>
          <p:cNvPr id="209" name="Google Shape;209;p43"/>
          <p:cNvSpPr txBox="1"/>
          <p:nvPr/>
        </p:nvSpPr>
        <p:spPr>
          <a:xfrm>
            <a:off x="1203475" y="1867625"/>
            <a:ext cx="2342100" cy="3054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10" name="Google Shape;210;p43"/>
          <p:cNvSpPr txBox="1"/>
          <p:nvPr/>
        </p:nvSpPr>
        <p:spPr>
          <a:xfrm>
            <a:off x="4099825" y="1204450"/>
            <a:ext cx="4882800" cy="123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chemeClr val="lt1"/>
                </a:solidFill>
                <a:latin typeface="Roboto"/>
                <a:ea typeface="Roboto"/>
                <a:cs typeface="Roboto"/>
                <a:sym typeface="Roboto"/>
              </a:rPr>
              <a:t>Openly licensed for reuse</a:t>
            </a:r>
            <a:endParaRPr sz="2400">
              <a:solidFill>
                <a:schemeClr val="lt1"/>
              </a:solidFill>
              <a:latin typeface="Roboto"/>
              <a:ea typeface="Roboto"/>
              <a:cs typeface="Roboto"/>
              <a:sym typeface="Roboto"/>
            </a:endParaRPr>
          </a:p>
          <a:p>
            <a:pPr indent="0" lvl="0" marL="0" rtl="0" algn="l">
              <a:spcBef>
                <a:spcPts val="0"/>
              </a:spcBef>
              <a:spcAft>
                <a:spcPts val="0"/>
              </a:spcAft>
              <a:buNone/>
            </a:pPr>
            <a:r>
              <a:t/>
            </a:r>
            <a:endParaRPr sz="2400">
              <a:solidFill>
                <a:schemeClr val="lt1"/>
              </a:solidFill>
              <a:latin typeface="Roboto"/>
              <a:ea typeface="Roboto"/>
              <a:cs typeface="Roboto"/>
              <a:sym typeface="Roboto"/>
            </a:endParaRPr>
          </a:p>
          <a:p>
            <a:pPr indent="0" lvl="0" marL="0" rtl="0" algn="l">
              <a:spcBef>
                <a:spcPts val="0"/>
              </a:spcBef>
              <a:spcAft>
                <a:spcPts val="0"/>
              </a:spcAft>
              <a:buNone/>
            </a:pPr>
            <a:r>
              <a:rPr lang="en-GB" sz="2400">
                <a:solidFill>
                  <a:schemeClr val="lt1"/>
                </a:solidFill>
                <a:latin typeface="Roboto"/>
                <a:ea typeface="Roboto"/>
                <a:cs typeface="Roboto"/>
                <a:sym typeface="Roboto"/>
              </a:rPr>
              <a:t>Reused openly</a:t>
            </a:r>
            <a:endParaRPr sz="2400">
              <a:solidFill>
                <a:schemeClr val="lt1"/>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44"/>
          <p:cNvSpPr txBox="1"/>
          <p:nvPr/>
        </p:nvSpPr>
        <p:spPr>
          <a:xfrm>
            <a:off x="0" y="4820400"/>
            <a:ext cx="9144000" cy="32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chemeClr val="dk1"/>
                </a:solidFill>
                <a:latin typeface="Roboto"/>
                <a:ea typeface="Roboto"/>
                <a:cs typeface="Roboto"/>
                <a:sym typeface="Roboto"/>
              </a:rPr>
              <a:t>I</a:t>
            </a:r>
            <a:r>
              <a:rPr lang="en-GB" sz="900">
                <a:solidFill>
                  <a:schemeClr val="dk1"/>
                </a:solidFill>
                <a:latin typeface="Roboto"/>
                <a:ea typeface="Roboto"/>
                <a:cs typeface="Roboto"/>
                <a:sym typeface="Roboto"/>
              </a:rPr>
              <a:t>mages: </a:t>
            </a:r>
            <a:r>
              <a:rPr lang="en-GB" sz="900" u="sng">
                <a:solidFill>
                  <a:schemeClr val="dk1"/>
                </a:solidFill>
                <a:latin typeface="Roboto"/>
                <a:ea typeface="Roboto"/>
                <a:cs typeface="Roboto"/>
                <a:sym typeface="Roboto"/>
                <a:hlinkClick r:id="rId3">
                  <a:extLst>
                    <a:ext uri="{A12FA001-AC4F-418D-AE19-62706E023703}">
                      <ahyp:hlinkClr val="tx"/>
                    </a:ext>
                  </a:extLst>
                </a:hlinkClick>
              </a:rPr>
              <a:t>Screenshot</a:t>
            </a:r>
            <a:r>
              <a:rPr lang="en-GB" sz="900">
                <a:solidFill>
                  <a:schemeClr val="dk1"/>
                </a:solidFill>
                <a:latin typeface="Roboto"/>
                <a:ea typeface="Roboto"/>
                <a:cs typeface="Roboto"/>
                <a:sym typeface="Roboto"/>
              </a:rPr>
              <a:t> of Wikipedia </a:t>
            </a:r>
            <a:r>
              <a:rPr lang="en-GB" sz="900" u="sng">
                <a:solidFill>
                  <a:schemeClr val="dk1"/>
                </a:solidFill>
                <a:latin typeface="Roboto"/>
                <a:ea typeface="Roboto"/>
                <a:cs typeface="Roboto"/>
                <a:sym typeface="Roboto"/>
                <a:hlinkClick r:id="rId4">
                  <a:extLst>
                    <a:ext uri="{A12FA001-AC4F-418D-AE19-62706E023703}">
                      <ahyp:hlinkClr val="tx"/>
                    </a:ext>
                  </a:extLst>
                </a:hlinkClick>
              </a:rPr>
              <a:t>CC BY-SA 3.0</a:t>
            </a:r>
            <a:r>
              <a:rPr lang="en-GB" sz="900">
                <a:solidFill>
                  <a:schemeClr val="dk1"/>
                </a:solidFill>
                <a:latin typeface="Roboto"/>
                <a:ea typeface="Roboto"/>
                <a:cs typeface="Roboto"/>
                <a:sym typeface="Roboto"/>
              </a:rPr>
              <a:t>. Screenshot of Wikidata </a:t>
            </a:r>
            <a:r>
              <a:rPr lang="en-GB" sz="900" u="sng">
                <a:solidFill>
                  <a:schemeClr val="dk1"/>
                </a:solidFill>
                <a:latin typeface="Roboto"/>
                <a:ea typeface="Roboto"/>
                <a:cs typeface="Roboto"/>
                <a:sym typeface="Roboto"/>
                <a:hlinkClick r:id="rId5">
                  <a:extLst>
                    <a:ext uri="{A12FA001-AC4F-418D-AE19-62706E023703}">
                      <ahyp:hlinkClr val="tx"/>
                    </a:ext>
                  </a:extLst>
                </a:hlinkClick>
              </a:rPr>
              <a:t>CC BY-SA 3.0</a:t>
            </a:r>
            <a:endParaRPr sz="900">
              <a:solidFill>
                <a:schemeClr val="dk1"/>
              </a:solidFill>
              <a:latin typeface="Roboto"/>
              <a:ea typeface="Roboto"/>
              <a:cs typeface="Roboto"/>
              <a:sym typeface="Roboto"/>
            </a:endParaRPr>
          </a:p>
        </p:txBody>
      </p:sp>
      <p:pic>
        <p:nvPicPr>
          <p:cNvPr id="216" name="Google Shape;216;p44"/>
          <p:cNvPicPr preferRelativeResize="0"/>
          <p:nvPr/>
        </p:nvPicPr>
        <p:blipFill>
          <a:blip r:embed="rId6">
            <a:alphaModFix/>
          </a:blip>
          <a:stretch>
            <a:fillRect/>
          </a:stretch>
        </p:blipFill>
        <p:spPr>
          <a:xfrm>
            <a:off x="1224550" y="772675"/>
            <a:ext cx="6694902" cy="2513849"/>
          </a:xfrm>
          <a:prstGeom prst="rect">
            <a:avLst/>
          </a:prstGeom>
          <a:noFill/>
          <a:ln>
            <a:noFill/>
          </a:ln>
        </p:spPr>
      </p:pic>
      <p:sp>
        <p:nvSpPr>
          <p:cNvPr id="217" name="Google Shape;217;p44"/>
          <p:cNvSpPr txBox="1"/>
          <p:nvPr/>
        </p:nvSpPr>
        <p:spPr>
          <a:xfrm>
            <a:off x="0" y="0"/>
            <a:ext cx="9144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3600">
                <a:solidFill>
                  <a:schemeClr val="lt1"/>
                </a:solidFill>
                <a:latin typeface="Roboto"/>
                <a:ea typeface="Roboto"/>
                <a:cs typeface="Roboto"/>
                <a:sym typeface="Roboto"/>
              </a:rPr>
              <a:t>Reused in Wikipedia and Wikidata</a:t>
            </a:r>
            <a:r>
              <a:rPr lang="en-GB" sz="3600">
                <a:latin typeface="Roboto"/>
                <a:ea typeface="Roboto"/>
                <a:cs typeface="Roboto"/>
                <a:sym typeface="Roboto"/>
              </a:rPr>
              <a:t> </a:t>
            </a:r>
            <a:endParaRPr sz="3600">
              <a:latin typeface="Roboto"/>
              <a:ea typeface="Roboto"/>
              <a:cs typeface="Roboto"/>
              <a:sym typeface="Roboto"/>
            </a:endParaRPr>
          </a:p>
        </p:txBody>
      </p:sp>
      <p:pic>
        <p:nvPicPr>
          <p:cNvPr id="218" name="Google Shape;218;p44"/>
          <p:cNvPicPr preferRelativeResize="0"/>
          <p:nvPr/>
        </p:nvPicPr>
        <p:blipFill>
          <a:blip r:embed="rId7">
            <a:alphaModFix/>
          </a:blip>
          <a:stretch>
            <a:fillRect/>
          </a:stretch>
        </p:blipFill>
        <p:spPr>
          <a:xfrm>
            <a:off x="2801450" y="2005750"/>
            <a:ext cx="3596549" cy="27782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45"/>
          <p:cNvPicPr preferRelativeResize="0"/>
          <p:nvPr/>
        </p:nvPicPr>
        <p:blipFill>
          <a:blip r:embed="rId3">
            <a:alphaModFix/>
          </a:blip>
          <a:stretch>
            <a:fillRect/>
          </a:stretch>
        </p:blipFill>
        <p:spPr>
          <a:xfrm>
            <a:off x="1475750" y="668975"/>
            <a:ext cx="5351173" cy="2252324"/>
          </a:xfrm>
          <a:prstGeom prst="rect">
            <a:avLst/>
          </a:prstGeom>
          <a:noFill/>
          <a:ln>
            <a:noFill/>
          </a:ln>
        </p:spPr>
      </p:pic>
      <p:sp>
        <p:nvSpPr>
          <p:cNvPr id="224" name="Google Shape;224;p45"/>
          <p:cNvSpPr txBox="1"/>
          <p:nvPr/>
        </p:nvSpPr>
        <p:spPr>
          <a:xfrm>
            <a:off x="0" y="4820400"/>
            <a:ext cx="63171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900">
                <a:solidFill>
                  <a:schemeClr val="dk1"/>
                </a:solidFill>
                <a:latin typeface="Roboto"/>
                <a:ea typeface="Roboto"/>
                <a:cs typeface="Roboto"/>
                <a:sym typeface="Roboto"/>
              </a:rPr>
              <a:t>Images: </a:t>
            </a:r>
            <a:r>
              <a:rPr lang="en-GB" sz="900" u="sng">
                <a:solidFill>
                  <a:schemeClr val="dk1"/>
                </a:solidFill>
                <a:latin typeface="Roboto"/>
                <a:ea typeface="Roboto"/>
                <a:cs typeface="Roboto"/>
                <a:sym typeface="Roboto"/>
                <a:hlinkClick r:id="rId4">
                  <a:extLst>
                    <a:ext uri="{A12FA001-AC4F-418D-AE19-62706E023703}">
                      <ahyp:hlinkClr val="tx"/>
                    </a:ext>
                  </a:extLst>
                </a:hlinkClick>
              </a:rPr>
              <a:t>Screenshot</a:t>
            </a:r>
            <a:r>
              <a:rPr lang="en-GB" sz="900">
                <a:solidFill>
                  <a:schemeClr val="dk1"/>
                </a:solidFill>
                <a:latin typeface="Roboto"/>
                <a:ea typeface="Roboto"/>
                <a:cs typeface="Roboto"/>
                <a:sym typeface="Roboto"/>
              </a:rPr>
              <a:t> of </a:t>
            </a:r>
            <a:r>
              <a:rPr lang="en-GB" sz="900" u="sng">
                <a:solidFill>
                  <a:schemeClr val="dk1"/>
                </a:solidFill>
                <a:latin typeface="Roboto"/>
                <a:ea typeface="Roboto"/>
                <a:cs typeface="Roboto"/>
                <a:sym typeface="Roboto"/>
                <a:hlinkClick r:id="rId5">
                  <a:extLst>
                    <a:ext uri="{A12FA001-AC4F-418D-AE19-62706E023703}">
                      <ahyp:hlinkClr val="tx"/>
                    </a:ext>
                  </a:extLst>
                </a:hlinkClick>
              </a:rPr>
              <a:t>Google</a:t>
            </a:r>
            <a:r>
              <a:rPr lang="en-GB" sz="900">
                <a:solidFill>
                  <a:schemeClr val="dk1"/>
                </a:solidFill>
                <a:latin typeface="Roboto"/>
                <a:ea typeface="Roboto"/>
                <a:cs typeface="Roboto"/>
                <a:sym typeface="Roboto"/>
              </a:rPr>
              <a:t>, </a:t>
            </a:r>
            <a:r>
              <a:rPr lang="en-GB" sz="900" u="sng">
                <a:solidFill>
                  <a:schemeClr val="dk1"/>
                </a:solidFill>
                <a:latin typeface="Roboto"/>
                <a:ea typeface="Roboto"/>
                <a:cs typeface="Roboto"/>
                <a:sym typeface="Roboto"/>
                <a:hlinkClick r:id="rId6">
                  <a:extLst>
                    <a:ext uri="{A12FA001-AC4F-418D-AE19-62706E023703}">
                      <ahyp:hlinkClr val="tx"/>
                    </a:ext>
                  </a:extLst>
                </a:hlinkClick>
              </a:rPr>
              <a:t>DuckDuckGo</a:t>
            </a:r>
            <a:r>
              <a:rPr lang="en-GB" sz="900">
                <a:solidFill>
                  <a:schemeClr val="dk1"/>
                </a:solidFill>
                <a:latin typeface="Roboto"/>
                <a:ea typeface="Roboto"/>
                <a:cs typeface="Roboto"/>
                <a:sym typeface="Roboto"/>
              </a:rPr>
              <a:t> and </a:t>
            </a:r>
            <a:r>
              <a:rPr lang="en-GB" sz="900" u="sng">
                <a:solidFill>
                  <a:schemeClr val="dk1"/>
                </a:solidFill>
                <a:latin typeface="Roboto"/>
                <a:ea typeface="Roboto"/>
                <a:cs typeface="Roboto"/>
                <a:sym typeface="Roboto"/>
                <a:hlinkClick r:id="rId7">
                  <a:extLst>
                    <a:ext uri="{A12FA001-AC4F-418D-AE19-62706E023703}">
                      <ahyp:hlinkClr val="tx"/>
                    </a:ext>
                  </a:extLst>
                </a:hlinkClick>
              </a:rPr>
              <a:t>Bing</a:t>
            </a:r>
            <a:r>
              <a:rPr lang="en-GB" sz="900">
                <a:solidFill>
                  <a:schemeClr val="dk1"/>
                </a:solidFill>
                <a:latin typeface="Roboto"/>
                <a:ea typeface="Roboto"/>
                <a:cs typeface="Roboto"/>
                <a:sym typeface="Roboto"/>
              </a:rPr>
              <a:t> websites and reused under section 43 the </a:t>
            </a:r>
            <a:r>
              <a:rPr lang="en-GB" sz="900" u="sng">
                <a:solidFill>
                  <a:schemeClr val="dk1"/>
                </a:solidFill>
                <a:latin typeface="Roboto"/>
                <a:ea typeface="Roboto"/>
                <a:cs typeface="Roboto"/>
                <a:sym typeface="Roboto"/>
                <a:hlinkClick r:id="rId8">
                  <a:extLst>
                    <a:ext uri="{A12FA001-AC4F-418D-AE19-62706E023703}">
                      <ahyp:hlinkClr val="tx"/>
                    </a:ext>
                  </a:extLst>
                </a:hlinkClick>
              </a:rPr>
              <a:t>Copyright Act 1994</a:t>
            </a:r>
            <a:endParaRPr>
              <a:solidFill>
                <a:schemeClr val="dk1"/>
              </a:solidFill>
            </a:endParaRPr>
          </a:p>
        </p:txBody>
      </p:sp>
      <p:sp>
        <p:nvSpPr>
          <p:cNvPr id="225" name="Google Shape;225;p45"/>
          <p:cNvSpPr txBox="1"/>
          <p:nvPr/>
        </p:nvSpPr>
        <p:spPr>
          <a:xfrm>
            <a:off x="0" y="0"/>
            <a:ext cx="9144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3600">
                <a:solidFill>
                  <a:schemeClr val="lt1"/>
                </a:solidFill>
                <a:latin typeface="Roboto"/>
                <a:ea typeface="Roboto"/>
                <a:cs typeface="Roboto"/>
                <a:sym typeface="Roboto"/>
              </a:rPr>
              <a:t> Internet search engine </a:t>
            </a:r>
            <a:r>
              <a:rPr lang="en-GB" sz="3600">
                <a:solidFill>
                  <a:schemeClr val="lt1"/>
                </a:solidFill>
                <a:latin typeface="Roboto"/>
                <a:ea typeface="Roboto"/>
                <a:cs typeface="Roboto"/>
                <a:sym typeface="Roboto"/>
              </a:rPr>
              <a:t>results</a:t>
            </a:r>
            <a:endParaRPr sz="3600">
              <a:solidFill>
                <a:schemeClr val="lt1"/>
              </a:solidFill>
              <a:latin typeface="Roboto"/>
              <a:ea typeface="Roboto"/>
              <a:cs typeface="Roboto"/>
              <a:sym typeface="Roboto"/>
            </a:endParaRPr>
          </a:p>
        </p:txBody>
      </p:sp>
      <p:pic>
        <p:nvPicPr>
          <p:cNvPr id="226" name="Google Shape;226;p45"/>
          <p:cNvPicPr preferRelativeResize="0"/>
          <p:nvPr/>
        </p:nvPicPr>
        <p:blipFill>
          <a:blip r:embed="rId9">
            <a:alphaModFix/>
          </a:blip>
          <a:stretch>
            <a:fillRect/>
          </a:stretch>
        </p:blipFill>
        <p:spPr>
          <a:xfrm>
            <a:off x="4572000" y="2717400"/>
            <a:ext cx="4497551" cy="1647075"/>
          </a:xfrm>
          <a:prstGeom prst="rect">
            <a:avLst/>
          </a:prstGeom>
          <a:noFill/>
          <a:ln>
            <a:noFill/>
          </a:ln>
        </p:spPr>
      </p:pic>
      <p:pic>
        <p:nvPicPr>
          <p:cNvPr id="227" name="Google Shape;227;p45"/>
          <p:cNvPicPr preferRelativeResize="0"/>
          <p:nvPr/>
        </p:nvPicPr>
        <p:blipFill>
          <a:blip r:embed="rId10">
            <a:alphaModFix/>
          </a:blip>
          <a:stretch>
            <a:fillRect/>
          </a:stretch>
        </p:blipFill>
        <p:spPr>
          <a:xfrm>
            <a:off x="161300" y="2325200"/>
            <a:ext cx="4158223" cy="2393824"/>
          </a:xfrm>
          <a:prstGeom prst="rect">
            <a:avLst/>
          </a:prstGeom>
          <a:noFill/>
          <a:ln>
            <a:noFill/>
          </a:ln>
        </p:spPr>
      </p:pic>
      <p:sp>
        <p:nvSpPr>
          <p:cNvPr id="228" name="Google Shape;228;p45"/>
          <p:cNvSpPr txBox="1"/>
          <p:nvPr/>
        </p:nvSpPr>
        <p:spPr>
          <a:xfrm>
            <a:off x="4319525" y="1331950"/>
            <a:ext cx="644700" cy="4002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29" name="Google Shape;229;p45"/>
          <p:cNvSpPr txBox="1"/>
          <p:nvPr/>
        </p:nvSpPr>
        <p:spPr>
          <a:xfrm>
            <a:off x="6078025" y="1405400"/>
            <a:ext cx="702600" cy="4998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45"/>
          <p:cNvSpPr txBox="1"/>
          <p:nvPr/>
        </p:nvSpPr>
        <p:spPr>
          <a:xfrm>
            <a:off x="594050" y="2717400"/>
            <a:ext cx="333300" cy="4002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45"/>
          <p:cNvSpPr txBox="1"/>
          <p:nvPr/>
        </p:nvSpPr>
        <p:spPr>
          <a:xfrm>
            <a:off x="8323875" y="3202000"/>
            <a:ext cx="644700" cy="499800"/>
          </a:xfrm>
          <a:prstGeom prst="rect">
            <a:avLst/>
          </a:prstGeom>
          <a:noFill/>
          <a:ln cap="flat" cmpd="sng" w="3810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