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Abel" panose="02000506030000020004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lvetica Neue" panose="020B0604020202020204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16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78" y="77"/>
      </p:cViewPr>
      <p:guideLst>
        <p:guide orient="horz" pos="1620"/>
        <p:guide pos="16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4becfdb50_2_122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13" cy="3599736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e4becfdb50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becfdb50_2_132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13" cy="3599736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e4becfdb50_2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7c4f9e67f_0_0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00" cy="35997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e7c4f9e6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3ed00c92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e3ed00c92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3ed00c92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3ed00c920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e3ed00c92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e3ed00c92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71811ff6c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71811ff6c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e7ac8cecb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e7ac8cecb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7ac8cecb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7ac8cecb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3ed00c92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3ed00c92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3ed00c92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3ed00c92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3ed00c920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3ed00c920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3ed00c920_7_20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134" cy="3599669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300"/>
              <a:t>Antonia</a:t>
            </a:r>
            <a:endParaRPr sz="1300"/>
          </a:p>
        </p:txBody>
      </p:sp>
      <p:sp>
        <p:nvSpPr>
          <p:cNvPr id="249" name="Google Shape;249;ge3ed00c920_7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e3ed00c920_12_20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134" cy="3599669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300"/>
              <a:t>Antonia</a:t>
            </a:r>
            <a:endParaRPr sz="1300"/>
          </a:p>
        </p:txBody>
      </p:sp>
      <p:sp>
        <p:nvSpPr>
          <p:cNvPr id="258" name="Google Shape;258;ge3ed00c920_1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e7c4f9e67f_0_31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00" cy="35997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300"/>
              <a:t>Antonia</a:t>
            </a:r>
            <a:endParaRPr sz="1300"/>
          </a:p>
        </p:txBody>
      </p:sp>
      <p:sp>
        <p:nvSpPr>
          <p:cNvPr id="271" name="Google Shape;271;ge7c4f9e67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e7c4f9e67f_0_47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00" cy="3599700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de" sz="1300"/>
              <a:t>Antonia</a:t>
            </a:r>
            <a:endParaRPr sz="1300"/>
          </a:p>
        </p:txBody>
      </p:sp>
      <p:sp>
        <p:nvSpPr>
          <p:cNvPr id="279" name="Google Shape;279;ge7c4f9e67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3ed00c92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e3ed00c92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3ed00c920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3ed00c920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3ed00c92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3ed00c92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3ed00c920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3ed00c920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3ed00c92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3ed00c92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3ed00c920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3ed00c920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4becfdb50_2_97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13" cy="3599736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e4becfdb50_2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4becfdb50_2_104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13" cy="3599736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e4becfdb50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4becfdb50_2_113:notes"/>
          <p:cNvSpPr txBox="1">
            <a:spLocks noGrp="1"/>
          </p:cNvSpPr>
          <p:nvPr>
            <p:ph type="body" idx="1"/>
          </p:nvPr>
        </p:nvSpPr>
        <p:spPr>
          <a:xfrm>
            <a:off x="685494" y="4401096"/>
            <a:ext cx="5487013" cy="3599736"/>
          </a:xfrm>
          <a:prstGeom prst="rect">
            <a:avLst/>
          </a:prstGeom>
        </p:spPr>
        <p:txBody>
          <a:bodyPr spcFirstLastPara="1" wrap="square" lIns="86100" tIns="86100" rIns="86100" bIns="86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e4becfdb50_2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1">
  <p:cSld name="Titelfoli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230" y="249460"/>
            <a:ext cx="239280" cy="1946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/>
          <p:nvPr/>
        </p:nvSpPr>
        <p:spPr>
          <a:xfrm>
            <a:off x="7981894" y="132619"/>
            <a:ext cx="1162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@helmholtz_os</a:t>
            </a:r>
            <a:endParaRPr sz="11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@DNB_Aktuelles</a:t>
            </a:r>
            <a:endParaRPr sz="11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@gndnet</a:t>
            </a:r>
            <a:b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#ORCID_DE</a:t>
            </a:r>
            <a:endParaRPr sz="100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folie">
  <p:cSld name="1_Titelfoli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0" y="4840550"/>
            <a:ext cx="9144000" cy="303000"/>
          </a:xfrm>
          <a:prstGeom prst="rect">
            <a:avLst/>
          </a:prstGeom>
          <a:solidFill>
            <a:srgbClr val="EFB10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EFB106"/>
              </a:solidFill>
              <a:highlight>
                <a:srgbClr val="EFB106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66230" y="249460"/>
            <a:ext cx="239280" cy="19461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7924741" y="132610"/>
            <a:ext cx="21681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@helmholtz_os</a:t>
            </a:r>
            <a:endParaRPr sz="11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#ORCID_DE</a:t>
            </a:r>
            <a:endParaRPr sz="1100"/>
          </a:p>
        </p:txBody>
      </p:sp>
      <p:pic>
        <p:nvPicPr>
          <p:cNvPr id="62" name="Google Shape;62;p14" descr="Helmholtz_Submarke_OS_RG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78" y="29561"/>
            <a:ext cx="2054076" cy="844812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/>
          <p:nvPr/>
        </p:nvSpPr>
        <p:spPr>
          <a:xfrm>
            <a:off x="252770" y="4888149"/>
            <a:ext cx="50244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Library Talks – April 27, 2021, Antonia C. Schrader, Helmholtz Open Science Office | ORCID DE</a:t>
            </a:r>
            <a:endParaRPr sz="1100"/>
          </a:p>
        </p:txBody>
      </p:sp>
      <p:sp>
        <p:nvSpPr>
          <p:cNvPr id="64" name="Google Shape;64;p14"/>
          <p:cNvSpPr txBox="1"/>
          <p:nvPr/>
        </p:nvSpPr>
        <p:spPr>
          <a:xfrm>
            <a:off x="8394455" y="4888150"/>
            <a:ext cx="7341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r>
              <a:rPr lang="de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| 25 </a:t>
            </a:r>
            <a:endParaRPr sz="110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300"/>
            </a:lvl1pPr>
            <a:lvl2pPr lvl="1">
              <a:buNone/>
              <a:defRPr sz="1300"/>
            </a:lvl2pPr>
            <a:lvl3pPr lvl="2">
              <a:buNone/>
              <a:defRPr sz="1300"/>
            </a:lvl3pPr>
            <a:lvl4pPr lvl="3">
              <a:buNone/>
              <a:defRPr sz="1300"/>
            </a:lvl4pPr>
            <a:lvl5pPr lvl="4">
              <a:buNone/>
              <a:defRPr sz="1300"/>
            </a:lvl5pPr>
            <a:lvl6pPr lvl="5">
              <a:buNone/>
              <a:defRPr sz="1300"/>
            </a:lvl6pPr>
            <a:lvl7pPr lvl="6">
              <a:buNone/>
              <a:defRPr sz="1300"/>
            </a:lvl7pPr>
            <a:lvl8pPr lvl="7">
              <a:buNone/>
              <a:defRPr sz="1300"/>
            </a:lvl8pPr>
            <a:lvl9pPr lvl="8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upport.orcid.org/hc/en-us/articles/360006897214-Add-funding-information-to-your-ORCID-recor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id-de.org/orcid-claiming-gnd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jpg"/><Relationship Id="rId5" Type="http://schemas.openxmlformats.org/officeDocument/2006/relationships/hyperlink" Target="https://support.orcid.org/hc/en-us/articles/360006894854-Add-person-identifiers-other-identifiers-to-your-ORCID-record" TargetMode="External"/><Relationship Id="rId4" Type="http://schemas.openxmlformats.org/officeDocument/2006/relationships/hyperlink" Target="https://publons.freshdesk.com/support/solutions/articles/1200006480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rcid.org/hc/en-us/articles/360006973653-Add-works-by-direct-import-from-other-system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orcid-de.org/orcid-claiming-gnd/" TargetMode="External"/><Relationship Id="rId4" Type="http://schemas.openxmlformats.org/officeDocument/2006/relationships/hyperlink" Target="https://info.orcid.org/documentation/workflow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id-de.org/faq/#konsortiu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id-de.org/konsortium/#vorteil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id-de.org/konsortium/#vorteil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cid.org/about-membership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cid-de.org/konsortium/#konsortium" TargetMode="External"/><Relationship Id="rId5" Type="http://schemas.openxmlformats.org/officeDocument/2006/relationships/hyperlink" Target="https://www.orcid-de.org/konsortium/#Mitglieder" TargetMode="External"/><Relationship Id="rId4" Type="http://schemas.openxmlformats.org/officeDocument/2006/relationships/hyperlink" Target="https://info.orcid.org/documentation/api-tutorials/api-tutorial-registering-a-notification-webhook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cid.org/orcid-enabled-system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orcid-de.org/konsortium/#mitgli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rcid.org/0000-0003-3334-277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hyperlink" Target="https://www.orcid-de.org" TargetMode="External"/><Relationship Id="rId4" Type="http://schemas.openxmlformats.org/officeDocument/2006/relationships/hyperlink" Target="https://orcid.org/statistic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cid-de.org/best-practice/#hamburg" TargetMode="External"/><Relationship Id="rId3" Type="http://schemas.openxmlformats.org/officeDocument/2006/relationships/hyperlink" Target="https://www.orcid-de.org/best-practice/#regensburg" TargetMode="External"/><Relationship Id="rId7" Type="http://schemas.openxmlformats.org/officeDocument/2006/relationships/hyperlink" Target="https://www.orcid-de.org/orcid-in-ojs-updat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orcid-de.org/best-practice/#pangaea" TargetMode="External"/><Relationship Id="rId5" Type="http://schemas.openxmlformats.org/officeDocument/2006/relationships/hyperlink" Target="https://www.orcid-de.org/best-practice/#bochum" TargetMode="External"/><Relationship Id="rId10" Type="http://schemas.openxmlformats.org/officeDocument/2006/relationships/hyperlink" Target="https://www.orcid-de.org/best-practice" TargetMode="External"/><Relationship Id="rId4" Type="http://schemas.openxmlformats.org/officeDocument/2006/relationships/hyperlink" Target="https://www.orcid-de.org/best-practice/#dortmund" TargetMode="External"/><Relationship Id="rId9" Type="http://schemas.openxmlformats.org/officeDocument/2006/relationships/hyperlink" Target="https://www.orcid-de.org/best-practice/#gfz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orcid.org/about/trust/home" TargetMode="External"/><Relationship Id="rId3" Type="http://schemas.openxmlformats.org/officeDocument/2006/relationships/hyperlink" Target="https://support.orcid.org/hc/en-us/articles/360006895834-ORCID-GDPR-and-your-rights-as-a-user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nfo.orcid.org/privacy-policy/" TargetMode="External"/><Relationship Id="rId5" Type="http://schemas.openxmlformats.org/officeDocument/2006/relationships/hyperlink" Target="https://info.orcid.org/orcid-earns-trustarc-international-privacy-verification-seal/" TargetMode="External"/><Relationship Id="rId4" Type="http://schemas.openxmlformats.org/officeDocument/2006/relationships/hyperlink" Target="http://doi.org/10.2312/lis.17.02" TargetMode="External"/><Relationship Id="rId9" Type="http://schemas.openxmlformats.org/officeDocument/2006/relationships/hyperlink" Target="https://support.orcid.org/hc/en-us/articles/360006897614-Visibility-setting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dini.de/" TargetMode="External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hyperlink" Target="https://doi.org/10.2312/lis.20.01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doi.org/10.2312/lis.16.01" TargetMode="Externa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cid-de.org/workshops/" TargetMode="External"/><Relationship Id="rId3" Type="http://schemas.openxmlformats.org/officeDocument/2006/relationships/hyperlink" Target="https://www.orcid-de.org/" TargetMode="External"/><Relationship Id="rId7" Type="http://schemas.openxmlformats.org/officeDocument/2006/relationships/hyperlink" Target="https://www.orcid-de.org/konsortiu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orcid-de.org/faq/" TargetMode="External"/><Relationship Id="rId5" Type="http://schemas.openxmlformats.org/officeDocument/2006/relationships/hyperlink" Target="https://www.orcid-de.org/best-practice/" TargetMode="External"/><Relationship Id="rId10" Type="http://schemas.openxmlformats.org/officeDocument/2006/relationships/image" Target="../media/image22.png"/><Relationship Id="rId4" Type="http://schemas.openxmlformats.org/officeDocument/2006/relationships/hyperlink" Target="https://www.orcid-de.org/blog/" TargetMode="External"/><Relationship Id="rId9" Type="http://schemas.openxmlformats.org/officeDocument/2006/relationships/hyperlink" Target="https://www.listserv.dfn.de/sympa/info/orcid-de-dialo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cid-de.org/projekt-2/#Publikationen" TargetMode="External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hyperlink" Target="https://www.orcid-de.org/projekt-2/#Meilensteine" TargetMode="External"/><Relationship Id="rId4" Type="http://schemas.openxmlformats.org/officeDocument/2006/relationships/hyperlink" Target="https://www.orcid-de.org/monitor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ORCID_Org" TargetMode="External"/><Relationship Id="rId3" Type="http://schemas.openxmlformats.org/officeDocument/2006/relationships/hyperlink" Target="mailto:info@orcid-de.org" TargetMode="External"/><Relationship Id="rId7" Type="http://schemas.openxmlformats.org/officeDocument/2006/relationships/hyperlink" Target="https://support.orcid.or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upport@orcid.org" TargetMode="External"/><Relationship Id="rId11" Type="http://schemas.openxmlformats.org/officeDocument/2006/relationships/image" Target="../media/image26.jpg"/><Relationship Id="rId5" Type="http://schemas.openxmlformats.org/officeDocument/2006/relationships/hyperlink" Target="https://twitter.com/hashtag/ORCID_DE?src=hashtag_click" TargetMode="External"/><Relationship Id="rId10" Type="http://schemas.openxmlformats.org/officeDocument/2006/relationships/hyperlink" Target="https://creativecommons.org/licenses/by/4.0/deed.de" TargetMode="External"/><Relationship Id="rId4" Type="http://schemas.openxmlformats.org/officeDocument/2006/relationships/hyperlink" Target="https://www.orcid-de.org/" TargetMode="External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48440/os.helmholtz.032" TargetMode="External"/><Relationship Id="rId3" Type="http://schemas.openxmlformats.org/officeDocument/2006/relationships/hyperlink" Target="https://doi.org/10.2312/lis.20.01" TargetMode="External"/><Relationship Id="rId7" Type="http://schemas.openxmlformats.org/officeDocument/2006/relationships/hyperlink" Target="http://nbn-resolving.de/urn:nbn:de:0070-pub-29552197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bn-resolving.org/urn:nbn:de:101-2020062250" TargetMode="External"/><Relationship Id="rId5" Type="http://schemas.openxmlformats.org/officeDocument/2006/relationships/hyperlink" Target="https://doi.org/10.1515/abitech-2019-2004" TargetMode="External"/><Relationship Id="rId4" Type="http://schemas.openxmlformats.org/officeDocument/2006/relationships/hyperlink" Target="https://doi.org/10.18452/195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cid.org/de/what-is-orc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info.orcid.org/de/-Dokumentation/Eigenschaft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103/PhysRevLett.114.19180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orcid.org/what-is-orci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upport.orcid.org/hc/en-us/categories/360000663114-Building-your-ORCID-record-connecting-your-i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upport.orcid.org/hc/en-us/articles/360006894834-Add-employment-information-to-your-ORCID-reco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support.orcid.org/hc/en-us/articles/360006896394-Auto-updates-time-saving-and-trust-build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vimeo.com/236776451" TargetMode="External"/><Relationship Id="rId4" Type="http://schemas.openxmlformats.org/officeDocument/2006/relationships/hyperlink" Target="https://support.orcid.org/hc/en-us/articles/3600069736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376000" y="3513800"/>
            <a:ext cx="8520600" cy="11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287"/>
              <a:buFont typeface="Arial"/>
              <a:buNone/>
            </a:pPr>
            <a:r>
              <a:rPr lang="de" sz="4350" b="1" dirty="0">
                <a:solidFill>
                  <a:srgbClr val="FFD966"/>
                </a:solidFill>
                <a:latin typeface="Abel"/>
                <a:ea typeface="Abel"/>
                <a:cs typeface="Abel"/>
                <a:sym typeface="Abel"/>
              </a:rPr>
              <a:t>Die ORCID iD – der persönliche Identifier in der Wissenschaft</a:t>
            </a:r>
            <a:endParaRPr sz="4350" b="1" dirty="0">
              <a:solidFill>
                <a:srgbClr val="FFD966"/>
              </a:solidFill>
              <a:latin typeface="Abel"/>
              <a:ea typeface="Abel"/>
              <a:cs typeface="Abel"/>
              <a:sym typeface="Abel"/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775" y="767775"/>
            <a:ext cx="6115050" cy="219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314725" y="1239825"/>
            <a:ext cx="83832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r>
              <a:rPr lang="de" sz="1200" b="1">
                <a:solidFill>
                  <a:srgbClr val="3C4043"/>
                </a:solidFill>
                <a:highlight>
                  <a:srgbClr val="FFFFFF"/>
                </a:highlight>
              </a:rPr>
              <a:t>Drittmitteleinwerbung oder -akquise mit dem eigenen Namen verknüpfen und diese Tätigkeit sichtbar machen</a:t>
            </a:r>
            <a:endParaRPr sz="12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endParaRPr sz="1500" b="1">
              <a:solidFill>
                <a:schemeClr val="dk1"/>
              </a:solidFill>
            </a:endParaRPr>
          </a:p>
          <a:p>
            <a:pPr marL="596900" marR="0" lvl="1" indent="-152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Noto Sans Symbols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28" y="1707147"/>
            <a:ext cx="6880272" cy="2824193"/>
          </a:xfrm>
          <a:prstGeom prst="rect">
            <a:avLst/>
          </a:prstGeom>
          <a:noFill/>
          <a:ln>
            <a:noFill/>
          </a:ln>
          <a:effectLst>
            <a:outerShdw blurRad="1143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6" name="Google Shape;156;p24"/>
          <p:cNvSpPr/>
          <p:nvPr/>
        </p:nvSpPr>
        <p:spPr>
          <a:xfrm>
            <a:off x="5796852" y="1707147"/>
            <a:ext cx="903900" cy="7695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4"/>
          <p:cNvSpPr/>
          <p:nvPr/>
        </p:nvSpPr>
        <p:spPr>
          <a:xfrm>
            <a:off x="403322" y="2912269"/>
            <a:ext cx="1968300" cy="2430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4"/>
          <p:cNvSpPr/>
          <p:nvPr/>
        </p:nvSpPr>
        <p:spPr>
          <a:xfrm>
            <a:off x="403322" y="4238834"/>
            <a:ext cx="1968300" cy="2430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 txBox="1"/>
          <p:nvPr/>
        </p:nvSpPr>
        <p:spPr>
          <a:xfrm>
            <a:off x="311701" y="465582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/>
        </p:nvSpPr>
        <p:spPr>
          <a:xfrm>
            <a:off x="2609975" y="1128775"/>
            <a:ext cx="36633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r>
              <a:rPr lang="de" b="1">
                <a:solidFill>
                  <a:schemeClr val="dk1"/>
                </a:solidFill>
              </a:rPr>
              <a:t>Weitere IDs verknüpfen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609975" y="1686225"/>
            <a:ext cx="6222600" cy="28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Beispielsweise: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ISNI (via Search &amp; Link)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GND → 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laiming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ervice</a:t>
            </a:r>
            <a:r>
              <a:rPr lang="d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">
                <a:solidFill>
                  <a:schemeClr val="dk1"/>
                </a:solidFill>
              </a:rPr>
              <a:t>der Deutschen Nationalbibliothek richtig nutzen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Scopus Author ID </a:t>
            </a:r>
            <a:r>
              <a:rPr lang="de">
                <a:solidFill>
                  <a:schemeClr val="dk1"/>
                </a:solidFill>
                <a:highlight>
                  <a:schemeClr val="lt1"/>
                </a:highlight>
              </a:rPr>
              <a:t>(via Search &amp; Link)</a:t>
            </a:r>
            <a:br>
              <a:rPr lang="de">
                <a:solidFill>
                  <a:schemeClr val="dk1"/>
                </a:solidFill>
                <a:highlight>
                  <a:schemeClr val="lt1"/>
                </a:highlight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ResearcherID</a:t>
            </a:r>
            <a:br>
              <a:rPr lang="de" u="sng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u="sng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GitHub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5"/>
          <p:cNvSpPr txBox="1">
            <a:spLocks noGrp="1"/>
          </p:cNvSpPr>
          <p:nvPr>
            <p:ph type="title" idx="4294967295"/>
          </p:nvPr>
        </p:nvSpPr>
        <p:spPr>
          <a:xfrm>
            <a:off x="2610000" y="445025"/>
            <a:ext cx="6222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2609975" y="4604975"/>
            <a:ext cx="4389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11</a:t>
            </a:fld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900" y="52700"/>
            <a:ext cx="1597250" cy="4885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2" name="Google Shape;172;p25"/>
          <p:cNvSpPr/>
          <p:nvPr/>
        </p:nvSpPr>
        <p:spPr>
          <a:xfrm>
            <a:off x="215900" y="2571750"/>
            <a:ext cx="1597200" cy="9828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226" y="82675"/>
            <a:ext cx="2142250" cy="49230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2610025" y="1128775"/>
            <a:ext cx="62226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r>
              <a:rPr lang="de" b="1">
                <a:solidFill>
                  <a:schemeClr val="dk1"/>
                </a:solidFill>
              </a:rPr>
              <a:t>Weitere Informationen zur eindeutigen Identifikation der </a:t>
            </a:r>
            <a:br>
              <a:rPr lang="de" b="1">
                <a:solidFill>
                  <a:schemeClr val="dk1"/>
                </a:solidFill>
              </a:rPr>
            </a:br>
            <a:r>
              <a:rPr lang="de" b="1">
                <a:solidFill>
                  <a:schemeClr val="dk1"/>
                </a:solidFill>
              </a:rPr>
              <a:t>eigenen Person angeben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2610000" y="1791050"/>
            <a:ext cx="5242800" cy="22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Beispielsweise: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Namensvarianten (Also known as)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Persönliche Websites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Keywords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Biografie</a:t>
            </a:r>
            <a:endParaRPr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6"/>
          <p:cNvSpPr txBox="1">
            <a:spLocks noGrp="1"/>
          </p:cNvSpPr>
          <p:nvPr>
            <p:ph type="title" idx="4294967295"/>
          </p:nvPr>
        </p:nvSpPr>
        <p:spPr>
          <a:xfrm>
            <a:off x="2610000" y="445025"/>
            <a:ext cx="6222600" cy="4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/>
          <p:nvPr/>
        </p:nvSpPr>
        <p:spPr>
          <a:xfrm>
            <a:off x="291675" y="2198776"/>
            <a:ext cx="2050500" cy="9885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291675" y="4101725"/>
            <a:ext cx="2050500" cy="8490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12</a:t>
            </a:fld>
            <a:endParaRPr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8175" y="3433100"/>
            <a:ext cx="5158924" cy="151759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5" name="Google Shape;185;p26"/>
          <p:cNvSpPr/>
          <p:nvPr/>
        </p:nvSpPr>
        <p:spPr>
          <a:xfrm>
            <a:off x="2648187" y="3845584"/>
            <a:ext cx="2520900" cy="4344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6"/>
          <p:cNvSpPr/>
          <p:nvPr/>
        </p:nvSpPr>
        <p:spPr>
          <a:xfrm>
            <a:off x="2648187" y="4280151"/>
            <a:ext cx="5158800" cy="6705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Vorteile für Forschende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Zuverlässige Autor/innendisambiguierung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Zuverlässige Verknüpfung des eigenen Namens mit den eigenen Publikationen,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dem/der Arbeitgeber/in oder einer Förderorganisation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Abgrenzung von anderen Forschenden (gleicher Name, selbes Fachgebiet oder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gleiche Einrichtung)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Eindeutige Identifikation bei Einreichungen von Artikeln, Projektanträgen, o. ä. </a:t>
            </a:r>
            <a:endParaRPr sz="1400" b="1">
              <a:solidFill>
                <a:schemeClr val="dk1"/>
              </a:solidFill>
            </a:endParaRPr>
          </a:p>
        </p:txBody>
      </p:sp>
      <p:sp>
        <p:nvSpPr>
          <p:cNvPr id="193" name="Google Shape;19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Vorteile für Forschende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Umfängliche Darstellung der eigenen Forschungsleistungen </a:t>
            </a:r>
            <a:r>
              <a:rPr lang="de" sz="1400">
                <a:solidFill>
                  <a:schemeClr val="dk1"/>
                </a:solidFill>
              </a:rPr>
              <a:t>durch die</a:t>
            </a:r>
            <a:r>
              <a:rPr lang="de" sz="1400" b="1">
                <a:solidFill>
                  <a:schemeClr val="dk1"/>
                </a:solidFill>
              </a:rPr>
              <a:t> </a:t>
            </a:r>
            <a:r>
              <a:rPr lang="de" sz="1400">
                <a:solidFill>
                  <a:schemeClr val="dk1"/>
                </a:solidFill>
              </a:rPr>
              <a:t>verschiedenen Update-Funktionen von ORCID &amp; </a:t>
            </a:r>
            <a:r>
              <a:rPr lang="de" sz="1400" b="1">
                <a:solidFill>
                  <a:schemeClr val="dk1"/>
                </a:solidFill>
              </a:rPr>
              <a:t>Arbeitserleichterung</a:t>
            </a:r>
            <a:r>
              <a:rPr lang="de" sz="1400">
                <a:solidFill>
                  <a:schemeClr val="dk1"/>
                </a:solidFill>
              </a:rPr>
              <a:t> und</a:t>
            </a:r>
            <a:r>
              <a:rPr lang="de" sz="1400" b="1">
                <a:solidFill>
                  <a:schemeClr val="dk1"/>
                </a:solidFill>
              </a:rPr>
              <a:t> Zeitersparnis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Importieren von Publikationslisten, bspw. aus Scopus Author Identifier (Elsevier) oder Web of Science ResearcherID (Publons) in den</a:t>
            </a:r>
            <a:r>
              <a:rPr lang="de" sz="1400" i="1">
                <a:solidFill>
                  <a:schemeClr val="dk1"/>
                </a:solidFill>
              </a:rPr>
              <a:t> ORCID-Record (</a:t>
            </a:r>
            <a:r>
              <a:rPr lang="de" sz="1400">
                <a:solidFill>
                  <a:schemeClr val="dk1"/>
                </a:solidFill>
              </a:rPr>
              <a:t>s.</a:t>
            </a:r>
            <a:r>
              <a:rPr lang="de" sz="1400" i="1">
                <a:solidFill>
                  <a:schemeClr val="dk1"/>
                </a:solidFill>
              </a:rPr>
              <a:t>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Add Works</a:t>
            </a:r>
            <a:r>
              <a:rPr lang="de" sz="1400">
                <a:solidFill>
                  <a:schemeClr val="dk1"/>
                </a:solidFill>
              </a:rPr>
              <a:t>)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Übertragung der Publikationsliste aus dem </a:t>
            </a:r>
            <a:r>
              <a:rPr lang="de" sz="1400" i="1">
                <a:solidFill>
                  <a:schemeClr val="dk1"/>
                </a:solidFill>
              </a:rPr>
              <a:t>ORCID-Record</a:t>
            </a:r>
            <a:r>
              <a:rPr lang="de" sz="1400">
                <a:solidFill>
                  <a:schemeClr val="dk1"/>
                </a:solidFill>
              </a:rPr>
              <a:t> in die Nachweissysteme der eigenen Einrichtungen (s.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Workflows</a:t>
            </a:r>
            <a:r>
              <a:rPr lang="de" sz="1400">
                <a:solidFill>
                  <a:schemeClr val="dk1"/>
                </a:solidFill>
              </a:rPr>
              <a:t>).</a:t>
            </a:r>
            <a:br>
              <a:rPr lang="de" sz="1400">
                <a:solidFill>
                  <a:schemeClr val="dk1"/>
                </a:solidFill>
              </a:rPr>
            </a:br>
            <a:endParaRPr sz="1400" i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Nachnutzung von Metadaten, bspw. via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GND-Claiming</a:t>
            </a:r>
            <a:br>
              <a:rPr lang="de" sz="1400">
                <a:solidFill>
                  <a:srgbClr val="9ED03F"/>
                </a:solidFill>
              </a:rPr>
            </a:br>
            <a:endParaRPr sz="1400">
              <a:solidFill>
                <a:srgbClr val="9ED03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Automatische Aktualisierungen von veröffentlichten Werken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Austausch von Informationen des </a:t>
            </a:r>
            <a:r>
              <a:rPr lang="de" sz="1400" i="1">
                <a:solidFill>
                  <a:schemeClr val="dk1"/>
                </a:solidFill>
              </a:rPr>
              <a:t>ORCID-Records</a:t>
            </a:r>
            <a:r>
              <a:rPr lang="de" sz="1400">
                <a:solidFill>
                  <a:schemeClr val="dk1"/>
                </a:solidFill>
              </a:rPr>
              <a:t> mit den Systemen der unterschiedlichen Akteur/innen der Wissenschaftslandschaft, bspw. Verlage, Repositorien etc.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0" name="Google Shape;200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ORCID-Integration für Einrichtungen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Um das Potenzial von ORCID nutzen zu können, ist die Integration der ORCID-Programmierschnittstelle (API) in die Systeme der Forschungseinrichtungen, wie Forschungsinformationssystemen, Identity-Management-Systemen, Hochschulbibliografien und Open-Access-Repositorien notwendig. 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 stellt eine öffentlich zugängliche und eine für ORCID-Mitglieder gedachte API bereit.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Öffentliche (Public) API: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kostenlos und ermöglicht das Lesen und Abrufen von öffentlich einsehbarer Daten aus den ORCID-Records von Forschenden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  <a:highlight>
                  <a:srgbClr val="FFFFFF"/>
                </a:highlight>
              </a:rPr>
              <a:t>Mitglieder- (Member) API:</a:t>
            </a:r>
            <a:endParaRPr sz="1400"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ermöglicht das Schreiben, Aktualisieren und Synchronisieren der ORCID-Records der Forschenden</a:t>
            </a: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setzt die Mitgliedschaft bei ORCID voraus &gt; in DE über die Mitgliedschaft im ORCID Deutschland Konsortium (s. Folie 18)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7" name="Google Shape;207;p29"/>
          <p:cNvSpPr txBox="1"/>
          <p:nvPr/>
        </p:nvSpPr>
        <p:spPr>
          <a:xfrm>
            <a:off x="4158576" y="471767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87CB3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87CB3D"/>
              </a:solidFill>
            </a:endParaRPr>
          </a:p>
        </p:txBody>
      </p:sp>
      <p:sp>
        <p:nvSpPr>
          <p:cNvPr id="208" name="Google Shape;208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Vorteile für Einrichtungen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Leichte und genaue Nachverfolgung des Forschungsoutput der eigenen Einrichtung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 Angehörigen der eigenen Einrichtung können eindeutig und dauerhaft identifiziert werden.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Publikationen der zum jeweiligen Zeitpunkt angehörigen Forschenden können eindeutig der eigenen Einrichtung zugeschrieben werden. 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Kontrolle über die einheitliche Verwendung des Organisationsnamens.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5" name="Google Shape;215;p30"/>
          <p:cNvSpPr txBox="1"/>
          <p:nvPr/>
        </p:nvSpPr>
        <p:spPr>
          <a:xfrm>
            <a:off x="4121801" y="470362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216" name="Google Shape;216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Vorteile für Einrichtungen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Service &amp; Qualität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Möglichkeit der beauftragten Bearbeitung bzw. Kuration der ORCID-Records der Forschenden als Service der Einrichtung.</a:t>
            </a:r>
            <a:b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Verbesserung der Metadatenqualität in den Systemen der eigenen Einrichtung (u. a. durch die eindeutige Benennung der Einrichtung und das Anreichern der Publikationsdaten der Forschenden).</a:t>
            </a:r>
            <a:b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Einsparung von Zeit und Kosten durch die (automatisierte) Erfassung und Veröffentlichung des Publikationsoutputs der Einrichtung.</a:t>
            </a: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Erfüllung der Erwartungen und Wünsche der Forschenden, die eine ORCID iD verwenden wollen.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4149351" y="470362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224" name="Google Shape;224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Vorteile der Mitgliedschaft im ORCID DE Konsortium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Zugang zur </a:t>
            </a:r>
            <a:r>
              <a:rPr lang="de" sz="14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Premium-Member-API</a:t>
            </a: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 zu einem </a:t>
            </a: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reduziertem Preis.</a:t>
            </a:r>
            <a:br>
              <a:rPr lang="de" sz="1400" u="sng">
                <a:solidFill>
                  <a:srgbClr val="0000FF"/>
                </a:solidFill>
                <a:highlight>
                  <a:srgbClr val="FFFFFF"/>
                </a:highlight>
              </a:rPr>
            </a:br>
            <a:endParaRPr sz="1400" u="sng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ORCID kann in 5 Systeme der Mitgliedseinrichtung eingebunden werden.</a:t>
            </a:r>
            <a:b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Möglichkeit der automatisierten Benachrichtigung (sog. </a:t>
            </a:r>
            <a:r>
              <a:rPr lang="de" sz="1400" u="sng">
                <a:solidFill>
                  <a:srgbClr val="9ED03F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Webhooks</a:t>
            </a: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) bei Änderungen in den ORCID-Records der Forschenden (z. B. neue Publikationen oder Änderung der Affiliation)</a:t>
            </a:r>
            <a:b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reger Austausch von Informationen und Erfahrungen mit anderen Konsortialmitgliedern und nationalen ORCID-Konsortien (s. </a:t>
            </a:r>
            <a:r>
              <a:rPr lang="de" sz="14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Übersicht d. Mitglieder</a:t>
            </a: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)</a:t>
            </a:r>
            <a:b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0A0A0A"/>
                </a:solidFill>
                <a:highlight>
                  <a:srgbClr val="FFFFFF"/>
                </a:highlight>
              </a:rPr>
              <a:t>Administration der ORCID-Verträge zentral durch die </a:t>
            </a:r>
            <a:r>
              <a:rPr lang="de" sz="14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TIB</a:t>
            </a:r>
            <a:endParaRPr sz="1600">
              <a:solidFill>
                <a:srgbClr val="9ED03F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>
                <a:solidFill>
                  <a:srgbClr val="0A0A0A"/>
                </a:solidFill>
                <a:highlight>
                  <a:srgbClr val="FFFFFF"/>
                </a:highlight>
              </a:rPr>
              <a:t>Ansprechpartnerin für das ORCID DE Konsortium ist Frau Britta Dreyer </a:t>
            </a:r>
            <a:br>
              <a:rPr lang="de" sz="1200">
                <a:solidFill>
                  <a:srgbClr val="0A0A0A"/>
                </a:solidFill>
                <a:highlight>
                  <a:srgbClr val="FFFFFF"/>
                </a:highlight>
              </a:rPr>
            </a:br>
            <a:r>
              <a:rPr lang="de" sz="1200">
                <a:solidFill>
                  <a:srgbClr val="0A0A0A"/>
                </a:solidFill>
                <a:highlight>
                  <a:srgbClr val="FFFFFF"/>
                </a:highlight>
              </a:rPr>
              <a:t>(Telefon: 0511 762-17642, E-Mail: </a:t>
            </a:r>
            <a:r>
              <a:rPr lang="de" sz="1200">
                <a:solidFill>
                  <a:srgbClr val="9ED03F"/>
                </a:solidFill>
                <a:highlight>
                  <a:srgbClr val="FFFFFF"/>
                </a:highlight>
              </a:rPr>
              <a:t>britta.dreyer@tib.eu</a:t>
            </a:r>
            <a:r>
              <a:rPr lang="de" sz="1200">
                <a:solidFill>
                  <a:srgbClr val="0A0A0A"/>
                </a:solidFill>
                <a:highlight>
                  <a:srgbClr val="FFFFFF"/>
                </a:highlight>
              </a:rPr>
              <a:t>).</a:t>
            </a:r>
            <a:endParaRPr sz="1600">
              <a:solidFill>
                <a:srgbClr val="0A0A0A"/>
              </a:solidFill>
              <a:highlight>
                <a:srgbClr val="FFFFFF"/>
              </a:highlight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Anwendungsmöglichkeiten von ORCID</a:t>
            </a:r>
            <a:endParaRPr/>
          </a:p>
        </p:txBody>
      </p:sp>
      <p:sp>
        <p:nvSpPr>
          <p:cNvPr id="237" name="Google Shape;237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47400" cy="39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Implementierungsmöglichkeiten in eine Vielzahl von Systemen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(kommerziell &amp; nicht-kommerziell)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 verwendeten ORCID-Funktionen und Konfigurationsschritte variieren je nach System.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Diese Anbieter und Systeme ermöglichen derzeit die Integration von ORCID →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Enabled Systems</a:t>
            </a:r>
            <a:br>
              <a:rPr lang="de" sz="1400"/>
            </a:br>
            <a:endParaRPr sz="1400"/>
          </a:p>
          <a:p>
            <a:pPr marL="457200" lvl="0" indent="-2984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Schritte zur Aufnahme in das ORCID Deutschland Konsortium</a:t>
            </a:r>
            <a:endParaRPr sz="14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38" name="Google Shape;2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Was ist ORCID?</a:t>
            </a:r>
            <a:endParaRPr b="1">
              <a:solidFill>
                <a:srgbClr val="F1C23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Die Open Researcher and Contributor ID (kurz </a:t>
            </a:r>
            <a:r>
              <a:rPr lang="de" sz="1400">
                <a:solidFill>
                  <a:schemeClr val="dk1"/>
                </a:solidFill>
              </a:rPr>
              <a:t>die ORCID iD) ist ein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alphanumerischer Code für die eindeutige Identifikation von Forschenden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Beispiel:</a:t>
            </a:r>
            <a:r>
              <a:rPr lang="de" sz="14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http://orcid.org/0000-0003-3334-2771</a:t>
            </a:r>
            <a:endParaRPr sz="1400">
              <a:solidFill>
                <a:srgbClr val="9ED03F"/>
              </a:solidFill>
            </a:endParaRPr>
          </a:p>
          <a:p>
            <a:pPr marL="457200" lvl="0" indent="-2984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XX Millionen </a:t>
            </a:r>
            <a:r>
              <a:rPr lang="de" sz="1000">
                <a:solidFill>
                  <a:schemeClr val="dk1"/>
                </a:solidFill>
              </a:rPr>
              <a:t>[die aktuelle Zahlen können Sie hier entnehmen: </a:t>
            </a:r>
            <a:r>
              <a:rPr lang="de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Live ORCID iDs</a:t>
            </a:r>
            <a:r>
              <a:rPr lang="de" sz="1000">
                <a:solidFill>
                  <a:schemeClr val="dk1"/>
                </a:solidFill>
              </a:rPr>
              <a:t>] </a:t>
            </a:r>
            <a:br>
              <a:rPr lang="de" sz="10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ORCID iDs wurden weltweit vergeben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b="1">
                <a:solidFill>
                  <a:schemeClr val="dk1"/>
                </a:solidFill>
              </a:rPr>
              <a:t>XXX</a:t>
            </a:r>
            <a:r>
              <a:rPr lang="de" sz="1400">
                <a:solidFill>
                  <a:srgbClr val="92D050"/>
                </a:solidFill>
              </a:rPr>
              <a:t> </a:t>
            </a:r>
            <a:r>
              <a:rPr lang="de" sz="1000">
                <a:solidFill>
                  <a:schemeClr val="dk1"/>
                </a:solidFill>
              </a:rPr>
              <a:t>[die aktuelle Zahlen können Sie hier entnehmen: </a:t>
            </a:r>
            <a:r>
              <a:rPr lang="de" sz="10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https://www.orcid-de.org</a:t>
            </a:r>
            <a:r>
              <a:rPr lang="de" sz="1000">
                <a:solidFill>
                  <a:schemeClr val="dk1"/>
                </a:solidFill>
              </a:rPr>
              <a:t>]  </a:t>
            </a:r>
            <a:br>
              <a:rPr lang="de" sz="10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Wissenschaftler*innen in Deutschland haben eine ORCID iD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91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Derzeit haben XX Mitglieder unserer Einrichtung eine ORCID iD </a:t>
            </a:r>
            <a:r>
              <a:rPr lang="de" sz="1000">
                <a:solidFill>
                  <a:schemeClr val="dk1"/>
                </a:solidFill>
              </a:rPr>
              <a:t>[können Sie hier entnehmen: </a:t>
            </a:r>
            <a:r>
              <a:rPr lang="de" sz="1000">
                <a:solidFill>
                  <a:schemeClr val="dk1"/>
                </a:solidFill>
                <a:highlight>
                  <a:schemeClr val="lt1"/>
                </a:highlight>
              </a:rPr>
              <a:t>https://members.orcid.org/api/resources/find-myresearchers</a:t>
            </a:r>
            <a:r>
              <a:rPr lang="de" sz="1000">
                <a:solidFill>
                  <a:schemeClr val="dk1"/>
                </a:solidFill>
              </a:rPr>
              <a:t>]  </a:t>
            </a:r>
            <a:br>
              <a:rPr lang="de" sz="10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6">
            <a:alphaModFix/>
          </a:blip>
          <a:srcRect l="30774" t="12502" r="30790" b="14933"/>
          <a:stretch/>
        </p:blipFill>
        <p:spPr>
          <a:xfrm>
            <a:off x="6542325" y="1072075"/>
            <a:ext cx="2555676" cy="26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7064575" y="4703625"/>
            <a:ext cx="153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Stand: XX/20XX</a:t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6792100" y="3718975"/>
            <a:ext cx="2220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000" i="1">
                <a:solidFill>
                  <a:schemeClr val="dk1"/>
                </a:solidFill>
              </a:rPr>
              <a:t>ORCID iD Logo</a:t>
            </a:r>
            <a:endParaRPr sz="1000" i="1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Anwendungsmöglichkeiten von ORCID</a:t>
            </a:r>
            <a:endParaRPr/>
          </a:p>
        </p:txBody>
      </p:sp>
      <p:sp>
        <p:nvSpPr>
          <p:cNvPr id="244" name="Google Shape;244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Auswahl von Best Practices aus dem ORCID DE Konsortium 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ORCID-Integration im Open-Access-Repositorium: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Universität Regensburg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ORCID-Integration in der Hochschulbibliographie: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 Dortmund</a:t>
            </a:r>
            <a:r>
              <a:rPr lang="de" sz="1400">
                <a:solidFill>
                  <a:schemeClr val="dk1"/>
                </a:solidFill>
              </a:rPr>
              <a:t> und </a:t>
            </a:r>
            <a:r>
              <a:rPr lang="de" sz="14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Ruhr-Universität Bochum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ORCID-Integration im Forschungsdatenrepositorium: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PANGAEA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ORCID-Integration in Open Journal Systems (OJS)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ORCID-Integration in einem Forschungsinformationssystem (FIS):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 Hamburg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 sz="1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ORCID-Integration in Identity-Management-System: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Helmholtz-Zentrum Potsdam Deutsches GeoForschungsZentrum GFZ</a:t>
            </a:r>
            <a:endParaRPr sz="1400">
              <a:solidFill>
                <a:srgbClr val="9ED03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highlight>
                <a:srgbClr val="FFFFFF"/>
              </a:highlight>
              <a:latin typeface="Abel"/>
              <a:ea typeface="Abel"/>
              <a:cs typeface="Abel"/>
              <a:sym typeface="Abe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</a:endParaRPr>
          </a:p>
        </p:txBody>
      </p:sp>
      <p:sp>
        <p:nvSpPr>
          <p:cNvPr id="245" name="Google Shape;245;p34"/>
          <p:cNvSpPr txBox="1"/>
          <p:nvPr/>
        </p:nvSpPr>
        <p:spPr>
          <a:xfrm>
            <a:off x="7709850" y="4679725"/>
            <a:ext cx="30000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</a:t>
            </a:r>
            <a:r>
              <a:rPr lang="de" u="sng">
                <a:solidFill>
                  <a:srgbClr val="9ED03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ehr hier</a:t>
            </a:r>
            <a:endParaRPr u="sng">
              <a:solidFill>
                <a:srgbClr val="9ED03F"/>
              </a:solidFill>
            </a:endParaRPr>
          </a:p>
        </p:txBody>
      </p:sp>
      <p:sp>
        <p:nvSpPr>
          <p:cNvPr id="246" name="Google Shape;246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5"/>
          <p:cNvSpPr txBox="1"/>
          <p:nvPr/>
        </p:nvSpPr>
        <p:spPr>
          <a:xfrm>
            <a:off x="360180" y="349170"/>
            <a:ext cx="8423550" cy="371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 b="1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ORCID aus datenschutzrechtlicher Sicht</a:t>
            </a:r>
            <a:endParaRPr sz="2500">
              <a:solidFill>
                <a:srgbClr val="FFC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52" name="Google Shape;252;p35"/>
          <p:cNvSpPr/>
          <p:nvPr/>
        </p:nvSpPr>
        <p:spPr>
          <a:xfrm>
            <a:off x="6282425" y="948475"/>
            <a:ext cx="2709600" cy="3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de" b="1"/>
              <a:t>Literatur</a:t>
            </a:r>
            <a:r>
              <a:rPr lang="de" b="1">
                <a:solidFill>
                  <a:srgbClr val="000000"/>
                </a:solidFill>
              </a:rPr>
              <a:t>:</a:t>
            </a:r>
            <a:endParaRPr b="1" u="sng">
              <a:solidFill>
                <a:schemeClr val="hlink"/>
              </a:solidFill>
              <a:hlinkClick r:id="rId3"/>
            </a:endParaRPr>
          </a:p>
          <a:p>
            <a:pPr marL="457200" marR="0" lvl="0" indent="-298450" algn="l" rtl="0">
              <a:lnSpc>
                <a:spcPct val="112500"/>
              </a:lnSpc>
              <a:spcBef>
                <a:spcPts val="5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ORCID aus datenschutzrechtlicher Sicht (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Gutachten</a:t>
            </a:r>
            <a:r>
              <a:rPr lang="de">
                <a:solidFill>
                  <a:schemeClr val="dk1"/>
                </a:solidFill>
              </a:rPr>
              <a:t>)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ORCID, GDPR, and your rights as a user</a:t>
            </a:r>
            <a:br>
              <a:rPr lang="de"/>
            </a:br>
            <a:endParaRPr/>
          </a:p>
          <a:p>
            <a:pPr marL="457200" marR="0" lvl="0" indent="-29845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Earns TrustArc International Privacy Verification Seal</a:t>
            </a:r>
            <a:r>
              <a:rPr lang="de">
                <a:solidFill>
                  <a:schemeClr val="dk1"/>
                </a:solidFill>
              </a:rPr>
              <a:t> (2021)</a:t>
            </a:r>
            <a:br>
              <a:rPr lang="de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29845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Privacy Policy</a:t>
            </a:r>
            <a:r>
              <a:rPr lang="de">
                <a:solidFill>
                  <a:schemeClr val="dk1"/>
                </a:solidFill>
              </a:rPr>
              <a:t> 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(June 2021)</a:t>
            </a:r>
            <a:br>
              <a:rPr lang="de" sz="1200">
                <a:solidFill>
                  <a:schemeClr val="dk1"/>
                </a:solidFill>
              </a:rPr>
            </a:br>
            <a:endParaRPr sz="1200" u="sng">
              <a:solidFill>
                <a:srgbClr val="87CB3D"/>
              </a:solidFill>
            </a:endParaRPr>
          </a:p>
          <a:p>
            <a:pPr marL="254000" marR="0" lvl="0" indent="-152400" algn="l" rtl="0">
              <a:spcBef>
                <a:spcPts val="500"/>
              </a:spcBef>
              <a:spcAft>
                <a:spcPts val="0"/>
              </a:spcAft>
              <a:buClr>
                <a:srgbClr val="92D050"/>
              </a:buClr>
              <a:buSzPts val="1500"/>
              <a:buFont typeface="Noto Sans Symbols"/>
              <a:buNone/>
            </a:pPr>
            <a:endParaRPr sz="1200" i="0" u="none" strike="noStrike">
              <a:solidFill>
                <a:srgbClr val="000000"/>
              </a:solidFill>
            </a:endParaRPr>
          </a:p>
        </p:txBody>
      </p:sp>
      <p:pic>
        <p:nvPicPr>
          <p:cNvPr id="253" name="Google Shape;253;p3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6894" y="4047431"/>
            <a:ext cx="4109400" cy="99538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/>
          <p:nvPr/>
        </p:nvSpPr>
        <p:spPr>
          <a:xfrm>
            <a:off x="289331" y="814388"/>
            <a:ext cx="5422050" cy="32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Individuelle Kontrolle ist ein Kernprinzip des </a:t>
            </a:r>
            <a:r>
              <a:rPr lang="de" sz="1400">
                <a:solidFill>
                  <a:srgbClr val="87CB3D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Trust program</a:t>
            </a:r>
            <a:r>
              <a:rPr lang="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ORCID </a:t>
            </a:r>
            <a:r>
              <a:rPr lang="de" sz="1400">
                <a:solidFill>
                  <a:schemeClr val="dk1"/>
                </a:solidFill>
              </a:rPr>
              <a:t>ist</a:t>
            </a:r>
            <a:r>
              <a:rPr lang="de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DSGVO-konform.</a:t>
            </a: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 vollständige Kontrolle und Hoheit über die Daten im ORCID-Record verbleibt immer bei der/dem einzelnen Forschenden. </a:t>
            </a:r>
            <a:br>
              <a:rPr lang="de" sz="1400">
                <a:solidFill>
                  <a:schemeClr val="dk1"/>
                </a:solidFill>
              </a:rPr>
            </a:b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Sichtbarkeitseinstellungen</a:t>
            </a:r>
            <a:r>
              <a:rPr lang="de" sz="1400">
                <a:solidFill>
                  <a:schemeClr val="dk1"/>
                </a:solidFill>
              </a:rPr>
              <a:t> können granular, z. B. auf Ebene einer einzelnen Veröffentlichung angepasst werden.</a:t>
            </a:r>
            <a:endParaRPr/>
          </a:p>
          <a:p>
            <a:pPr marL="13716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Everyone</a:t>
            </a:r>
            <a:endParaRPr b="1">
              <a:solidFill>
                <a:schemeClr val="dk1"/>
              </a:solidFill>
            </a:endParaRPr>
          </a:p>
          <a:p>
            <a:pPr marL="13716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Trusted parties</a:t>
            </a:r>
            <a:endParaRPr>
              <a:solidFill>
                <a:schemeClr val="dk1"/>
              </a:solidFill>
            </a:endParaRPr>
          </a:p>
          <a:p>
            <a:pPr marL="13716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me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15900" marR="0" lvl="0" indent="-127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/>
          <p:nvPr/>
        </p:nvSpPr>
        <p:spPr>
          <a:xfrm>
            <a:off x="0" y="349175"/>
            <a:ext cx="8833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 b="1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Das Projekt </a:t>
            </a:r>
            <a:r>
              <a:rPr lang="de" sz="2500" b="1" cap="none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ORCID DE</a:t>
            </a:r>
            <a:endParaRPr sz="2500">
              <a:solidFill>
                <a:srgbClr val="FFC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61" name="Google Shape;261;p36"/>
          <p:cNvSpPr txBox="1"/>
          <p:nvPr/>
        </p:nvSpPr>
        <p:spPr>
          <a:xfrm>
            <a:off x="358925" y="1007275"/>
            <a:ext cx="6610200" cy="37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000000"/>
                </a:solidFill>
              </a:rPr>
              <a:t>Initiiert durch die 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Deutsche Initiative für Netzwerkinformation</a:t>
            </a:r>
            <a:r>
              <a:rPr lang="de">
                <a:solidFill>
                  <a:srgbClr val="000000"/>
                </a:solidFill>
              </a:rPr>
              <a:t> (DINI)</a:t>
            </a:r>
            <a:br>
              <a:rPr lang="de">
                <a:solidFill>
                  <a:srgbClr val="000000"/>
                </a:solidFill>
              </a:rPr>
            </a:b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000000"/>
                </a:solidFill>
              </a:rPr>
              <a:t>Gefördert von der Deutschen Forschungsgemeinschaft (DFG)</a:t>
            </a:r>
            <a:br>
              <a:rPr lang="de">
                <a:solidFill>
                  <a:srgbClr val="000000"/>
                </a:solidFill>
              </a:rPr>
            </a:b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/>
              <a:t>1. Projektförderung von </a:t>
            </a:r>
            <a:r>
              <a:rPr lang="de">
                <a:solidFill>
                  <a:srgbClr val="000000"/>
                </a:solidFill>
              </a:rPr>
              <a:t>2016-</a:t>
            </a:r>
            <a:r>
              <a:rPr lang="de">
                <a:solidFill>
                  <a:srgbClr val="0A0A0A"/>
                </a:solidFill>
                <a:highlight>
                  <a:srgbClr val="FFFFFF"/>
                </a:highlight>
              </a:rPr>
              <a:t>2019 (</a:t>
            </a:r>
            <a:r>
              <a:rPr lang="de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Antrag</a:t>
            </a:r>
            <a:r>
              <a:rPr lang="de">
                <a:solidFill>
                  <a:srgbClr val="0A0A0A"/>
                </a:solidFill>
                <a:highlight>
                  <a:srgbClr val="FFFFFF"/>
                </a:highlight>
              </a:rPr>
              <a:t>)</a:t>
            </a:r>
            <a:endParaRPr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000000"/>
                </a:solidFill>
              </a:rPr>
              <a:t>2. Projekt</a:t>
            </a:r>
            <a:r>
              <a:rPr lang="de"/>
              <a:t>förderung</a:t>
            </a:r>
            <a:r>
              <a:rPr lang="de">
                <a:solidFill>
                  <a:srgbClr val="000000"/>
                </a:solidFill>
              </a:rPr>
              <a:t> von 2020-2022 </a:t>
            </a:r>
            <a:r>
              <a:rPr lang="de">
                <a:solidFill>
                  <a:schemeClr val="dk1"/>
                </a:solidFill>
              </a:rPr>
              <a:t>(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Antrag</a:t>
            </a:r>
            <a:r>
              <a:rPr lang="de">
                <a:solidFill>
                  <a:srgbClr val="000000"/>
                </a:solidFill>
              </a:rPr>
              <a:t>)</a:t>
            </a:r>
            <a:br>
              <a:rPr lang="de">
                <a:solidFill>
                  <a:srgbClr val="000000"/>
                </a:solidFill>
              </a:rPr>
            </a:br>
            <a:endParaRPr/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/>
              <a:t>Ziel: Nachhaltige Unterstützung der</a:t>
            </a:r>
            <a:r>
              <a:rPr lang="de">
                <a:solidFill>
                  <a:srgbClr val="0A0A0A"/>
                </a:solidFill>
                <a:highlight>
                  <a:srgbClr val="FFFFFF"/>
                </a:highlight>
              </a:rPr>
              <a:t> Implementierung von ORCID an Hochschulen und außeruniversitären Forschungseinrichtungen in DE</a:t>
            </a:r>
            <a:br>
              <a:rPr lang="de">
                <a:solidFill>
                  <a:srgbClr val="0A0A0A"/>
                </a:solidFill>
                <a:highlight>
                  <a:srgbClr val="FFFFFF"/>
                </a:highlight>
              </a:rPr>
            </a:br>
            <a:endParaRPr>
              <a:solidFill>
                <a:srgbClr val="0A0A0A"/>
              </a:solidFill>
              <a:highlight>
                <a:srgbClr val="FFFFFF"/>
              </a:highlight>
            </a:endParaRPr>
          </a:p>
          <a:p>
            <a: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rgbClr val="000000"/>
                </a:solidFill>
              </a:rPr>
              <a:t>Projektpartner*innen:</a:t>
            </a:r>
            <a:endParaRPr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100" i="0" u="none" strike="noStrike" cap="none">
                <a:solidFill>
                  <a:srgbClr val="000000"/>
                </a:solidFill>
              </a:rPr>
              <a:t>DataCite</a:t>
            </a:r>
            <a:endParaRPr sz="1100"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100" i="0" u="none" strike="noStrike" cap="none">
                <a:solidFill>
                  <a:srgbClr val="000000"/>
                </a:solidFill>
              </a:rPr>
              <a:t>Deutsche Nationalbibliothek</a:t>
            </a:r>
            <a:endParaRPr sz="1100"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100" i="0" u="none" strike="noStrike" cap="none">
                <a:solidFill>
                  <a:srgbClr val="000000"/>
                </a:solidFill>
              </a:rPr>
              <a:t>Helmholtz Open Science Office der Helmholtz</a:t>
            </a:r>
            <a:r>
              <a:rPr lang="de" sz="1100"/>
              <a:t>-Gemeinschaft</a:t>
            </a:r>
            <a:endParaRPr sz="1100"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100" i="0" u="none" strike="noStrike" cap="none">
                <a:solidFill>
                  <a:srgbClr val="000000"/>
                </a:solidFill>
              </a:rPr>
              <a:t>Universitätsbibliothek Bielefeld</a:t>
            </a:r>
            <a:endParaRPr sz="1100"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 sz="1100" i="0" u="none" strike="noStrike" cap="none">
                <a:solidFill>
                  <a:srgbClr val="000000"/>
                </a:solidFill>
              </a:rPr>
              <a:t>Technische Informationsbibliothek (TIB) </a:t>
            </a:r>
            <a:endParaRPr sz="1100"/>
          </a:p>
        </p:txBody>
      </p:sp>
      <p:pic>
        <p:nvPicPr>
          <p:cNvPr id="262" name="Google Shape;262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4209" y="1135856"/>
            <a:ext cx="1465246" cy="478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7092" y="1800218"/>
            <a:ext cx="915854" cy="57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2131" y="2505422"/>
            <a:ext cx="1574456" cy="647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0792" y="4043951"/>
            <a:ext cx="1513177" cy="443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3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320779" y="3281600"/>
            <a:ext cx="1324485" cy="47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969215" y="318798"/>
            <a:ext cx="1676063" cy="63106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/>
          <p:nvPr/>
        </p:nvSpPr>
        <p:spPr>
          <a:xfrm>
            <a:off x="410430" y="349170"/>
            <a:ext cx="8423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 b="1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Aktivitäten von </a:t>
            </a:r>
            <a:r>
              <a:rPr lang="de" sz="2500" b="1" cap="none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ORCID DE</a:t>
            </a:r>
            <a:endParaRPr sz="2500">
              <a:solidFill>
                <a:srgbClr val="FFC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74" name="Google Shape;274;p37"/>
          <p:cNvSpPr txBox="1"/>
          <p:nvPr/>
        </p:nvSpPr>
        <p:spPr>
          <a:xfrm>
            <a:off x="358925" y="1091650"/>
            <a:ext cx="4435500" cy="3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7780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Aufbau und Betrieb der Projektwebsite</a:t>
            </a:r>
            <a:r>
              <a:rPr lang="de">
                <a:solidFill>
                  <a:srgbClr val="9ED03F"/>
                </a:solidFill>
              </a:rPr>
              <a:t> 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orcid-de.org</a:t>
            </a:r>
            <a:endParaRPr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Blogbeiträge</a:t>
            </a:r>
            <a:endParaRPr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Best Practices</a:t>
            </a:r>
            <a:endParaRPr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FAQ</a:t>
            </a:r>
            <a:endParaRPr/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Alles rund ums Konsortium</a:t>
            </a:r>
            <a:endParaRPr>
              <a:solidFill>
                <a:srgbClr val="9ED03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i="0" u="none" strike="noStrike" cap="none">
                <a:solidFill>
                  <a:schemeClr val="dk1"/>
                </a:solidFill>
              </a:rPr>
              <a:t> </a:t>
            </a:r>
            <a:endParaRPr i="0" u="none" strike="noStrike" cap="none">
              <a:solidFill>
                <a:schemeClr val="dk1"/>
              </a:solidFill>
            </a:endParaRPr>
          </a:p>
          <a:p>
            <a:pPr marL="177800" marR="0" lvl="0" indent="-158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Öffentlichkeitsarbeit &amp; Wissenstransfer</a:t>
            </a:r>
            <a:endParaRPr>
              <a:solidFill>
                <a:schemeClr val="dk1"/>
              </a:solidFill>
            </a:endParaRPr>
          </a:p>
          <a:p>
            <a: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Organisation von Online-Seminaren und </a:t>
            </a:r>
            <a:r>
              <a:rPr lang="de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Workshops</a:t>
            </a:r>
            <a:endParaRPr>
              <a:solidFill>
                <a:srgbClr val="9ED03F"/>
              </a:solidFill>
              <a:highlight>
                <a:srgbClr val="FFFFFF"/>
              </a:highlight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Mailingliste </a:t>
            </a:r>
            <a:r>
              <a:rPr lang="de">
                <a:solidFill>
                  <a:schemeClr val="dk1"/>
                </a:solidFill>
              </a:rPr>
              <a:t>„</a:t>
            </a:r>
            <a:r>
              <a:rPr lang="de" u="sng">
                <a:solidFill>
                  <a:srgbClr val="9ED03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DE Dialog</a:t>
            </a:r>
            <a:r>
              <a:rPr lang="de">
                <a:solidFill>
                  <a:schemeClr val="dk1"/>
                </a:solidFill>
              </a:rPr>
              <a:t>“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Support-Adresse: </a:t>
            </a:r>
            <a:r>
              <a:rPr lang="de" u="sng">
                <a:solidFill>
                  <a:srgbClr val="92D050"/>
                </a:solidFill>
              </a:rPr>
              <a:t>info@orcid-de.org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52963" y="1016275"/>
            <a:ext cx="4391025" cy="36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8"/>
          <p:cNvSpPr txBox="1"/>
          <p:nvPr/>
        </p:nvSpPr>
        <p:spPr>
          <a:xfrm>
            <a:off x="410430" y="349170"/>
            <a:ext cx="84234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500" b="1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Aktivitäten von </a:t>
            </a:r>
            <a:r>
              <a:rPr lang="de" sz="2500" b="1" cap="none">
                <a:solidFill>
                  <a:srgbClr val="FFC000"/>
                </a:solidFill>
                <a:latin typeface="Abel"/>
                <a:ea typeface="Abel"/>
                <a:cs typeface="Abel"/>
                <a:sym typeface="Abel"/>
              </a:rPr>
              <a:t>ORCID DE</a:t>
            </a:r>
            <a:endParaRPr sz="2500">
              <a:solidFill>
                <a:srgbClr val="FFC000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358925" y="1091650"/>
            <a:ext cx="7953300" cy="3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984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Beratungen rund um ORCID, ROR, </a:t>
            </a: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Normdatenvernetzung und Autor*innendisambiguierung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u="sng">
                <a:solidFill>
                  <a:srgbClr val="9ED03F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Veröffentlichung</a:t>
            </a: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 von Positionspapieren, Blogbeiträgen, Artikeln u. w.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Regelmäßiger Austausch mit ORCID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Monitoring von ORCID-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Informationen, 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s. </a:t>
            </a:r>
            <a:r>
              <a:rPr lang="de" u="sng">
                <a:solidFill>
                  <a:srgbClr val="9ED03F"/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 DE Monitor</a:t>
            </a:r>
            <a:br>
              <a:rPr lang="de">
                <a:solidFill>
                  <a:schemeClr val="dk1"/>
                </a:solidFill>
                <a:highlight>
                  <a:srgbClr val="FFFFFF"/>
                </a:highlight>
              </a:rPr>
            </a:b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-29845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u="sng">
                <a:solidFill>
                  <a:srgbClr val="9ED03F"/>
                </a:solidFill>
                <a:highlight>
                  <a:srgbClr val="FFFFFF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Meilensteine</a:t>
            </a:r>
            <a:r>
              <a:rPr lang="de">
                <a:solidFill>
                  <a:schemeClr val="dk1"/>
                </a:solidFill>
                <a:highlight>
                  <a:srgbClr val="FFFFFF"/>
                </a:highlight>
              </a:rPr>
              <a:t> von ORCID DE 2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283" name="Google Shape;283;p38"/>
          <p:cNvPicPr preferRelativeResize="0"/>
          <p:nvPr/>
        </p:nvPicPr>
        <p:blipFill rotWithShape="1">
          <a:blip r:embed="rId6">
            <a:alphaModFix/>
          </a:blip>
          <a:srcRect r="12010"/>
          <a:stretch/>
        </p:blipFill>
        <p:spPr>
          <a:xfrm>
            <a:off x="4367875" y="1994875"/>
            <a:ext cx="4776127" cy="2086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84" name="Google Shape;284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8000" y="2882880"/>
            <a:ext cx="4647523" cy="218442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85" name="Google Shape;28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Support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ORCID DE: 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Mail an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info@orcid-de.org</a:t>
            </a:r>
            <a:endParaRPr sz="1400" u="sng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Website: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orcid-de.org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Twitter: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#ORCID_DE</a:t>
            </a:r>
            <a:endParaRPr sz="1400">
              <a:solidFill>
                <a:srgbClr val="9ED03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00" b="1">
                <a:solidFill>
                  <a:schemeClr val="dk1"/>
                </a:solidFill>
              </a:rPr>
              <a:t>ORCID: </a:t>
            </a:r>
            <a:endParaRPr sz="1400" b="1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120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Mail an</a:t>
            </a:r>
            <a:r>
              <a:rPr lang="de" sz="1400" b="1">
                <a:solidFill>
                  <a:schemeClr val="dk1"/>
                </a:solidFill>
              </a:rPr>
              <a:t>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support@orcid.org</a:t>
            </a:r>
            <a:endParaRPr sz="1400">
              <a:solidFill>
                <a:srgbClr val="9ED03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Website: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https://support.orcid.org</a:t>
            </a:r>
            <a:r>
              <a:rPr lang="de" sz="1400">
                <a:solidFill>
                  <a:schemeClr val="dk1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Twitter: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@ORCID_Org</a:t>
            </a:r>
            <a:r>
              <a:rPr lang="de" sz="1400">
                <a:solidFill>
                  <a:schemeClr val="hlink"/>
                </a:solidFill>
              </a:rPr>
              <a:t> </a:t>
            </a:r>
            <a:r>
              <a:rPr lang="de" sz="1400">
                <a:solidFill>
                  <a:srgbClr val="92D050"/>
                </a:solidFill>
              </a:rPr>
              <a:t> </a:t>
            </a:r>
            <a:endParaRPr sz="1400">
              <a:solidFill>
                <a:schemeClr val="dk1"/>
              </a:solidFill>
            </a:endParaRPr>
          </a:p>
        </p:txBody>
      </p:sp>
      <p:pic>
        <p:nvPicPr>
          <p:cNvPr id="292" name="Google Shape;292;p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5575" y="2985075"/>
            <a:ext cx="2158425" cy="215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25</a:t>
            </a:fld>
            <a:endParaRPr/>
          </a:p>
        </p:txBody>
      </p:sp>
      <p:sp>
        <p:nvSpPr>
          <p:cNvPr id="294" name="Google Shape;294;p39"/>
          <p:cNvSpPr txBox="1"/>
          <p:nvPr/>
        </p:nvSpPr>
        <p:spPr>
          <a:xfrm>
            <a:off x="4840400" y="1203200"/>
            <a:ext cx="263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chemeClr val="dk1"/>
                </a:solidFill>
              </a:rPr>
              <a:t>Nachnutzung dieses Foliensatzes: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Alle Texte dieser Präsentation, ausgenommen Zitate, sind unter einem Namensnennung 4.0 International Lizenzvertrag lizenziert: </a:t>
            </a:r>
            <a:r>
              <a:rPr lang="de">
                <a:solidFill>
                  <a:srgbClr val="9ED03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https://creativecommons.org/licenses/by/4.0/deed.de</a:t>
            </a:r>
            <a:r>
              <a:rPr lang="de">
                <a:solidFill>
                  <a:srgbClr val="9ED03F"/>
                </a:solidFill>
              </a:rPr>
              <a:t> </a:t>
            </a:r>
            <a:endParaRPr>
              <a:solidFill>
                <a:srgbClr val="9ED03F"/>
              </a:solidFill>
            </a:endParaRPr>
          </a:p>
        </p:txBody>
      </p:sp>
      <p:pic>
        <p:nvPicPr>
          <p:cNvPr id="295" name="Google Shape;295;p3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9475" y="3812674"/>
            <a:ext cx="1115800" cy="39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Weiterführende Informationen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</a:rPr>
              <a:t>Bertelmann, R., Cruse, P., Niggemann, E., Pieper, D., Sens, I., Burger, M., Dasler, R., Dreyer, B., Elger, K., Fenner, M., Hagemann-Wilholt, S., Hartmann, S., Höhnow, T., Kett, J., Pampel, H., Pietsch, C., Schirrwagen, J., Summann, F. (2019): </a:t>
            </a:r>
            <a:br>
              <a:rPr lang="de" sz="1100">
                <a:solidFill>
                  <a:schemeClr val="dk1"/>
                </a:solidFill>
              </a:rPr>
            </a:br>
            <a:r>
              <a:rPr lang="de" sz="1100">
                <a:solidFill>
                  <a:schemeClr val="dk1"/>
                </a:solidFill>
              </a:rPr>
              <a:t>ORCID DE 2 – Konsolidierung der ORCID-Informationsinfrastruktur in Deutschland, 21 p.</a:t>
            </a:r>
            <a:r>
              <a:rPr lang="de" sz="11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1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https://doi.org/10.2312/lis.20.01</a:t>
            </a:r>
            <a:endParaRPr sz="11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Beuke, D., Deinzer, G., Hartmann, S., Herwig, S., Höhner, K., Müller, U., Schirrwagen, J., Summann, F., Vierkant, P. (2018): Positionspapier. Autorenidentifikation anhand der Open Researcher and Contributor iD (ORCID), 58 p.</a:t>
            </a:r>
            <a:r>
              <a:rPr lang="de" sz="11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100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https://doi.org/10.18452/19528</a:t>
            </a:r>
            <a:endParaRPr sz="11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100">
                <a:solidFill>
                  <a:schemeClr val="dk1"/>
                </a:solidFill>
              </a:rPr>
              <a:t>Dreyer, B., Hagemann-Wilholt, S., Vierkant, P., Strecker, D., Glagla-Dietz, S., Summann, F., Pampel, H., Burger, M. (2019): </a:t>
            </a:r>
            <a:br>
              <a:rPr lang="de" sz="1100">
                <a:solidFill>
                  <a:schemeClr val="dk1"/>
                </a:solidFill>
              </a:rPr>
            </a:br>
            <a:r>
              <a:rPr lang="de" sz="1100">
                <a:solidFill>
                  <a:schemeClr val="dk1"/>
                </a:solidFill>
              </a:rPr>
              <a:t>Die Rolle der ORCID iD in der Wissenschaftskommunikation: Der Beitrag des ORCID-Deutschland-Konsortiums und das ORCID-DE-Projekt. ABI Technik, 39(2), 112</a:t>
            </a:r>
            <a:r>
              <a:rPr lang="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de" sz="1100">
                <a:solidFill>
                  <a:schemeClr val="dk1"/>
                </a:solidFill>
              </a:rPr>
              <a:t>121.</a:t>
            </a:r>
            <a:r>
              <a:rPr lang="de" sz="11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" sz="1100">
                <a:solidFill>
                  <a:srgbClr val="9ED03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https://doi.org/10.1515/abitech-2019-2004</a:t>
            </a:r>
            <a:endParaRPr sz="11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</a:rPr>
              <a:t>Glagla-Dietz, S., Habermann, N. (2020): </a:t>
            </a:r>
            <a:r>
              <a:rPr lang="de" sz="1100">
                <a:solidFill>
                  <a:schemeClr val="dk1"/>
                </a:solidFill>
                <a:highlight>
                  <a:srgbClr val="FFFFFF"/>
                </a:highlight>
              </a:rPr>
              <a:t>Standardnummern für Personen </a:t>
            </a:r>
            <a:r>
              <a:rPr lang="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de" sz="1100">
                <a:solidFill>
                  <a:schemeClr val="dk1"/>
                </a:solidFill>
                <a:highlight>
                  <a:srgbClr val="FFFFFF"/>
                </a:highlight>
              </a:rPr>
              <a:t> Qualitätsverbesserung durch das Zusammenspiel intellektueller und maschineller Formalerschließung. Dialog mit Bibliotheken 32(2), 20</a:t>
            </a:r>
            <a:r>
              <a:rPr lang="de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de" sz="1100">
                <a:solidFill>
                  <a:schemeClr val="dk1"/>
                </a:solidFill>
                <a:highlight>
                  <a:srgbClr val="FFFFFF"/>
                </a:highlight>
              </a:rPr>
              <a:t>25.</a:t>
            </a:r>
            <a:r>
              <a:rPr lang="de" sz="11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 </a:t>
            </a:r>
            <a:r>
              <a:rPr lang="de" sz="11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https://nbn-resolving.org/urn:nbn:de:101-2020062250</a:t>
            </a:r>
            <a:r>
              <a:rPr lang="de" sz="1100" u="sng">
                <a:solidFill>
                  <a:schemeClr val="hlink"/>
                </a:solidFill>
                <a:hlinkClick r:id="rId6"/>
              </a:rPr>
              <a:t> </a:t>
            </a:r>
            <a:r>
              <a:rPr lang="de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  <a:highlight>
                  <a:srgbClr val="FFFFFF"/>
                </a:highlight>
              </a:rPr>
              <a:t>Glagla-Dietz, S., Summann, F., Wolf, S. (2021): Konzeptpapier ORCID DE Monitor. </a:t>
            </a:r>
            <a:r>
              <a:rPr lang="de" sz="1100">
                <a:solidFill>
                  <a:srgbClr val="9ED03F"/>
                </a:solidFill>
                <a:highlight>
                  <a:srgbClr val="FFFFFF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urn:nbn:de:0070-pub-29552197</a:t>
            </a:r>
            <a:r>
              <a:rPr lang="de" sz="1100">
                <a:solidFill>
                  <a:srgbClr val="9ED03F"/>
                </a:solidFill>
              </a:rPr>
              <a:t> </a:t>
            </a:r>
            <a:endParaRPr sz="11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de" sz="1100">
                <a:solidFill>
                  <a:schemeClr val="dk1"/>
                </a:solidFill>
              </a:rPr>
              <a:t>Schrader, A. C., Pampel, H., Vierkant, P., Glagla-Dietz, S., Schirrwagen, J. (2021 online): Die ORCID iD: Der persönliche Identifier in der Wissenschaft. - Handbuch Qualität in Studium, Lehre und Forschung, 77. </a:t>
            </a:r>
            <a:r>
              <a:rPr lang="de" sz="1100">
                <a:solidFill>
                  <a:srgbClr val="9ED03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https://doi.org/10.48440/os.helmholtz.032</a:t>
            </a:r>
            <a:endParaRPr sz="1100">
              <a:solidFill>
                <a:srgbClr val="9ED03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1600"/>
              </a:spcBef>
              <a:spcAft>
                <a:spcPts val="1200"/>
              </a:spcAft>
              <a:buNone/>
            </a:pPr>
            <a:endParaRPr sz="1100"/>
          </a:p>
        </p:txBody>
      </p:sp>
      <p:sp>
        <p:nvSpPr>
          <p:cNvPr id="302" name="Google Shape;30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26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Wer stellt ORCID iDs bereit?</a:t>
            </a:r>
            <a:endParaRPr b="1">
              <a:solidFill>
                <a:srgbClr val="F1C232"/>
              </a:solidFill>
              <a:latin typeface="Abel"/>
              <a:ea typeface="Abel"/>
              <a:cs typeface="Abel"/>
              <a:sym typeface="Abel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ORCID Inc. = unabhängige und mitgliederfinanzierte Non-Profit-Organisation (Gründung 2010)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90909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Font typeface="Times New Roman"/>
              <a:buChar char="●"/>
            </a:pPr>
            <a:r>
              <a:rPr lang="de" sz="1400">
                <a:solidFill>
                  <a:schemeClr val="dk1"/>
                </a:solidFill>
              </a:rPr>
              <a:t>Handelt nach den ORCID-Prinzipien: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https://info.orcid.org/de/what-is-orcid</a:t>
            </a:r>
            <a:r>
              <a:rPr lang="de" sz="1400">
                <a:solidFill>
                  <a:srgbClr val="9ED03F"/>
                </a:solidFill>
              </a:rPr>
              <a:t> </a:t>
            </a:r>
            <a:endParaRPr sz="1400">
              <a:solidFill>
                <a:srgbClr val="9ED03F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Verwaltet und stellt die ORCID iDs bereit,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Gewährleistet die Eindeutigkeit und </a:t>
            </a: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langfristige Verfügbarkeit </a:t>
            </a:r>
            <a:b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</a:br>
            <a:r>
              <a:rPr lang="de" sz="1400">
                <a:solidFill>
                  <a:schemeClr val="dk1"/>
                </a:solidFill>
                <a:highlight>
                  <a:srgbClr val="FFFFFF"/>
                </a:highlight>
              </a:rPr>
              <a:t>(</a:t>
            </a:r>
            <a:r>
              <a:rPr lang="de" sz="1400">
                <a:solidFill>
                  <a:schemeClr val="dk1"/>
                </a:solidFill>
              </a:rPr>
              <a:t>Persistenz) der ORCID iDs,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Stellt eine öffentlich zugängliche und eine für ORCID-Mitglieder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gedachte Programmierschnittstelle (API) bereit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APIs dienen der Integration von ORCID in die Informationssysteme von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wissenschaftlichen Einrichtungen: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https://info.orcid.org/de/-Dokumentation/Eigenschaften</a:t>
            </a:r>
            <a:r>
              <a:rPr lang="de" sz="1400">
                <a:solidFill>
                  <a:srgbClr val="9ED03F"/>
                </a:solidFill>
              </a:rPr>
              <a:t> </a:t>
            </a:r>
            <a:br>
              <a:rPr lang="de" sz="1400">
                <a:solidFill>
                  <a:schemeClr val="dk1"/>
                </a:solidFill>
              </a:rPr>
            </a:b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Unterstützt die Mitglieder bei organisatorischen und technischen Fragen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0225" y="1731775"/>
            <a:ext cx="2603775" cy="24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Wozu ORCID?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399525" y="1152475"/>
            <a:ext cx="4433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</a:rPr>
              <a:t>Es besteht die Notwendigkeit der eindeutigen Autor/innenidentifikation und Zuordnung zu den Werken der Forschenden.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</a:rPr>
              <a:t>Insbesondere bei </a:t>
            </a:r>
            <a:endParaRPr sz="1400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>
                <a:solidFill>
                  <a:schemeClr val="dk1"/>
                </a:solidFill>
              </a:rPr>
              <a:t>Namensgleichheit,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>
                <a:solidFill>
                  <a:schemeClr val="dk1"/>
                </a:solidFill>
              </a:rPr>
              <a:t>Namensänderungen (bspw. durch Heirat),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>
                <a:solidFill>
                  <a:schemeClr val="dk1"/>
                </a:solidFill>
              </a:rPr>
              <a:t>unterschiedliche Schreibweisen (bspw. durch Transliteration),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>
                <a:solidFill>
                  <a:schemeClr val="dk1"/>
                </a:solidFill>
              </a:rPr>
              <a:t>Abkürzungen von Vornamen,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de">
                <a:solidFill>
                  <a:schemeClr val="dk1"/>
                </a:solidFill>
              </a:rPr>
              <a:t>...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>
              <a:solidFill>
                <a:srgbClr val="666666"/>
              </a:solidFill>
            </a:endParaRPr>
          </a:p>
        </p:txBody>
      </p:sp>
      <p:pic>
        <p:nvPicPr>
          <p:cNvPr id="96" name="Google Shape;96;p18" descr="PhysRevLett.114.191803.pd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13293">
            <a:off x="961814" y="1152075"/>
            <a:ext cx="2262487" cy="2927925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14338" dist="50800" dir="3720000" algn="tl" rotWithShape="0">
              <a:srgbClr val="000000">
                <a:alpha val="29800"/>
              </a:srgbClr>
            </a:outerShdw>
          </a:effectLst>
        </p:spPr>
      </p:pic>
      <p:pic>
        <p:nvPicPr>
          <p:cNvPr id="97" name="Google Shape;97;p18" descr="Wang-Screensho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88346">
            <a:off x="436399" y="2140649"/>
            <a:ext cx="3541433" cy="54617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54" ky="144987" algn="tl" rotWithShape="0">
              <a:srgbClr val="000000">
                <a:alpha val="29800"/>
              </a:srgbClr>
            </a:outerShdw>
          </a:effectLst>
        </p:spPr>
      </p:pic>
      <p:sp>
        <p:nvSpPr>
          <p:cNvPr id="98" name="Google Shape;98;p18"/>
          <p:cNvSpPr txBox="1"/>
          <p:nvPr/>
        </p:nvSpPr>
        <p:spPr>
          <a:xfrm>
            <a:off x="606475" y="4664175"/>
            <a:ext cx="32313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1"/>
                </a:solidFill>
              </a:rPr>
              <a:t>11 „Wangs“ als Autor*in in einem Artikel</a:t>
            </a:r>
            <a:endParaRPr sz="1000"/>
          </a:p>
        </p:txBody>
      </p:sp>
      <p:sp>
        <p:nvSpPr>
          <p:cNvPr id="99" name="Google Shape;99;p18"/>
          <p:cNvSpPr/>
          <p:nvPr/>
        </p:nvSpPr>
        <p:spPr>
          <a:xfrm>
            <a:off x="604225" y="4471142"/>
            <a:ext cx="26730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 u="sng">
                <a:solidFill>
                  <a:srgbClr val="9ED03F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https://doi.org/10.1103/PhysRevLett.114.191803</a:t>
            </a:r>
            <a:endParaRPr sz="800" u="sng">
              <a:solidFill>
                <a:srgbClr val="9ED03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Beschreibung des ORCID-Dienstes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78200" cy="3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Die ORCID iD verweist auf den persönlichen sog. </a:t>
            </a:r>
            <a:r>
              <a:rPr lang="de" sz="1400" i="1">
                <a:solidFill>
                  <a:schemeClr val="dk1"/>
                </a:solidFill>
              </a:rPr>
              <a:t>ORCID-Record</a:t>
            </a:r>
            <a:r>
              <a:rPr lang="de" sz="1400">
                <a:solidFill>
                  <a:schemeClr val="dk1"/>
                </a:solidFill>
              </a:rPr>
              <a:t> → ein Profil, mit den Tätigkeiten und Leistungen des Forschenden</a:t>
            </a:r>
            <a:endParaRPr sz="14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Der ORCID-Record gibt Auskunft über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Ausbildung (Education),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berufliche Tätigkeit (Employment), 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Drittmitteleinwerbung (Funding), 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Gutachtertätigkeiten (Peer Review), 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Gremienarbeit (Service), 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Mitgliedschaften in Gremien (Membership)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Werke (Works),</a:t>
            </a:r>
            <a:endParaRPr sz="14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weitere vorhandene IDs, wie ScopusID, ResearcherID, GND</a:t>
            </a:r>
            <a:endParaRPr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sz="1400">
                <a:solidFill>
                  <a:schemeClr val="dk1"/>
                </a:solidFill>
              </a:rPr>
              <a:t>Namensformen, Biografie, Stichwörter, weite</a:t>
            </a:r>
            <a:r>
              <a:rPr lang="de">
                <a:solidFill>
                  <a:schemeClr val="dk1"/>
                </a:solidFill>
              </a:rPr>
              <a:t>re </a:t>
            </a:r>
            <a:r>
              <a:rPr lang="de" sz="1400">
                <a:solidFill>
                  <a:schemeClr val="dk1"/>
                </a:solidFill>
              </a:rPr>
              <a:t> und (persönliche und berufliche) Webseiten</a:t>
            </a:r>
            <a:br>
              <a:rPr lang="de" sz="1400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1100"/>
              <a:buChar char="●"/>
            </a:pPr>
            <a:r>
              <a:rPr lang="de" sz="1400">
                <a:solidFill>
                  <a:schemeClr val="dk1"/>
                </a:solidFill>
              </a:rPr>
              <a:t>Alle registrierten ORCID iDs sind frei zugänglich und durchsuchbar in der </a:t>
            </a:r>
            <a:r>
              <a:rPr lang="de" sz="1400" i="1">
                <a:solidFill>
                  <a:schemeClr val="dk1"/>
                </a:solidFill>
              </a:rPr>
              <a:t>ORCID-Registry</a:t>
            </a:r>
            <a:r>
              <a:rPr lang="de" sz="1400">
                <a:solidFill>
                  <a:schemeClr val="dk1"/>
                </a:solidFill>
              </a:rPr>
              <a:t> – </a:t>
            </a:r>
            <a:br>
              <a:rPr lang="de" sz="1400">
                <a:solidFill>
                  <a:schemeClr val="dk1"/>
                </a:solidFill>
              </a:rPr>
            </a:br>
            <a:r>
              <a:rPr lang="de" sz="1400">
                <a:solidFill>
                  <a:schemeClr val="dk1"/>
                </a:solidFill>
              </a:rPr>
              <a:t>der ORCID-Datenbank – zu finden (s. </a:t>
            </a:r>
            <a:r>
              <a:rPr lang="de" sz="1400">
                <a:solidFill>
                  <a:srgbClr val="9ED03F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 ORCID</a:t>
            </a:r>
            <a:r>
              <a:rPr lang="de" sz="1400">
                <a:solidFill>
                  <a:schemeClr val="dk1"/>
                </a:solidFill>
              </a:rPr>
              <a:t>).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2200" y="1017725"/>
            <a:ext cx="4979600" cy="39589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Der ORCID-Record</a:t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116076" y="471767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50" y="1577550"/>
            <a:ext cx="5289975" cy="34792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1" name="Google Shape;121;p21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409975" y="1239825"/>
            <a:ext cx="71859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Affiliation </a:t>
            </a:r>
            <a:r>
              <a:rPr lang="de" b="1">
                <a:solidFill>
                  <a:schemeClr val="dk1"/>
                </a:solidFill>
              </a:rPr>
              <a:t>verifizieren und somit qualitätsgesicherte Informationen bereitstellen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177800" algn="l" rtl="0">
              <a:lnSpc>
                <a:spcPct val="162500"/>
              </a:lnSpc>
              <a:spcBef>
                <a:spcPts val="500"/>
              </a:spcBef>
              <a:spcAft>
                <a:spcPts val="0"/>
              </a:spcAft>
              <a:buClr>
                <a:srgbClr val="9ED03F"/>
              </a:buClr>
              <a:buSzPts val="1200"/>
              <a:buFont typeface="Noto Sans Symbols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6900" marR="0" lvl="1" indent="-177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ED03F"/>
              </a:buClr>
              <a:buSzPts val="1200"/>
              <a:buFont typeface="Noto Sans Symbols"/>
              <a:buNone/>
            </a:pPr>
            <a:endParaRPr sz="1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1809906" y="4091394"/>
            <a:ext cx="1393500" cy="1572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5838225" y="4717675"/>
            <a:ext cx="22812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750" y="1522450"/>
            <a:ext cx="3879825" cy="345585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31" name="Google Shape;131;p22"/>
          <p:cNvSpPr txBox="1"/>
          <p:nvPr/>
        </p:nvSpPr>
        <p:spPr>
          <a:xfrm>
            <a:off x="314725" y="1237747"/>
            <a:ext cx="84108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r>
              <a:rPr lang="de" sz="1300" b="1">
                <a:solidFill>
                  <a:schemeClr val="dk1"/>
                </a:solidFill>
              </a:rPr>
              <a:t>ORCID-Record automatisch aktualisieren und Zeit für die Pflege der eigenen Publikationsliste einsparen</a:t>
            </a:r>
            <a:r>
              <a:rPr lang="de" b="1">
                <a:solidFill>
                  <a:schemeClr val="dk1"/>
                </a:solidFill>
              </a:rPr>
              <a:t> 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373075" y="2516650"/>
            <a:ext cx="668100" cy="1653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373072" y="4039792"/>
            <a:ext cx="668100" cy="1263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2"/>
          <p:cNvSpPr/>
          <p:nvPr/>
        </p:nvSpPr>
        <p:spPr>
          <a:xfrm>
            <a:off x="373075" y="4787599"/>
            <a:ext cx="668100" cy="165300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 txBox="1"/>
          <p:nvPr/>
        </p:nvSpPr>
        <p:spPr>
          <a:xfrm>
            <a:off x="4343851" y="466322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endParaRPr sz="1400">
              <a:solidFill>
                <a:srgbClr val="9ED03F"/>
              </a:solidFill>
            </a:endParaRPr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 txBox="1"/>
          <p:nvPr/>
        </p:nvSpPr>
        <p:spPr>
          <a:xfrm>
            <a:off x="314725" y="1239825"/>
            <a:ext cx="8456700" cy="2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9ED03F"/>
              </a:buClr>
              <a:buSzPts val="1500"/>
              <a:buFont typeface="Arial"/>
              <a:buNone/>
            </a:pPr>
            <a:r>
              <a:rPr lang="de" sz="1300" b="1">
                <a:solidFill>
                  <a:schemeClr val="dk1"/>
                </a:solidFill>
              </a:rPr>
              <a:t>Publikationen mit dem eigenen Namen verknüpfen und Metadaten aus anderen Datenbanken nachnutzen</a:t>
            </a:r>
            <a:endParaRPr sz="1300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/>
          <p:nvPr/>
        </p:nvSpPr>
        <p:spPr>
          <a:xfrm>
            <a:off x="403322" y="2995600"/>
            <a:ext cx="668241" cy="126219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728" y="1728397"/>
            <a:ext cx="7172325" cy="1960245"/>
          </a:xfrm>
          <a:prstGeom prst="rect">
            <a:avLst/>
          </a:prstGeom>
          <a:noFill/>
          <a:ln>
            <a:noFill/>
          </a:ln>
          <a:effectLst>
            <a:outerShdw blurRad="128588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5" name="Google Shape;145;p23"/>
          <p:cNvSpPr/>
          <p:nvPr/>
        </p:nvSpPr>
        <p:spPr>
          <a:xfrm>
            <a:off x="5096765" y="1813945"/>
            <a:ext cx="1182591" cy="507774"/>
          </a:xfrm>
          <a:prstGeom prst="rect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3140626" y="3856725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>
                <a:solidFill>
                  <a:srgbClr val="F1C232"/>
                </a:solidFill>
                <a:latin typeface="Abel"/>
                <a:ea typeface="Abel"/>
                <a:cs typeface="Abel"/>
                <a:sym typeface="Abel"/>
              </a:rPr>
              <a:t>(Ausgewählte) Funktionen von ORCID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409975" y="4594950"/>
            <a:ext cx="45807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rgbClr val="9ED03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Mehr Informationen</a:t>
            </a:r>
            <a:r>
              <a:rPr lang="de"/>
              <a:t> | </a:t>
            </a:r>
            <a:r>
              <a:rPr lang="de" u="sng">
                <a:solidFill>
                  <a:srgbClr val="9ED03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Demo-Video</a:t>
            </a:r>
            <a:endParaRPr>
              <a:solidFill>
                <a:srgbClr val="9ED03F"/>
              </a:solidFill>
            </a:endParaRPr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1974</Words>
  <Application>Microsoft Office PowerPoint</Application>
  <PresentationFormat>Bildschirmpräsentation (16:9)</PresentationFormat>
  <Paragraphs>224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Abel</vt:lpstr>
      <vt:lpstr>Helvetica Neue</vt:lpstr>
      <vt:lpstr>Noto Sans Symbols</vt:lpstr>
      <vt:lpstr>Verdana</vt:lpstr>
      <vt:lpstr>Simple Light</vt:lpstr>
      <vt:lpstr>PowerPoint-Präsentation</vt:lpstr>
      <vt:lpstr>Was ist ORCID?</vt:lpstr>
      <vt:lpstr>Wer stellt ORCID iDs bereit?</vt:lpstr>
      <vt:lpstr>Wozu ORCID?</vt:lpstr>
      <vt:lpstr>Beschreibung des ORCID-Dienstes</vt:lpstr>
      <vt:lpstr>Der ORCID-Record</vt:lpstr>
      <vt:lpstr>(Ausgewählte) Funktionen von ORCID </vt:lpstr>
      <vt:lpstr>(Ausgewählte) Funktionen von ORCID </vt:lpstr>
      <vt:lpstr>(Ausgewählte) Funktionen von ORCID </vt:lpstr>
      <vt:lpstr>(Ausgewählte) Funktionen von ORCID </vt:lpstr>
      <vt:lpstr>(Ausgewählte) Funktionen von ORCID </vt:lpstr>
      <vt:lpstr>(Ausgewählte) Funktionen von ORCID </vt:lpstr>
      <vt:lpstr>Vorteile für Forschende </vt:lpstr>
      <vt:lpstr>Vorteile für Forschende </vt:lpstr>
      <vt:lpstr>ORCID-Integration für Einrichtungen </vt:lpstr>
      <vt:lpstr>Vorteile für Einrichtungen </vt:lpstr>
      <vt:lpstr>Vorteile für Einrichtungen </vt:lpstr>
      <vt:lpstr>Vorteile der Mitgliedschaft im ORCID DE Konsortium </vt:lpstr>
      <vt:lpstr>Anwendungsmöglichkeiten von ORCID</vt:lpstr>
      <vt:lpstr>Anwendungsmöglichkeiten von ORCID</vt:lpstr>
      <vt:lpstr>PowerPoint-Präsentation</vt:lpstr>
      <vt:lpstr>PowerPoint-Präsentation</vt:lpstr>
      <vt:lpstr>PowerPoint-Präsentation</vt:lpstr>
      <vt:lpstr>PowerPoint-Präsentation</vt:lpstr>
      <vt:lpstr>Support </vt:lpstr>
      <vt:lpstr>Weiterführende Informationen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ORCID iD – der persönliche Identifier in der Wissenschaft</dc:title>
  <dc:creator>Antonia Schrader</dc:creator>
  <cp:keywords>ORCID</cp:keywords>
  <cp:lastModifiedBy>Antonia Schrader</cp:lastModifiedBy>
  <cp:revision>1</cp:revision>
  <dcterms:modified xsi:type="dcterms:W3CDTF">2021-09-22T13:56:51Z</dcterms:modified>
  <cp:category>Autorenidentifikation, PID</cp:category>
</cp:coreProperties>
</file>