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embeddedFontLst>
    <p:embeddedFont>
      <p:font typeface="Roboto" panose="02000000000000000000" pitchFamily="2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83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bd6a837f7d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bd6a837f7d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c5fc47e251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c5fc47e251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c5fc47e251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c5fc47e251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c5fc47e251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c5fc47e251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c5fc47e251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c5fc47e251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c5fc47e2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c5fc47e25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fi">
                <a:solidFill>
                  <a:srgbClr val="172B4D"/>
                </a:solidFill>
                <a:highlight>
                  <a:schemeClr val="lt1"/>
                </a:highlight>
              </a:rPr>
              <a:t>Vaatimusten täyttäminen: rahoittaja, etiikka, lainsäädäntö, oman alan hyvät käytännöt, datan uudelleen käytön varmistaminen. PI vastaa näistä!</a:t>
            </a:r>
            <a:endParaRPr>
              <a:solidFill>
                <a:srgbClr val="172B4D"/>
              </a:solidFill>
              <a:highlight>
                <a:schemeClr val="lt1"/>
              </a:highlight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fi">
                <a:solidFill>
                  <a:srgbClr val="172B4D"/>
                </a:solidFill>
                <a:highlight>
                  <a:schemeClr val="lt1"/>
                </a:highlight>
              </a:rPr>
              <a:t>Meritoituminen; Uran ajattelu, esimerkkinä oleminen, osaamisen lisääminen koko ryhmässä,</a:t>
            </a:r>
            <a:endParaRPr>
              <a:solidFill>
                <a:srgbClr val="172B4D"/>
              </a:solidFill>
              <a:highlight>
                <a:schemeClr val="lt1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d241b36a5b_4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d241b36a5b_4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fi">
                <a:solidFill>
                  <a:srgbClr val="172B4D"/>
                </a:solidFill>
                <a:highlight>
                  <a:schemeClr val="lt1"/>
                </a:highlight>
              </a:rPr>
              <a:t>Vaatimusten täyttäminen: rahoittaja, etiikka, lainsäädäntö, oman alan hyvät käytännöt, datan uudelleen käytön varmistaminen. PI vastaa näistä!</a:t>
            </a:r>
            <a:endParaRPr>
              <a:solidFill>
                <a:srgbClr val="172B4D"/>
              </a:solidFill>
              <a:highlight>
                <a:schemeClr val="lt1"/>
              </a:highlight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fi">
                <a:solidFill>
                  <a:srgbClr val="172B4D"/>
                </a:solidFill>
                <a:highlight>
                  <a:schemeClr val="lt1"/>
                </a:highlight>
              </a:rPr>
              <a:t>Meritoituminen; Uran ajattelu, esimerkkinä oleminen, osaamisen lisääminen koko ryhmässä,</a:t>
            </a:r>
            <a:endParaRPr>
              <a:solidFill>
                <a:srgbClr val="172B4D"/>
              </a:solidFill>
              <a:highlight>
                <a:schemeClr val="lt1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bd6a837f7d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bd6a837f7d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187100" y="1204125"/>
            <a:ext cx="8520600" cy="613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2700" b="1"/>
              <a:t>Datanhallinnan johtaminen tutkimusprojektissa</a:t>
            </a:r>
            <a:endParaRPr sz="680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816600" y="2834100"/>
            <a:ext cx="75108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r>
              <a:rPr lang="fi" sz="1400" b="1" dirty="0">
                <a:solidFill>
                  <a:schemeClr val="dk1"/>
                </a:solidFill>
              </a:rPr>
              <a:t>Post-docit ja varttuneemmat tutkijat -työryhmä</a:t>
            </a:r>
            <a:endParaRPr sz="1400" b="1" dirty="0">
              <a:solidFill>
                <a:schemeClr val="dk1"/>
              </a:solidFill>
            </a:endParaRPr>
          </a:p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endParaRPr sz="1400" dirty="0">
              <a:solidFill>
                <a:schemeClr val="dk1"/>
              </a:solidFill>
            </a:endParaRPr>
          </a:p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r>
              <a:rPr lang="fi" sz="1400" dirty="0">
                <a:solidFill>
                  <a:schemeClr val="dk1"/>
                </a:solidFill>
                <a:highlight>
                  <a:srgbClr val="FFFFFF"/>
                </a:highlight>
              </a:rPr>
              <a:t>Anne Karhapää, Siiri Fuchs, Riikka Leppä, Katja Fält, Maria Söderholm, Kaisa Hakkila, Tuija Korhonen, Anna Salmi</a:t>
            </a:r>
            <a:endParaRPr sz="14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endParaRPr sz="1400" dirty="0">
              <a:solidFill>
                <a:srgbClr val="172B4D"/>
              </a:solidFill>
              <a:highlight>
                <a:srgbClr val="FFFFFF"/>
              </a:highlight>
            </a:endParaRPr>
          </a:p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endParaRPr sz="1400" dirty="0">
              <a:solidFill>
                <a:srgbClr val="172B4D"/>
              </a:solidFill>
              <a:highlight>
                <a:srgbClr val="FFFFFF"/>
              </a:highlight>
            </a:endParaRPr>
          </a:p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endParaRPr sz="1400" dirty="0">
              <a:solidFill>
                <a:srgbClr val="172B4D"/>
              </a:solidFill>
              <a:highlight>
                <a:srgbClr val="FFFFFF"/>
              </a:highlight>
            </a:endParaRPr>
          </a:p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endParaRPr sz="1400" dirty="0">
              <a:solidFill>
                <a:srgbClr val="172B4D"/>
              </a:solidFill>
              <a:highlight>
                <a:srgbClr val="FFFFFF"/>
              </a:highlight>
            </a:endParaRPr>
          </a:p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r>
              <a:rPr lang="fi" sz="1400" dirty="0">
                <a:solidFill>
                  <a:srgbClr val="172B4D"/>
                </a:solidFill>
                <a:highlight>
                  <a:srgbClr val="FFFFFF"/>
                </a:highlight>
              </a:rPr>
              <a:t>15.4.2021</a:t>
            </a:r>
            <a:endParaRPr sz="1400" dirty="0">
              <a:solidFill>
                <a:srgbClr val="172B4D"/>
              </a:solidFill>
              <a:highlight>
                <a:srgbClr val="FFFFFF"/>
              </a:highlight>
            </a:endParaRPr>
          </a:p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endParaRPr sz="1627" dirty="0"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15575" y="4533425"/>
            <a:ext cx="1203300" cy="422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Kalvojen tarkoitus &amp; käyttö</a:t>
            </a:r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58900" y="1112100"/>
            <a:ext cx="8520600" cy="363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>
                <a:solidFill>
                  <a:schemeClr val="dk1"/>
                </a:solidFill>
              </a:rPr>
              <a:t>Miksi nämä kalvot?</a:t>
            </a:r>
            <a:endParaRPr>
              <a:solidFill>
                <a:schemeClr val="dk1"/>
              </a:solidFill>
            </a:endParaRPr>
          </a:p>
          <a:p>
            <a:pPr marL="457200" lvl="0" indent="-31115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fi" sz="1300">
                <a:solidFill>
                  <a:schemeClr val="dk1"/>
                </a:solidFill>
              </a:rPr>
              <a:t>Tunnistettu tarve: Tällä hetkellä post-doceille ja vastuullisille tutkijoille ei ole tarjolla koulutusta aineistonhallinnan johtamisesta ja suunnittelemisesta kokonaisuutena. </a:t>
            </a:r>
            <a:endParaRPr sz="1300">
              <a:solidFill>
                <a:schemeClr val="dk1"/>
              </a:solidFill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"/>
              <a:buChar char="●"/>
            </a:pPr>
            <a:r>
              <a:rPr lang="fi" sz="130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Kouluttajan osaaminen, kokemus hankkeiden johtamisesta ja auktoriteettiasema on tärkeässä roolissa, kun koulutetaan varttuneempia tutkijoita. </a:t>
            </a:r>
            <a:endParaRPr sz="1300">
              <a:solidFill>
                <a:schemeClr val="dk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fi" sz="1300">
                <a:solidFill>
                  <a:schemeClr val="dk1"/>
                </a:solidFill>
              </a:rPr>
              <a:t>Johtamistaidot keventävät PI:n työtaakkaa ja tehostavat hyvien käytäntöjen osaamisen levittämistä tutkimusryhmissä. Näissä kalvoissa tiivistämme askelmerkit siihen, mitä post-doc-tutkijan ja projektin vastuullisen johtajan on syytä tietää aineistonhallinnasta. 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fi">
                <a:solidFill>
                  <a:schemeClr val="dk1"/>
                </a:solidFill>
              </a:rPr>
              <a:t>Miten käytät kalvoja?</a:t>
            </a:r>
            <a:endParaRPr>
              <a:solidFill>
                <a:schemeClr val="dk1"/>
              </a:solidFill>
            </a:endParaRPr>
          </a:p>
          <a:p>
            <a:pPr marL="457200" lvl="0" indent="-311150" algn="l" rtl="0">
              <a:spcBef>
                <a:spcPts val="1200"/>
              </a:spcBef>
              <a:spcAft>
                <a:spcPts val="0"/>
              </a:spcAft>
              <a:buSzPts val="1300"/>
              <a:buChar char="●"/>
            </a:pPr>
            <a:r>
              <a:rPr lang="fi" sz="1300">
                <a:solidFill>
                  <a:schemeClr val="dk1"/>
                </a:solidFill>
              </a:rPr>
              <a:t>Kalvot toimivat eri kohderyhmille (post-docit, PIt) räätälöitävänä kansallisen tason tukimateriaalina tutkijoiden motivoinnissa ja heille tarjottavassa tuessa ja neuvonnassa aineistonhallintaan liittyviin vastuisiin, rooleihin ja suunnitteluun liittyen tutkimushankkeen eri vaiheissa.</a:t>
            </a:r>
            <a:r>
              <a:rPr lang="fi" sz="1300"/>
              <a:t> </a:t>
            </a:r>
            <a:endParaRPr sz="13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lnSpc>
                <a:spcPct val="150000"/>
              </a:lnSpc>
              <a:spcBef>
                <a:spcPts val="2300"/>
              </a:spcBef>
              <a:spcAft>
                <a:spcPts val="0"/>
              </a:spcAft>
              <a:buClr>
                <a:schemeClr val="dk1"/>
              </a:buClr>
              <a:buSzPct val="50000"/>
              <a:buFont typeface="Arial"/>
              <a:buNone/>
            </a:pPr>
            <a:r>
              <a:rPr lang="fi" sz="2200" b="1">
                <a:solidFill>
                  <a:srgbClr val="172B4D"/>
                </a:solidFill>
                <a:highlight>
                  <a:srgbClr val="FFFFFF"/>
                </a:highlight>
              </a:rPr>
              <a:t>Mitä postdocien ja varttuneempien tutkijoiden pitäisi tietää aineistonhallinnasta?</a:t>
            </a:r>
            <a:endParaRPr sz="22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531100" y="2159325"/>
            <a:ext cx="8022000" cy="164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39725" algn="l" rtl="0">
              <a:spcBef>
                <a:spcPts val="0"/>
              </a:spcBef>
              <a:spcAft>
                <a:spcPts val="0"/>
              </a:spcAft>
              <a:buClr>
                <a:srgbClr val="172B4D"/>
              </a:buClr>
              <a:buSzPts val="1750"/>
              <a:buAutoNum type="arabicPeriod"/>
            </a:pPr>
            <a:r>
              <a:rPr lang="fi" sz="1750">
                <a:solidFill>
                  <a:srgbClr val="172B4D"/>
                </a:solidFill>
                <a:highlight>
                  <a:srgbClr val="FFFFFF"/>
                </a:highlight>
              </a:rPr>
              <a:t>Tuntee aineistonhallinnan perusteet</a:t>
            </a:r>
            <a:endParaRPr sz="1750">
              <a:solidFill>
                <a:srgbClr val="172B4D"/>
              </a:solidFill>
              <a:highlight>
                <a:srgbClr val="FFFFFF"/>
              </a:highlight>
            </a:endParaRPr>
          </a:p>
          <a:p>
            <a:pPr marL="457200" lvl="0" indent="-339725" algn="l" rtl="0">
              <a:spcBef>
                <a:spcPts val="0"/>
              </a:spcBef>
              <a:spcAft>
                <a:spcPts val="0"/>
              </a:spcAft>
              <a:buClr>
                <a:srgbClr val="172B4D"/>
              </a:buClr>
              <a:buSzPts val="1750"/>
              <a:buAutoNum type="arabicPeriod"/>
            </a:pPr>
            <a:r>
              <a:rPr lang="fi" sz="1750">
                <a:solidFill>
                  <a:srgbClr val="172B4D"/>
                </a:solidFill>
                <a:highlight>
                  <a:srgbClr val="FFFFFF"/>
                </a:highlight>
              </a:rPr>
              <a:t>Osaa johtaa tutkimusta aineistonhallinnan näkökulmasta</a:t>
            </a:r>
            <a:endParaRPr sz="1750">
              <a:solidFill>
                <a:srgbClr val="172B4D"/>
              </a:solidFill>
              <a:highlight>
                <a:srgbClr val="FFFFFF"/>
              </a:highlight>
            </a:endParaRPr>
          </a:p>
          <a:p>
            <a:pPr marL="457200" lvl="0" indent="-339725" algn="l" rtl="0">
              <a:spcBef>
                <a:spcPts val="0"/>
              </a:spcBef>
              <a:spcAft>
                <a:spcPts val="0"/>
              </a:spcAft>
              <a:buClr>
                <a:srgbClr val="172B4D"/>
              </a:buClr>
              <a:buSzPts val="1750"/>
              <a:buAutoNum type="arabicPeriod"/>
            </a:pPr>
            <a:r>
              <a:rPr lang="fi" sz="1750">
                <a:solidFill>
                  <a:srgbClr val="172B4D"/>
                </a:solidFill>
                <a:highlight>
                  <a:srgbClr val="FFFFFF"/>
                </a:highlight>
              </a:rPr>
              <a:t>Osallistuu oman organisaation aineistonhallintapolitiikan kehittämiseen </a:t>
            </a:r>
            <a:endParaRPr sz="1750">
              <a:solidFill>
                <a:srgbClr val="172B4D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311700" y="4032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2425" algn="l" rtl="0">
              <a:lnSpc>
                <a:spcPct val="150000"/>
              </a:lnSpc>
              <a:spcBef>
                <a:spcPts val="2300"/>
              </a:spcBef>
              <a:spcAft>
                <a:spcPts val="0"/>
              </a:spcAft>
              <a:buClr>
                <a:srgbClr val="172B4D"/>
              </a:buClr>
              <a:buSzPts val="1950"/>
              <a:buAutoNum type="arabicPeriod"/>
            </a:pPr>
            <a:r>
              <a:rPr lang="fi" sz="1950" b="1">
                <a:solidFill>
                  <a:srgbClr val="172B4D"/>
                </a:solidFill>
                <a:highlight>
                  <a:srgbClr val="FFFFFF"/>
                </a:highlight>
              </a:rPr>
              <a:t>Aineistonhallinnan perusteet: Tutkijan osaaminen</a:t>
            </a:r>
            <a:endParaRPr sz="3100" b="1"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>
            <a:off x="402325" y="1159475"/>
            <a:ext cx="8520600" cy="381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20675" algn="l" rtl="0">
              <a:spcBef>
                <a:spcPts val="0"/>
              </a:spcBef>
              <a:spcAft>
                <a:spcPts val="0"/>
              </a:spcAft>
              <a:buClr>
                <a:srgbClr val="172B4D"/>
              </a:buClr>
              <a:buSzPts val="1450"/>
              <a:buFont typeface="Arial"/>
              <a:buAutoNum type="arabicPeriod"/>
            </a:pPr>
            <a:r>
              <a:rPr lang="fi" sz="1450">
                <a:solidFill>
                  <a:srgbClr val="172B4D"/>
                </a:solidFill>
                <a:highlight>
                  <a:srgbClr val="FFFFFF"/>
                </a:highlight>
              </a:rPr>
              <a:t>Ymmärtää hyvän aineistonhallinnan merkityksen kaikissa tutkimuksen elinkaaren vaiheissa ja tu</a:t>
            </a:r>
            <a:r>
              <a:rPr lang="fi" sz="1450">
                <a:solidFill>
                  <a:srgbClr val="172B4D"/>
                </a:solidFill>
                <a:highlight>
                  <a:schemeClr val="lt1"/>
                </a:highlight>
              </a:rPr>
              <a:t>ntee FAIR-periaatteet (löydettävyys, saavutettavuus, yhteentoimivuus ja uudelleenkäytettävyys).</a:t>
            </a:r>
            <a:endParaRPr sz="1450">
              <a:solidFill>
                <a:srgbClr val="172B4D"/>
              </a:solidFill>
              <a:highlight>
                <a:srgbClr val="FFFFFF"/>
              </a:highlight>
            </a:endParaRPr>
          </a:p>
          <a:p>
            <a:pPr marL="457200" lvl="0" indent="-320675" algn="l" rtl="0">
              <a:spcBef>
                <a:spcPts val="0"/>
              </a:spcBef>
              <a:spcAft>
                <a:spcPts val="0"/>
              </a:spcAft>
              <a:buClr>
                <a:srgbClr val="172B4D"/>
              </a:buClr>
              <a:buSzPts val="1450"/>
              <a:buFont typeface="Arial"/>
              <a:buAutoNum type="arabicPeriod"/>
            </a:pPr>
            <a:r>
              <a:rPr lang="fi" sz="1450">
                <a:solidFill>
                  <a:srgbClr val="172B4D"/>
                </a:solidFill>
                <a:highlight>
                  <a:srgbClr val="FFFFFF"/>
                </a:highlight>
              </a:rPr>
              <a:t>Noudattaa hyviä ja vastuullisia datanhallinnan käytäntöjä kaikilla datanhallinnan osa-alueilla.</a:t>
            </a:r>
            <a:endParaRPr sz="1450">
              <a:solidFill>
                <a:srgbClr val="172B4D"/>
              </a:solidFill>
              <a:highlight>
                <a:srgbClr val="FFFFFF"/>
              </a:highlight>
            </a:endParaRPr>
          </a:p>
          <a:p>
            <a:pPr marL="457200" lvl="0" indent="-320675" algn="l" rtl="0">
              <a:spcBef>
                <a:spcPts val="0"/>
              </a:spcBef>
              <a:spcAft>
                <a:spcPts val="0"/>
              </a:spcAft>
              <a:buClr>
                <a:srgbClr val="172B4D"/>
              </a:buClr>
              <a:buSzPts val="1450"/>
              <a:buFont typeface="Arial"/>
              <a:buAutoNum type="arabicPeriod"/>
            </a:pPr>
            <a:r>
              <a:rPr lang="fi" sz="1450">
                <a:solidFill>
                  <a:srgbClr val="172B4D"/>
                </a:solidFill>
                <a:highlight>
                  <a:srgbClr val="FFFFFF"/>
                </a:highlight>
              </a:rPr>
              <a:t>Tekee tutkimuksestaan DMP:n ja päivittää sitä tutkimussuunnitelman osana. </a:t>
            </a:r>
            <a:endParaRPr sz="1450">
              <a:solidFill>
                <a:srgbClr val="172B4D"/>
              </a:solidFill>
              <a:highlight>
                <a:srgbClr val="FFFFFF"/>
              </a:highlight>
            </a:endParaRPr>
          </a:p>
          <a:p>
            <a:pPr marL="457200" lvl="0" indent="-320675" algn="l" rtl="0">
              <a:spcBef>
                <a:spcPts val="0"/>
              </a:spcBef>
              <a:spcAft>
                <a:spcPts val="0"/>
              </a:spcAft>
              <a:buClr>
                <a:srgbClr val="172B4D"/>
              </a:buClr>
              <a:buSzPts val="1450"/>
              <a:buFont typeface="Arial"/>
              <a:buAutoNum type="arabicPeriod"/>
            </a:pPr>
            <a:r>
              <a:rPr lang="fi" sz="1450">
                <a:solidFill>
                  <a:srgbClr val="172B4D"/>
                </a:solidFill>
                <a:highlight>
                  <a:srgbClr val="FFFFFF"/>
                </a:highlight>
              </a:rPr>
              <a:t>Tuntee oman organisaation linjaukset ja ohjeistukset sekä palvelut.</a:t>
            </a:r>
            <a:endParaRPr sz="1450">
              <a:solidFill>
                <a:srgbClr val="172B4D"/>
              </a:solidFill>
              <a:highlight>
                <a:srgbClr val="FFFFFF"/>
              </a:highlight>
            </a:endParaRPr>
          </a:p>
          <a:p>
            <a:pPr marL="457200" lvl="0" indent="-320675" algn="l" rtl="0">
              <a:spcBef>
                <a:spcPts val="0"/>
              </a:spcBef>
              <a:spcAft>
                <a:spcPts val="0"/>
              </a:spcAft>
              <a:buClr>
                <a:srgbClr val="172B4D"/>
              </a:buClr>
              <a:buSzPts val="1450"/>
              <a:buFont typeface="Arial"/>
              <a:buAutoNum type="arabicPeriod"/>
            </a:pPr>
            <a:r>
              <a:rPr lang="fi" sz="1450">
                <a:solidFill>
                  <a:srgbClr val="172B4D"/>
                </a:solidFill>
                <a:highlight>
                  <a:srgbClr val="FFFFFF"/>
                </a:highlight>
              </a:rPr>
              <a:t>Tunnistaa ja osaa etsiä apua: </a:t>
            </a:r>
            <a:endParaRPr sz="1450">
              <a:solidFill>
                <a:srgbClr val="172B4D"/>
              </a:solidFill>
              <a:highlight>
                <a:srgbClr val="FFFFFF"/>
              </a:highlight>
            </a:endParaRPr>
          </a:p>
          <a:p>
            <a:pPr marL="914400" lvl="1" indent="-320675" algn="l" rtl="0">
              <a:spcBef>
                <a:spcPts val="0"/>
              </a:spcBef>
              <a:spcAft>
                <a:spcPts val="0"/>
              </a:spcAft>
              <a:buClr>
                <a:srgbClr val="172B4D"/>
              </a:buClr>
              <a:buSzPts val="1450"/>
              <a:buAutoNum type="alphaLcPeriod"/>
            </a:pPr>
            <a:r>
              <a:rPr lang="fi" sz="1450">
                <a:solidFill>
                  <a:srgbClr val="172B4D"/>
                </a:solidFill>
                <a:highlight>
                  <a:srgbClr val="FFFFFF"/>
                </a:highlight>
              </a:rPr>
              <a:t>Keskeiset laki- sekä eettiset vaatimukset datan käsittelyssä ja ymmärtää tietosuojavaatimukset. </a:t>
            </a:r>
            <a:endParaRPr sz="1450">
              <a:solidFill>
                <a:srgbClr val="172B4D"/>
              </a:solidFill>
              <a:highlight>
                <a:srgbClr val="FFFFFF"/>
              </a:highlight>
            </a:endParaRPr>
          </a:p>
          <a:p>
            <a:pPr marL="914400" lvl="1" indent="-320675" algn="l" rtl="0">
              <a:spcBef>
                <a:spcPts val="0"/>
              </a:spcBef>
              <a:spcAft>
                <a:spcPts val="0"/>
              </a:spcAft>
              <a:buClr>
                <a:srgbClr val="172B4D"/>
              </a:buClr>
              <a:buSzPts val="1450"/>
              <a:buAutoNum type="alphaLcPeriod"/>
            </a:pPr>
            <a:r>
              <a:rPr lang="fi" sz="1450">
                <a:solidFill>
                  <a:srgbClr val="172B4D"/>
                </a:solidFill>
                <a:highlight>
                  <a:srgbClr val="FFFFFF"/>
                </a:highlight>
              </a:rPr>
              <a:t>Osaa hallita aineistoaan teknisesti sekä osaa tallentaa ja jakaa dataa tietoturvallisesti. </a:t>
            </a:r>
            <a:endParaRPr sz="1450">
              <a:solidFill>
                <a:srgbClr val="172B4D"/>
              </a:solidFill>
              <a:highlight>
                <a:srgbClr val="FFFFFF"/>
              </a:highlight>
            </a:endParaRPr>
          </a:p>
          <a:p>
            <a:pPr marL="457200" lvl="0" indent="-320675" algn="l" rtl="0">
              <a:spcBef>
                <a:spcPts val="0"/>
              </a:spcBef>
              <a:spcAft>
                <a:spcPts val="0"/>
              </a:spcAft>
              <a:buClr>
                <a:srgbClr val="172B4D"/>
              </a:buClr>
              <a:buSzPts val="1450"/>
              <a:buFont typeface="Arial"/>
              <a:buAutoNum type="arabicPeriod"/>
            </a:pPr>
            <a:r>
              <a:rPr lang="fi" sz="1450">
                <a:solidFill>
                  <a:srgbClr val="172B4D"/>
                </a:solidFill>
                <a:highlight>
                  <a:srgbClr val="FFFFFF"/>
                </a:highlight>
              </a:rPr>
              <a:t>On tietoinen avoimen tieteen perusteista ja ymmärtää oman tieteenalansa aineistojen avaamisen mahdollisuudet ja rajoitukset avoimen ja vastuullisen tieteen näkökulmasta.</a:t>
            </a:r>
            <a:endParaRPr sz="1450">
              <a:solidFill>
                <a:srgbClr val="172B4D"/>
              </a:solidFill>
              <a:highlight>
                <a:srgbClr val="FFFFFF"/>
              </a:highlight>
            </a:endParaRPr>
          </a:p>
          <a:p>
            <a:pPr marL="457200" lvl="0" indent="-320675" algn="l" rtl="0">
              <a:spcBef>
                <a:spcPts val="0"/>
              </a:spcBef>
              <a:spcAft>
                <a:spcPts val="0"/>
              </a:spcAft>
              <a:buClr>
                <a:srgbClr val="172B4D"/>
              </a:buClr>
              <a:buSzPts val="1450"/>
              <a:buFont typeface="Arial"/>
              <a:buAutoNum type="arabicPeriod"/>
            </a:pPr>
            <a:r>
              <a:rPr lang="fi" sz="1450">
                <a:solidFill>
                  <a:srgbClr val="172B4D"/>
                </a:solidFill>
                <a:highlight>
                  <a:srgbClr val="FFFFFF"/>
                </a:highlight>
              </a:rPr>
              <a:t>Osaa ohjata ja neuvoa opiskelijaa yleisesti aineistonhallinnassa ja DMP:n kirjoittamisessa.</a:t>
            </a:r>
            <a:endParaRPr sz="2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950" b="1"/>
              <a:t>2. </a:t>
            </a:r>
            <a:r>
              <a:rPr lang="fi" sz="1950" b="1">
                <a:solidFill>
                  <a:srgbClr val="172B4D"/>
                </a:solidFill>
                <a:highlight>
                  <a:srgbClr val="FFFFFF"/>
                </a:highlight>
              </a:rPr>
              <a:t>Tutkimuksen johtaminen aineistonhallinnan näkökulmasta</a:t>
            </a:r>
            <a:endParaRPr sz="1950" b="1"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>
            <a:off x="311700" y="172710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27025" algn="l" rtl="0">
              <a:spcBef>
                <a:spcPts val="0"/>
              </a:spcBef>
              <a:spcAft>
                <a:spcPts val="0"/>
              </a:spcAft>
              <a:buClr>
                <a:srgbClr val="172B4D"/>
              </a:buClr>
              <a:buSzPts val="1550"/>
              <a:buFont typeface="Arial"/>
              <a:buAutoNum type="arabicPeriod"/>
            </a:pPr>
            <a:r>
              <a:rPr lang="fi" sz="1550">
                <a:solidFill>
                  <a:srgbClr val="172B4D"/>
                </a:solidFill>
                <a:highlight>
                  <a:srgbClr val="FFFFFF"/>
                </a:highlight>
              </a:rPr>
              <a:t>Johtaa aineistonhallintaa niin että rahoittajien vaatimukset täyttyvät.</a:t>
            </a:r>
            <a:endParaRPr sz="1550">
              <a:solidFill>
                <a:srgbClr val="172B4D"/>
              </a:solidFill>
              <a:highlight>
                <a:srgbClr val="FFFFFF"/>
              </a:highlight>
            </a:endParaRPr>
          </a:p>
          <a:p>
            <a:pPr marL="457200" lvl="0" indent="-327025" algn="l" rtl="0">
              <a:spcBef>
                <a:spcPts val="0"/>
              </a:spcBef>
              <a:spcAft>
                <a:spcPts val="0"/>
              </a:spcAft>
              <a:buClr>
                <a:srgbClr val="172B4D"/>
              </a:buClr>
              <a:buSzPts val="1550"/>
              <a:buFont typeface="Arial"/>
              <a:buAutoNum type="arabicPeriod"/>
            </a:pPr>
            <a:r>
              <a:rPr lang="fi" sz="1550">
                <a:solidFill>
                  <a:srgbClr val="172B4D"/>
                </a:solidFill>
                <a:highlight>
                  <a:srgbClr val="FFFFFF"/>
                </a:highlight>
              </a:rPr>
              <a:t>Huolehtii tutkimusaineistoihin liittyvistä sopimuksista.</a:t>
            </a:r>
            <a:endParaRPr sz="1550">
              <a:solidFill>
                <a:srgbClr val="172B4D"/>
              </a:solidFill>
              <a:highlight>
                <a:srgbClr val="FFFFFF"/>
              </a:highlight>
            </a:endParaRPr>
          </a:p>
          <a:p>
            <a:pPr marL="457200" lvl="0" indent="-327025" algn="l" rtl="0">
              <a:spcBef>
                <a:spcPts val="0"/>
              </a:spcBef>
              <a:spcAft>
                <a:spcPts val="0"/>
              </a:spcAft>
              <a:buClr>
                <a:srgbClr val="172B4D"/>
              </a:buClr>
              <a:buSzPts val="1550"/>
              <a:buFont typeface="Arial"/>
              <a:buAutoNum type="arabicPeriod"/>
            </a:pPr>
            <a:r>
              <a:rPr lang="fi" sz="1550">
                <a:solidFill>
                  <a:srgbClr val="172B4D"/>
                </a:solidFill>
                <a:highlight>
                  <a:srgbClr val="FFFFFF"/>
                </a:highlight>
              </a:rPr>
              <a:t>Osaa määritellä datanhallinnan vaatimat resurssit (aika, raha, työkalut ja palvelut).</a:t>
            </a:r>
            <a:endParaRPr sz="1550">
              <a:solidFill>
                <a:srgbClr val="172B4D"/>
              </a:solidFill>
              <a:highlight>
                <a:srgbClr val="FFFFFF"/>
              </a:highlight>
            </a:endParaRPr>
          </a:p>
          <a:p>
            <a:pPr marL="457200" lvl="0" indent="-327025" algn="l" rtl="0">
              <a:spcBef>
                <a:spcPts val="0"/>
              </a:spcBef>
              <a:spcAft>
                <a:spcPts val="0"/>
              </a:spcAft>
              <a:buClr>
                <a:srgbClr val="172B4D"/>
              </a:buClr>
              <a:buSzPts val="1550"/>
              <a:buFont typeface="Arial"/>
              <a:buAutoNum type="arabicPeriod"/>
            </a:pPr>
            <a:r>
              <a:rPr lang="fi" sz="1550">
                <a:solidFill>
                  <a:srgbClr val="172B4D"/>
                </a:solidFill>
                <a:highlight>
                  <a:srgbClr val="FFFFFF"/>
                </a:highlight>
              </a:rPr>
              <a:t>Osaa roolittaa datanhallinnan tehtävät tutkimusryhmässä.</a:t>
            </a:r>
            <a:endParaRPr sz="1550">
              <a:solidFill>
                <a:srgbClr val="172B4D"/>
              </a:solidFill>
              <a:highlight>
                <a:srgbClr val="FFFFFF"/>
              </a:highlight>
            </a:endParaRPr>
          </a:p>
          <a:p>
            <a:pPr marL="457200" lvl="0" indent="-327025" algn="l" rtl="0">
              <a:spcBef>
                <a:spcPts val="0"/>
              </a:spcBef>
              <a:spcAft>
                <a:spcPts val="0"/>
              </a:spcAft>
              <a:buClr>
                <a:srgbClr val="172B4D"/>
              </a:buClr>
              <a:buSzPts val="1550"/>
              <a:buFont typeface="Arial"/>
              <a:buAutoNum type="arabicPeriod"/>
            </a:pPr>
            <a:r>
              <a:rPr lang="fi" sz="1550">
                <a:solidFill>
                  <a:srgbClr val="172B4D"/>
                </a:solidFill>
                <a:highlight>
                  <a:srgbClr val="FFFFFF"/>
                </a:highlight>
              </a:rPr>
              <a:t>Sitouttaa tutkimusryhmänsä hyvään aineistonhallintaan ja vastaa siitä, että ryhmällä on pääsy tarvittaviin työvälineisiin.</a:t>
            </a:r>
            <a:endParaRPr sz="1550" i="1">
              <a:solidFill>
                <a:srgbClr val="172B4D"/>
              </a:solidFill>
              <a:highlight>
                <a:srgbClr val="FFFFFF"/>
              </a:highlight>
            </a:endParaRPr>
          </a:p>
          <a:p>
            <a:pPr marL="457200" lvl="0" indent="-327025" algn="l" rtl="0">
              <a:spcBef>
                <a:spcPts val="0"/>
              </a:spcBef>
              <a:spcAft>
                <a:spcPts val="0"/>
              </a:spcAft>
              <a:buClr>
                <a:srgbClr val="172B4D"/>
              </a:buClr>
              <a:buSzPts val="1550"/>
              <a:buFont typeface="Arial"/>
              <a:buAutoNum type="arabicPeriod"/>
            </a:pPr>
            <a:r>
              <a:rPr lang="fi" sz="1550">
                <a:solidFill>
                  <a:srgbClr val="172B4D"/>
                </a:solidFill>
                <a:highlight>
                  <a:srgbClr val="FFFFFF"/>
                </a:highlight>
              </a:rPr>
              <a:t>Ottaa huomioon aineistonhallinnan erityispiirteet kotimaisissa ja kansainvälisissä konsortiohankkeissa. </a:t>
            </a:r>
            <a:endParaRPr sz="1550">
              <a:solidFill>
                <a:srgbClr val="172B4D"/>
              </a:solidFill>
              <a:highlight>
                <a:srgbClr val="FFFFFF"/>
              </a:highlight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50" i="1">
              <a:solidFill>
                <a:srgbClr val="172B4D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title"/>
          </p:nvPr>
        </p:nvSpPr>
        <p:spPr>
          <a:xfrm>
            <a:off x="311700" y="1017725"/>
            <a:ext cx="6699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990"/>
              <a:buNone/>
            </a:pPr>
            <a:r>
              <a:rPr lang="fi" sz="1575" i="1">
                <a:solidFill>
                  <a:srgbClr val="4A86E8"/>
                </a:solidFill>
              </a:rPr>
              <a:t>Hieno suunnitelma ei itsestään toteudu vaan se pitää johtaa!</a:t>
            </a:r>
            <a:r>
              <a:rPr lang="fi" sz="2250" i="1">
                <a:solidFill>
                  <a:srgbClr val="4A86E8"/>
                </a:solidFill>
              </a:rPr>
              <a:t> </a:t>
            </a:r>
            <a:endParaRPr sz="2520" i="1">
              <a:solidFill>
                <a:srgbClr val="4A86E8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fi" sz="1954" b="1"/>
              <a:t>3. </a:t>
            </a:r>
            <a:r>
              <a:rPr lang="fi" sz="1954" b="1">
                <a:solidFill>
                  <a:srgbClr val="172B4D"/>
                </a:solidFill>
                <a:highlight>
                  <a:srgbClr val="FFFFFF"/>
                </a:highlight>
              </a:rPr>
              <a:t>Oman organisaation aineistonhallintapolitiikan kehittäminen</a:t>
            </a:r>
            <a:endParaRPr sz="1954" b="1">
              <a:solidFill>
                <a:srgbClr val="172B4D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1954" b="1"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27025" algn="l" rtl="0">
              <a:spcBef>
                <a:spcPts val="0"/>
              </a:spcBef>
              <a:spcAft>
                <a:spcPts val="0"/>
              </a:spcAft>
              <a:buClr>
                <a:srgbClr val="172B4D"/>
              </a:buClr>
              <a:buSzPts val="1550"/>
              <a:buChar char="●"/>
            </a:pPr>
            <a:r>
              <a:rPr lang="fi" sz="1550">
                <a:solidFill>
                  <a:srgbClr val="172B4D"/>
                </a:solidFill>
                <a:highlight>
                  <a:srgbClr val="FFFFFF"/>
                </a:highlight>
              </a:rPr>
              <a:t>Osallistuu oman organisaation data-asioiden kehittämiseen mm. kommentoimalla, tekemällä aloitteita ja nostamalla esiin kehityskohteita sekä puutteita. </a:t>
            </a:r>
            <a:endParaRPr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>
            <a:spLocks noGrp="1"/>
          </p:cNvSpPr>
          <p:nvPr>
            <p:ph type="title"/>
          </p:nvPr>
        </p:nvSpPr>
        <p:spPr>
          <a:xfrm>
            <a:off x="311700" y="2119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Miksi aineistonhallinnan johtaminen on tärkeää </a:t>
            </a:r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body" idx="1"/>
          </p:nvPr>
        </p:nvSpPr>
        <p:spPr>
          <a:xfrm>
            <a:off x="445300" y="984700"/>
            <a:ext cx="8001600" cy="380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fi" sz="1720" b="1">
                <a:solidFill>
                  <a:srgbClr val="172B4D"/>
                </a:solidFill>
                <a:highlight>
                  <a:schemeClr val="lt1"/>
                </a:highlight>
              </a:rPr>
              <a:t>Motivointi</a:t>
            </a:r>
            <a:endParaRPr sz="1720" b="1">
              <a:solidFill>
                <a:srgbClr val="172B4D"/>
              </a:solidFill>
              <a:highlight>
                <a:schemeClr val="lt1"/>
              </a:highlight>
            </a:endParaRPr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Clr>
                <a:srgbClr val="172B4D"/>
              </a:buClr>
              <a:buSzPts val="1400"/>
              <a:buFont typeface="Arial"/>
              <a:buChar char="●"/>
            </a:pPr>
            <a:r>
              <a:rPr lang="fi" sz="1400">
                <a:solidFill>
                  <a:srgbClr val="172B4D"/>
                </a:solidFill>
                <a:highlight>
                  <a:schemeClr val="lt1"/>
                </a:highlight>
              </a:rPr>
              <a:t>Tutkimuksen laatu: huippututkimuksen tekeminen edellyttää hyvää aineistonhallintaa koko datan elinkaaren ajan.</a:t>
            </a:r>
            <a:endParaRPr sz="1400">
              <a:solidFill>
                <a:srgbClr val="172B4D"/>
              </a:solidFill>
              <a:highlight>
                <a:schemeClr val="lt1"/>
              </a:highlight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172B4D"/>
              </a:buClr>
              <a:buSzPts val="1400"/>
              <a:buFont typeface="Arial"/>
              <a:buChar char="●"/>
            </a:pPr>
            <a:r>
              <a:rPr lang="fi" sz="1400">
                <a:solidFill>
                  <a:srgbClr val="172B4D"/>
                </a:solidFill>
                <a:highlight>
                  <a:schemeClr val="lt1"/>
                </a:highlight>
              </a:rPr>
              <a:t>Riskinhallinnan näkökulma: vältetään mahdolliset karikot, kun PI:n johtaa aineistonhallintaa.</a:t>
            </a:r>
            <a:endParaRPr sz="1400">
              <a:solidFill>
                <a:srgbClr val="172B4D"/>
              </a:solidFill>
              <a:highlight>
                <a:schemeClr val="lt1"/>
              </a:highlight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172B4D"/>
              </a:buClr>
              <a:buSzPts val="1400"/>
              <a:buFont typeface="Arial"/>
              <a:buChar char="●"/>
            </a:pPr>
            <a:r>
              <a:rPr lang="fi" sz="1400">
                <a:solidFill>
                  <a:srgbClr val="172B4D"/>
                </a:solidFill>
                <a:highlight>
                  <a:schemeClr val="lt1"/>
                </a:highlight>
              </a:rPr>
              <a:t>Rahoituksen saaminen varmistuu, kun hallitaan tutkimusdataa hyvin, mm. DMP:n tekeminen.</a:t>
            </a:r>
            <a:endParaRPr sz="1400">
              <a:solidFill>
                <a:srgbClr val="172B4D"/>
              </a:solidFill>
              <a:highlight>
                <a:schemeClr val="lt1"/>
              </a:highlight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172B4D"/>
              </a:buClr>
              <a:buSzPts val="1400"/>
              <a:buFont typeface="Arial"/>
              <a:buChar char="●"/>
            </a:pPr>
            <a:r>
              <a:rPr lang="fi" sz="1400">
                <a:solidFill>
                  <a:srgbClr val="172B4D"/>
                </a:solidFill>
                <a:highlight>
                  <a:schemeClr val="lt1"/>
                </a:highlight>
              </a:rPr>
              <a:t>Hankkeen johdon hyvä aineistonhallinnan osaaminen toimii esimerkkinä muille. </a:t>
            </a:r>
            <a:endParaRPr sz="1400">
              <a:solidFill>
                <a:srgbClr val="172B4D"/>
              </a:solidFill>
              <a:highlight>
                <a:schemeClr val="lt1"/>
              </a:highlight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172B4D"/>
              </a:buClr>
              <a:buSzPts val="1400"/>
              <a:buFont typeface="Arial"/>
              <a:buChar char="●"/>
            </a:pPr>
            <a:r>
              <a:rPr lang="fi" sz="1400">
                <a:solidFill>
                  <a:srgbClr val="172B4D"/>
                </a:solidFill>
                <a:highlight>
                  <a:schemeClr val="lt1"/>
                </a:highlight>
              </a:rPr>
              <a:t>Hyvä aineistonhallinnan johtaminen vähentää PI:n työtaakkaa.</a:t>
            </a:r>
            <a:endParaRPr sz="1400">
              <a:solidFill>
                <a:srgbClr val="172B4D"/>
              </a:solidFill>
              <a:highlight>
                <a:schemeClr val="lt1"/>
              </a:highlight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172B4D"/>
              </a:buClr>
              <a:buSzPts val="1400"/>
              <a:buFont typeface="Arial"/>
              <a:buChar char="●"/>
            </a:pPr>
            <a:r>
              <a:rPr lang="fi" sz="1400">
                <a:solidFill>
                  <a:srgbClr val="172B4D"/>
                </a:solidFill>
                <a:highlight>
                  <a:schemeClr val="lt1"/>
                </a:highlight>
              </a:rPr>
              <a:t>Hyvällä johtamisella tutkimusaineistoon kohdistuvat lainsäädännölliset, eettiset, rahoittajien ja oman organisaation vaatimukset pystytään huomioimaan systemaattisesti ja ennakoiden.</a:t>
            </a:r>
            <a:endParaRPr sz="1400">
              <a:solidFill>
                <a:srgbClr val="172B4D"/>
              </a:solidFill>
              <a:highlight>
                <a:schemeClr val="lt1"/>
              </a:highlight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172B4D"/>
              </a:buClr>
              <a:buSzPts val="1400"/>
              <a:buFont typeface="Arial"/>
              <a:buChar char="●"/>
            </a:pPr>
            <a:r>
              <a:rPr lang="fi" sz="1400">
                <a:solidFill>
                  <a:srgbClr val="172B4D"/>
                </a:solidFill>
                <a:highlight>
                  <a:schemeClr val="lt1"/>
                </a:highlight>
              </a:rPr>
              <a:t>Systemaattinen johtaminen tekee projektityöskentelystä sujuvaa.</a:t>
            </a:r>
            <a:endParaRPr sz="1400">
              <a:solidFill>
                <a:srgbClr val="172B4D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sz="13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>
            <a:spLocks noGrp="1"/>
          </p:cNvSpPr>
          <p:nvPr>
            <p:ph type="title"/>
          </p:nvPr>
        </p:nvSpPr>
        <p:spPr>
          <a:xfrm>
            <a:off x="311700" y="2119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Miksi aineistonhallinnan johtaminen on tärkeää </a:t>
            </a:r>
            <a:endParaRPr/>
          </a:p>
        </p:txBody>
      </p:sp>
      <p:sp>
        <p:nvSpPr>
          <p:cNvPr id="99" name="Google Shape;99;p20"/>
          <p:cNvSpPr txBox="1">
            <a:spLocks noGrp="1"/>
          </p:cNvSpPr>
          <p:nvPr>
            <p:ph type="body" idx="1"/>
          </p:nvPr>
        </p:nvSpPr>
        <p:spPr>
          <a:xfrm>
            <a:off x="379800" y="1043675"/>
            <a:ext cx="83844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fi" sz="1700" b="1">
                <a:solidFill>
                  <a:srgbClr val="172B4D"/>
                </a:solidFill>
                <a:highlight>
                  <a:srgbClr val="FFFFFF"/>
                </a:highlight>
              </a:rPr>
              <a:t>Vaatimukset</a:t>
            </a:r>
            <a:endParaRPr sz="1700" b="1">
              <a:solidFill>
                <a:srgbClr val="172B4D"/>
              </a:solidFill>
              <a:highlight>
                <a:srgbClr val="FFFFFF"/>
              </a:highlight>
            </a:endParaRPr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</a:pPr>
            <a:r>
              <a:rPr lang="fi" sz="1400">
                <a:solidFill>
                  <a:schemeClr val="dk1"/>
                </a:solidFill>
                <a:highlight>
                  <a:srgbClr val="FFFFFF"/>
                </a:highlight>
              </a:rPr>
              <a:t>PI:llä tulee olla kokonaisnäkemys lainsäädännön vaatimuksista kaikissa projektin vaiheissa.</a:t>
            </a:r>
            <a:endParaRPr sz="14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</a:pPr>
            <a:r>
              <a:rPr lang="fi" sz="1400">
                <a:solidFill>
                  <a:schemeClr val="dk1"/>
                </a:solidFill>
                <a:highlight>
                  <a:srgbClr val="FFFFFF"/>
                </a:highlight>
              </a:rPr>
              <a:t>Täytetään rahoittajien ja oman organisaation asettamat vaatimukset aineistonhallinnalle: PI:llä on tässä kokonaisvastuu.</a:t>
            </a:r>
            <a:endParaRPr sz="14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</a:pPr>
            <a:r>
              <a:rPr lang="fi" sz="1400">
                <a:solidFill>
                  <a:schemeClr val="dk1"/>
                </a:solidFill>
                <a:highlight>
                  <a:srgbClr val="FFFFFF"/>
                </a:highlight>
              </a:rPr>
              <a:t>PI:n kannattaa jakaa omaa vastuutaan muiden hankkeeseen osallistujien kanssa - varsinkin konsortio- tai muuten isoissa hankkeissa.</a:t>
            </a:r>
            <a:endParaRPr sz="14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fi" sz="1400">
                <a:solidFill>
                  <a:schemeClr val="dk1"/>
                </a:solidFill>
              </a:rPr>
              <a:t>PI varmistaa, että kaikilla projektissa on tarvittava koulutus siitä aineistonhallinnan osiosta, josta on vastuussa.</a:t>
            </a:r>
            <a:endParaRPr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Askelmerkit aineistonhallinnan johtamiseen</a:t>
            </a:r>
            <a:endParaRPr i="1"/>
          </a:p>
        </p:txBody>
      </p:sp>
      <p:sp>
        <p:nvSpPr>
          <p:cNvPr id="105" name="Google Shape;105;p21"/>
          <p:cNvSpPr txBox="1">
            <a:spLocks noGrp="1"/>
          </p:cNvSpPr>
          <p:nvPr>
            <p:ph type="body" idx="1"/>
          </p:nvPr>
        </p:nvSpPr>
        <p:spPr>
          <a:xfrm>
            <a:off x="311700" y="1092550"/>
            <a:ext cx="41007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fi" sz="1350" b="1">
                <a:solidFill>
                  <a:srgbClr val="172B4D"/>
                </a:solidFill>
                <a:highlight>
                  <a:schemeClr val="lt1"/>
                </a:highlight>
              </a:rPr>
              <a:t>Tutkimuksen johtaja</a:t>
            </a:r>
            <a:endParaRPr sz="1350" b="1">
              <a:solidFill>
                <a:srgbClr val="172B4D"/>
              </a:solidFill>
              <a:highlight>
                <a:schemeClr val="lt1"/>
              </a:highlight>
            </a:endParaRPr>
          </a:p>
          <a:p>
            <a:pPr marL="457200" lvl="0" indent="-314325" algn="l" rtl="0">
              <a:spcBef>
                <a:spcPts val="1600"/>
              </a:spcBef>
              <a:spcAft>
                <a:spcPts val="0"/>
              </a:spcAft>
              <a:buClr>
                <a:srgbClr val="172B4D"/>
              </a:buClr>
              <a:buSzPts val="1350"/>
              <a:buFont typeface="Arial"/>
              <a:buAutoNum type="arabicPeriod"/>
            </a:pPr>
            <a:r>
              <a:rPr lang="fi" sz="1350">
                <a:solidFill>
                  <a:srgbClr val="172B4D"/>
                </a:solidFill>
                <a:highlight>
                  <a:schemeClr val="lt1"/>
                </a:highlight>
              </a:rPr>
              <a:t>Ylläpitää omaa datanhallinnan osaamistaan ja varmistaa, että kaikilla hankkeessa on riittävä datanhallinnan osaaminen.</a:t>
            </a:r>
            <a:endParaRPr sz="1350">
              <a:solidFill>
                <a:srgbClr val="172B4D"/>
              </a:solidFill>
              <a:highlight>
                <a:schemeClr val="lt1"/>
              </a:highlight>
            </a:endParaRPr>
          </a:p>
          <a:p>
            <a:pPr marL="457200" lvl="0" indent="-314325" algn="l" rtl="0">
              <a:spcBef>
                <a:spcPts val="0"/>
              </a:spcBef>
              <a:spcAft>
                <a:spcPts val="0"/>
              </a:spcAft>
              <a:buClr>
                <a:srgbClr val="172B4D"/>
              </a:buClr>
              <a:buSzPts val="1350"/>
              <a:buFont typeface="Roboto"/>
              <a:buAutoNum type="arabicPeriod"/>
            </a:pPr>
            <a:r>
              <a:rPr lang="fi" sz="1350">
                <a:solidFill>
                  <a:srgbClr val="172B4D"/>
                </a:solidFill>
                <a:highlight>
                  <a:schemeClr val="lt1"/>
                </a:highlight>
              </a:rPr>
              <a:t>Vastaa hankkeen DMP:n ylläpitämisestä. </a:t>
            </a:r>
            <a:endParaRPr sz="1350">
              <a:solidFill>
                <a:srgbClr val="172B4D"/>
              </a:solidFill>
              <a:highlight>
                <a:schemeClr val="lt1"/>
              </a:highlight>
            </a:endParaRPr>
          </a:p>
          <a:p>
            <a:pPr marL="457200" lvl="0" indent="-314325" algn="l" rtl="0">
              <a:spcBef>
                <a:spcPts val="0"/>
              </a:spcBef>
              <a:spcAft>
                <a:spcPts val="0"/>
              </a:spcAft>
              <a:buClr>
                <a:srgbClr val="172B4D"/>
              </a:buClr>
              <a:buSzPts val="1350"/>
              <a:buFont typeface="Arial"/>
              <a:buAutoNum type="arabicPeriod"/>
            </a:pPr>
            <a:r>
              <a:rPr lang="fi" sz="1350">
                <a:solidFill>
                  <a:srgbClr val="172B4D"/>
                </a:solidFill>
                <a:highlight>
                  <a:srgbClr val="FFFFFF"/>
                </a:highlight>
              </a:rPr>
              <a:t>Roolittaa datanhallinnan vastuut eli tutkimuksessa nimetään henkilöt, joilla on vastuu tietystä/tai tietyistä datanhallinnan osa-alueista.</a:t>
            </a:r>
            <a:endParaRPr sz="1350">
              <a:solidFill>
                <a:srgbClr val="172B4D"/>
              </a:solidFill>
              <a:highlight>
                <a:srgbClr val="FFFFFF"/>
              </a:highlight>
            </a:endParaRPr>
          </a:p>
          <a:p>
            <a:pPr marL="457200" lvl="0" indent="-314325" algn="l" rtl="0">
              <a:spcBef>
                <a:spcPts val="0"/>
              </a:spcBef>
              <a:spcAft>
                <a:spcPts val="0"/>
              </a:spcAft>
              <a:buClr>
                <a:srgbClr val="172B4D"/>
              </a:buClr>
              <a:buSzPts val="1350"/>
              <a:buFont typeface="Arial"/>
              <a:buAutoNum type="arabicPeriod"/>
            </a:pPr>
            <a:r>
              <a:rPr lang="fi" sz="1350">
                <a:solidFill>
                  <a:srgbClr val="172B4D"/>
                </a:solidFill>
                <a:highlight>
                  <a:srgbClr val="FFFFFF"/>
                </a:highlight>
              </a:rPr>
              <a:t>Johtaa yhteisiä aineistonhallinnan käytäntöjä ja datanhallinnasta sopimista.</a:t>
            </a:r>
            <a:endParaRPr sz="1350">
              <a:solidFill>
                <a:srgbClr val="172B4D"/>
              </a:solidFill>
              <a:highlight>
                <a:srgbClr val="FFFFFF"/>
              </a:highlight>
            </a:endParaRPr>
          </a:p>
          <a:p>
            <a:pPr marL="457200" lvl="0" indent="-314325" algn="l" rtl="0">
              <a:spcBef>
                <a:spcPts val="0"/>
              </a:spcBef>
              <a:spcAft>
                <a:spcPts val="0"/>
              </a:spcAft>
              <a:buClr>
                <a:srgbClr val="172B4D"/>
              </a:buClr>
              <a:buSzPts val="1350"/>
              <a:buFont typeface="Roboto"/>
              <a:buAutoNum type="arabicPeriod"/>
            </a:pPr>
            <a:r>
              <a:rPr lang="fi" sz="1350">
                <a:solidFill>
                  <a:srgbClr val="172B4D"/>
                </a:solidFill>
                <a:highlight>
                  <a:srgbClr val="FFFFFF"/>
                </a:highlight>
              </a:rPr>
              <a:t>Tuntee datanhallinnan tukipalvelut ja käyttää niitä aktiivisesti.</a:t>
            </a:r>
            <a:endParaRPr sz="1350">
              <a:solidFill>
                <a:srgbClr val="172B4D"/>
              </a:solidFill>
              <a:highlight>
                <a:srgbClr val="FFFFFF"/>
              </a:highlight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350">
              <a:solidFill>
                <a:srgbClr val="172B4D"/>
              </a:solidFill>
              <a:highlight>
                <a:srgbClr val="FFFFFF"/>
              </a:highlight>
            </a:endParaRPr>
          </a:p>
        </p:txBody>
      </p:sp>
      <p:sp>
        <p:nvSpPr>
          <p:cNvPr id="106" name="Google Shape;106;p21"/>
          <p:cNvSpPr txBox="1">
            <a:spLocks noGrp="1"/>
          </p:cNvSpPr>
          <p:nvPr>
            <p:ph type="body" idx="1"/>
          </p:nvPr>
        </p:nvSpPr>
        <p:spPr>
          <a:xfrm>
            <a:off x="4829000" y="1092550"/>
            <a:ext cx="41007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fi" sz="1350" b="1">
                <a:solidFill>
                  <a:srgbClr val="172B4D"/>
                </a:solidFill>
                <a:highlight>
                  <a:schemeClr val="lt1"/>
                </a:highlight>
              </a:rPr>
              <a:t>Organisaation tukipalvelut</a:t>
            </a:r>
            <a:endParaRPr sz="1350" b="1">
              <a:solidFill>
                <a:srgbClr val="172B4D"/>
              </a:solidFill>
              <a:highlight>
                <a:schemeClr val="lt1"/>
              </a:highlight>
            </a:endParaRPr>
          </a:p>
          <a:p>
            <a:pPr marL="457200" lvl="0" indent="-314325" algn="l" rtl="0">
              <a:spcBef>
                <a:spcPts val="1600"/>
              </a:spcBef>
              <a:spcAft>
                <a:spcPts val="0"/>
              </a:spcAft>
              <a:buClr>
                <a:srgbClr val="172B4D"/>
              </a:buClr>
              <a:buSzPts val="1350"/>
              <a:buAutoNum type="arabicPeriod"/>
            </a:pPr>
            <a:r>
              <a:rPr lang="fi" sz="1350">
                <a:solidFill>
                  <a:srgbClr val="172B4D"/>
                </a:solidFill>
                <a:highlight>
                  <a:schemeClr val="lt1"/>
                </a:highlight>
              </a:rPr>
              <a:t>Tarjoaa tukea tutkimuksen johtamiseen.</a:t>
            </a:r>
            <a:endParaRPr sz="1350">
              <a:solidFill>
                <a:srgbClr val="172B4D"/>
              </a:solidFill>
              <a:highlight>
                <a:schemeClr val="lt1"/>
              </a:highlight>
            </a:endParaRPr>
          </a:p>
          <a:p>
            <a:pPr marL="457200" lvl="0" indent="-314325" algn="l" rtl="0">
              <a:spcBef>
                <a:spcPts val="0"/>
              </a:spcBef>
              <a:spcAft>
                <a:spcPts val="0"/>
              </a:spcAft>
              <a:buClr>
                <a:srgbClr val="172B4D"/>
              </a:buClr>
              <a:buSzPts val="1350"/>
              <a:buAutoNum type="arabicPeriod"/>
            </a:pPr>
            <a:r>
              <a:rPr lang="fi" sz="1350">
                <a:solidFill>
                  <a:srgbClr val="172B4D"/>
                </a:solidFill>
                <a:highlight>
                  <a:schemeClr val="lt1"/>
                </a:highlight>
              </a:rPr>
              <a:t>Huomioi tutkimuksen johtajat (PI:t) koulutustarjonnassa ja tarjoaa koulutusta aineistonhallinnan johtamiseen.</a:t>
            </a:r>
            <a:endParaRPr sz="1350">
              <a:solidFill>
                <a:srgbClr val="172B4D"/>
              </a:solidFill>
              <a:highlight>
                <a:schemeClr val="lt1"/>
              </a:highlight>
            </a:endParaRPr>
          </a:p>
          <a:p>
            <a:pPr marL="457200" lvl="0" indent="-314325" algn="l" rtl="0">
              <a:spcBef>
                <a:spcPts val="0"/>
              </a:spcBef>
              <a:spcAft>
                <a:spcPts val="0"/>
              </a:spcAft>
              <a:buClr>
                <a:srgbClr val="172B4D"/>
              </a:buClr>
              <a:buSzPts val="1350"/>
              <a:buAutoNum type="arabicPeriod"/>
            </a:pPr>
            <a:r>
              <a:rPr lang="fi" sz="1350">
                <a:solidFill>
                  <a:srgbClr val="172B4D"/>
                </a:solidFill>
                <a:highlight>
                  <a:schemeClr val="lt1"/>
                </a:highlight>
              </a:rPr>
              <a:t>Tuottaa palveluita ja työkaluja aineistonhallintaan.</a:t>
            </a:r>
            <a:endParaRPr sz="1350">
              <a:solidFill>
                <a:srgbClr val="172B4D"/>
              </a:solidFill>
              <a:highlight>
                <a:schemeClr val="lt1"/>
              </a:highligh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704</Words>
  <Application>Microsoft Office PowerPoint</Application>
  <PresentationFormat>On-screen Show (16:9)</PresentationFormat>
  <Paragraphs>70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Roboto</vt:lpstr>
      <vt:lpstr>Arial</vt:lpstr>
      <vt:lpstr>Simple Light</vt:lpstr>
      <vt:lpstr>Datanhallinnan johtaminen tutkimusprojektissa</vt:lpstr>
      <vt:lpstr>Kalvojen tarkoitus &amp; käyttö</vt:lpstr>
      <vt:lpstr>Mitä postdocien ja varttuneempien tutkijoiden pitäisi tietää aineistonhallinnasta? </vt:lpstr>
      <vt:lpstr>Aineistonhallinnan perusteet: Tutkijan osaaminen</vt:lpstr>
      <vt:lpstr>2. Tutkimuksen johtaminen aineistonhallinnan näkökulmasta</vt:lpstr>
      <vt:lpstr>3. Oman organisaation aineistonhallintapolitiikan kehittäminen </vt:lpstr>
      <vt:lpstr>Miksi aineistonhallinnan johtaminen on tärkeää </vt:lpstr>
      <vt:lpstr>Miksi aineistonhallinnan johtaminen on tärkeää </vt:lpstr>
      <vt:lpstr>Askelmerkit aineistonhallinnan johtamiseen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Päivi Malinen (TAU)</dc:creator>
  <cp:lastModifiedBy>Jari Friman (TAU)</cp:lastModifiedBy>
  <cp:revision>1</cp:revision>
  <dcterms:modified xsi:type="dcterms:W3CDTF">2024-10-03T09:42:45Z</dcterms:modified>
</cp:coreProperties>
</file>