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71"/>
    <p:restoredTop sz="96327"/>
  </p:normalViewPr>
  <p:slideViewPr>
    <p:cSldViewPr snapToGrid="0">
      <p:cViewPr varScale="1">
        <p:scale>
          <a:sx n="93" d="100"/>
          <a:sy n="93" d="100"/>
        </p:scale>
        <p:origin x="240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B0EE6-42CA-C46E-D715-CA0BDE767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64C627-E9A1-40C6-4160-216F6815C7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6F238-A1AC-B811-2DD3-FC8F64753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AF9A-FE70-5741-8BD0-D464FA6EFB4D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2DCC3-3801-47DC-6490-0C873E42E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40970-11A3-E19A-6149-4DA130B7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050-9824-9845-9A88-6BBC7E42E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0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F4F8F-A580-76E1-EFC3-3FDCD6B5E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2FF508-0327-A50F-9164-E99434861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C9449-4E46-43A7-8942-63BFFBC3D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AF9A-FE70-5741-8BD0-D464FA6EFB4D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2B263-29EE-F068-30AB-07677A15C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D1F5E-89D0-A00E-560D-8CEB9BE16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050-9824-9845-9A88-6BBC7E42E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7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9C63EE-AB88-825E-40A1-820F230E9E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9BC2E6-F179-BCC4-42CC-2230B74EEA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08457-A0D1-7231-0969-86FE7900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AF9A-FE70-5741-8BD0-D464FA6EFB4D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E0929-F6EF-CFE2-EA76-D3889A53E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04014-9D9E-5553-68F5-3217B4F7B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050-9824-9845-9A88-6BBC7E42E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0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3E179-B503-1662-5FA5-EBCCFE70E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10019-03A7-6AEC-5FCE-BFE943A53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147C1-9CD2-F1BA-4A66-DED889D19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AF9A-FE70-5741-8BD0-D464FA6EFB4D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FD294-3D4D-D67A-FBD3-0D4EEBAD6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46453-44D3-65EB-E92D-D8542E9CA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050-9824-9845-9A88-6BBC7E42E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84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EAFA1-3415-B1FD-41CB-0CF53DB35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246AF9-6AFB-E381-2378-0E8F5D90D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A169D-6105-E271-5982-99D6DE1EC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AF9A-FE70-5741-8BD0-D464FA6EFB4D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39AC3-71D6-D53B-8DF4-6774E7AE3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07D34-846E-1DEA-23E9-2D39B97B0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050-9824-9845-9A88-6BBC7E42E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0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369BC-5BC3-12B7-3A6E-F9B30DB8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61F61-FF45-A007-EF51-D002BC9B00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A55AB5-3B31-ED86-ED47-9E55E2C7E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7CBE4C-14CB-D2F8-C521-25EBC2AF8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AF9A-FE70-5741-8BD0-D464FA6EFB4D}" type="datetimeFigureOut">
              <a:rPr lang="en-US" smtClean="0"/>
              <a:t>2/21/24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03D481-060C-AF70-11C7-18FE85980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FBF04C-0C98-658D-D221-A296BA98E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050-9824-9845-9A88-6BBC7E42E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1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99775-FB86-6C9D-E3C8-1BCD76B37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C660F-B0CE-777D-D615-2A95086F0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A22B8A-007A-6E84-8E3F-98DB3B32A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070347-841A-1A76-B12A-53C6E3769B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BD737E-4DF9-1567-ABF7-9BF418EAB6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A19F03-FDDD-073E-E08F-39F41B43C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AF9A-FE70-5741-8BD0-D464FA6EFB4D}" type="datetimeFigureOut">
              <a:rPr lang="en-US" smtClean="0"/>
              <a:t>2/21/24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443003-19BF-08C1-2AAE-F53A2D617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794C40-2697-B689-959F-35C785603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050-9824-9845-9A88-6BBC7E42E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3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9915E-AC59-42CE-887A-9D941EB25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56721D-D1E7-5BC6-9053-65893ED5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AF9A-FE70-5741-8BD0-D464FA6EFB4D}" type="datetimeFigureOut">
              <a:rPr lang="en-US" smtClean="0"/>
              <a:t>2/21/24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C58C8-12A3-914E-8874-DA68E815F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82ED60-7BAF-7306-F5F6-25E6BFDF3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050-9824-9845-9A88-6BBC7E42E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29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BFAF6D-74CD-B018-9AA0-EC59D4E4F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AF9A-FE70-5741-8BD0-D464FA6EFB4D}" type="datetimeFigureOut">
              <a:rPr lang="en-US" smtClean="0"/>
              <a:t>2/21/24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98F3DD-3322-3D7E-5C36-8D26E36A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9266B-80C0-CFC2-ADD0-4C49315CE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050-9824-9845-9A88-6BBC7E42E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772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AC632-10AF-2184-DF23-035A2C078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908B3-974E-89A9-B273-26BB1EA3F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BA2E97-7E8D-5765-BA48-DEBACEBF8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CECAB-6727-6400-9679-A3F749AE9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AF9A-FE70-5741-8BD0-D464FA6EFB4D}" type="datetimeFigureOut">
              <a:rPr lang="en-US" smtClean="0"/>
              <a:t>2/21/24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3EEB4-DE16-C934-7A80-C65F046D0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D36DF-C739-20FE-7596-8EE1B265E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050-9824-9845-9A88-6BBC7E42E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5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6AC1D-58E1-40AD-9F5D-A474162DF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F118F4-B9A1-7274-A675-D85B50F7C4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095755-34CF-C1C2-8ED5-972362B89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DD937-D468-5DFB-0220-8550A2FAE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AF9A-FE70-5741-8BD0-D464FA6EFB4D}" type="datetimeFigureOut">
              <a:rPr lang="en-US" smtClean="0"/>
              <a:t>2/21/24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3562D7-3C6B-D851-B21A-D73EE1B35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F42A9-1657-09C1-1C01-0F73689D3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050-9824-9845-9A88-6BBC7E42E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5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BF2360-947C-9E9B-195F-A7ACD1E9D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4A6C70-A32A-1410-FDF3-7CD2A26CC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5B7E0-77AA-14B0-D3C7-A3B27A29D9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0AF9A-FE70-5741-8BD0-D464FA6EFB4D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F1DA0-F6B0-B93A-1D04-AC0242FC3D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3E7C0-E24F-ACC0-C512-2C39F2EF8A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88050-9824-9845-9A88-6BBC7E42E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6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4F9707-1DD2-80A2-157A-69863E62DECF}"/>
              </a:ext>
            </a:extLst>
          </p:cNvPr>
          <p:cNvSpPr txBox="1"/>
          <p:nvPr/>
        </p:nvSpPr>
        <p:spPr>
          <a:xfrm>
            <a:off x="0" y="118623"/>
            <a:ext cx="11878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Suppl. Figure 1.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Hierarchical clustering (Jaccard index) as a measure of beta-diversity (similarity between bacterial communities of the individual sampling sites) based on Nanopore sequencing-inferred OTUs for the two salmon aquaculture installations DUN and LIS. AZE = Allowable Zone of Effect; CE = Cage Edge; REF = unimpacted Reference site.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D31997-3215-BEA6-A8AB-50373A2604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083" r="5242" b="17484"/>
          <a:stretch/>
        </p:blipFill>
        <p:spPr>
          <a:xfrm>
            <a:off x="2012569" y="1733764"/>
            <a:ext cx="7364930" cy="339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761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0AF8918-5AC0-C23A-FED0-D90015768C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781"/>
          <a:stretch/>
        </p:blipFill>
        <p:spPr>
          <a:xfrm>
            <a:off x="2053224" y="1821914"/>
            <a:ext cx="7772400" cy="429482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565ED4F-D6E7-C483-1DD4-7396D1986381}"/>
              </a:ext>
            </a:extLst>
          </p:cNvPr>
          <p:cNvSpPr txBox="1"/>
          <p:nvPr/>
        </p:nvSpPr>
        <p:spPr>
          <a:xfrm>
            <a:off x="0" y="118623"/>
            <a:ext cx="11878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Suppl. Figure 2.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Hierarchical clustering (Jaccard index) as a measure of beta-diversity (similarity between bacterial communities of the individual sampling sites) based on Illumina sequencing-inferred ASVs for the two salmon aquaculture installations DUN and LIS. AZE = Allowable Zone of Effect; CE = Cage Edge; REF = unimpacted Reference site.</a:t>
            </a:r>
          </a:p>
        </p:txBody>
      </p:sp>
    </p:spTree>
    <p:extLst>
      <p:ext uri="{BB962C8B-B14F-4D97-AF65-F5344CB8AC3E}">
        <p14:creationId xmlns:p14="http://schemas.microsoft.com/office/powerpoint/2010/main" val="1275493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7419262-B483-7F41-9EF2-017AFD13E8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206"/>
          <a:stretch/>
        </p:blipFill>
        <p:spPr>
          <a:xfrm>
            <a:off x="2053224" y="1981283"/>
            <a:ext cx="7772400" cy="43225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B91D698-8E7E-971B-8DAE-B1625CE1DADA}"/>
              </a:ext>
            </a:extLst>
          </p:cNvPr>
          <p:cNvSpPr txBox="1"/>
          <p:nvPr/>
        </p:nvSpPr>
        <p:spPr>
          <a:xfrm>
            <a:off x="0" y="118623"/>
            <a:ext cx="11878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Suppl. Figure 3.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Hierarchical clustering (Jaccard index) as a measure of beta-diversity (similarity between bacterial communities of the individual sampling sites) based on Nanopore sequencing-inferred bacterial genera for the two salmon aquaculture installations DUN and LIS. AZE = Allowable Zone of Effect; CE = Cage Edge; REF = unimpacted Reference site.</a:t>
            </a:r>
          </a:p>
        </p:txBody>
      </p:sp>
    </p:spTree>
    <p:extLst>
      <p:ext uri="{BB962C8B-B14F-4D97-AF65-F5344CB8AC3E}">
        <p14:creationId xmlns:p14="http://schemas.microsoft.com/office/powerpoint/2010/main" val="3148608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AC924D-7642-0D00-E694-871EEC9C7C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220"/>
          <a:stretch/>
        </p:blipFill>
        <p:spPr>
          <a:xfrm>
            <a:off x="2053224" y="1884218"/>
            <a:ext cx="7772400" cy="42255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927335-AB73-366A-2A5E-73C6058342C3}"/>
              </a:ext>
            </a:extLst>
          </p:cNvPr>
          <p:cNvSpPr txBox="1"/>
          <p:nvPr/>
        </p:nvSpPr>
        <p:spPr>
          <a:xfrm>
            <a:off x="0" y="118623"/>
            <a:ext cx="11878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Suppl. Figure 4.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Hierarchical clustering (Jaccard index) as a measure of beta-diversity (similarity between bacterial communities of the individual sampling sites) based on Illumina sequencing-inferred bacterial genera for the two salmon aquaculture installations DUN and LIS. AZE = Allowable Zone of Effect; CE = Cage Edge; REF = unimpacted Reference site.</a:t>
            </a:r>
          </a:p>
        </p:txBody>
      </p:sp>
    </p:spTree>
    <p:extLst>
      <p:ext uri="{BB962C8B-B14F-4D97-AF65-F5344CB8AC3E}">
        <p14:creationId xmlns:p14="http://schemas.microsoft.com/office/powerpoint/2010/main" val="2420199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6D3E0E2-1367-BC34-E320-A22E8021CF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493"/>
          <a:stretch/>
        </p:blipFill>
        <p:spPr>
          <a:xfrm>
            <a:off x="2053224" y="1804174"/>
            <a:ext cx="7772400" cy="430868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BA7F4A-8E17-A869-2388-8026F3EC2140}"/>
              </a:ext>
            </a:extLst>
          </p:cNvPr>
          <p:cNvSpPr txBox="1"/>
          <p:nvPr/>
        </p:nvSpPr>
        <p:spPr>
          <a:xfrm>
            <a:off x="0" y="118623"/>
            <a:ext cx="11878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Suppl. Figure 5.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Hierarchical clustering (Jaccard index) as a measure of beta-diversity (similarity between bacterial communities of the individual sampling sites) based on Nanopore sequencing-inferred bacterial families for the two salmon aquaculture installations DUN and LIS. AZE = Allowable Zone of Effect; CE = Cage Edge; REF = unimpacted Reference site.</a:t>
            </a:r>
          </a:p>
        </p:txBody>
      </p:sp>
    </p:spTree>
    <p:extLst>
      <p:ext uri="{BB962C8B-B14F-4D97-AF65-F5344CB8AC3E}">
        <p14:creationId xmlns:p14="http://schemas.microsoft.com/office/powerpoint/2010/main" val="3496633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2D7DB18-BCA0-ADAB-F6F9-54AF32835B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644"/>
          <a:stretch/>
        </p:blipFill>
        <p:spPr>
          <a:xfrm>
            <a:off x="2053224" y="1856509"/>
            <a:ext cx="7772400" cy="42532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08F4091-DBCE-33B9-D0F4-EDFC01F2069F}"/>
              </a:ext>
            </a:extLst>
          </p:cNvPr>
          <p:cNvSpPr txBox="1"/>
          <p:nvPr/>
        </p:nvSpPr>
        <p:spPr>
          <a:xfrm>
            <a:off x="0" y="118623"/>
            <a:ext cx="11878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Suppl. Figure 6.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Hierarchical clustering (Jaccard index) as a measure of beta-diversity (similarity between bacterial communities of the individual sampling sites) based on Illumina sequencing-inferred bacterial families for the two salmon aquaculture installations DUN and LIS. AZE = Allowable Zone of Effect; CE = Cage Edge; REF = unimpacted Reference site.</a:t>
            </a:r>
          </a:p>
        </p:txBody>
      </p:sp>
    </p:spTree>
    <p:extLst>
      <p:ext uri="{BB962C8B-B14F-4D97-AF65-F5344CB8AC3E}">
        <p14:creationId xmlns:p14="http://schemas.microsoft.com/office/powerpoint/2010/main" val="3766770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2805578-571F-C6A3-98AB-C49A1B9EC5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781"/>
          <a:stretch/>
        </p:blipFill>
        <p:spPr>
          <a:xfrm>
            <a:off x="2053224" y="1787237"/>
            <a:ext cx="7772400" cy="429482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8103E6-68E3-D994-FA12-67406185E0E5}"/>
              </a:ext>
            </a:extLst>
          </p:cNvPr>
          <p:cNvSpPr txBox="1"/>
          <p:nvPr/>
        </p:nvSpPr>
        <p:spPr>
          <a:xfrm>
            <a:off x="0" y="118623"/>
            <a:ext cx="11878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Suppl. Figure 7.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Hierarchical clustering (Jaccard index) as a measure of beta-diversity (similarity between bacterial communities of the individual sampling sites) based on Nanopore sequencing-inferred bacterial species for the two salmon aquaculture installations DUN and LIS. AZE = Allowable Zone of Effect; CE = Cage Edge; REF = unimpacted Reference site.</a:t>
            </a:r>
          </a:p>
        </p:txBody>
      </p:sp>
    </p:spTree>
    <p:extLst>
      <p:ext uri="{BB962C8B-B14F-4D97-AF65-F5344CB8AC3E}">
        <p14:creationId xmlns:p14="http://schemas.microsoft.com/office/powerpoint/2010/main" val="3328210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425</Words>
  <Application>Microsoft Macintosh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Thorsten Stoeck</dc:creator>
  <cp:lastModifiedBy>Thorsten Stoeck</cp:lastModifiedBy>
  <cp:revision>12</cp:revision>
  <dcterms:created xsi:type="dcterms:W3CDTF">2024-02-20T13:14:22Z</dcterms:created>
  <dcterms:modified xsi:type="dcterms:W3CDTF">2024-02-21T13:05:26Z</dcterms:modified>
</cp:coreProperties>
</file>