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11981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588" y="150"/>
      </p:cViewPr>
      <p:guideLst>
        <p:guide orient="horz" pos="2160"/>
        <p:guide pos="1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986" y="1122363"/>
            <a:ext cx="5201841" cy="2387600"/>
          </a:xfrm>
        </p:spPr>
        <p:txBody>
          <a:bodyPr anchor="b"/>
          <a:lstStyle>
            <a:lvl1pPr algn="ctr">
              <a:defRPr sz="4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977" y="3602038"/>
            <a:ext cx="4589860" cy="1655762"/>
          </a:xfrm>
        </p:spPr>
        <p:txBody>
          <a:bodyPr/>
          <a:lstStyle>
            <a:lvl1pPr marL="0" indent="0" algn="ctr">
              <a:buNone/>
              <a:defRPr sz="1606"/>
            </a:lvl1pPr>
            <a:lvl2pPr marL="306004" indent="0" algn="ctr">
              <a:buNone/>
              <a:defRPr sz="1339"/>
            </a:lvl2pPr>
            <a:lvl3pPr marL="612008" indent="0" algn="ctr">
              <a:buNone/>
              <a:defRPr sz="1205"/>
            </a:lvl3pPr>
            <a:lvl4pPr marL="918012" indent="0" algn="ctr">
              <a:buNone/>
              <a:defRPr sz="1071"/>
            </a:lvl4pPr>
            <a:lvl5pPr marL="1224016" indent="0" algn="ctr">
              <a:buNone/>
              <a:defRPr sz="1071"/>
            </a:lvl5pPr>
            <a:lvl6pPr marL="1530020" indent="0" algn="ctr">
              <a:buNone/>
              <a:defRPr sz="1071"/>
            </a:lvl6pPr>
            <a:lvl7pPr marL="1836024" indent="0" algn="ctr">
              <a:buNone/>
              <a:defRPr sz="1071"/>
            </a:lvl7pPr>
            <a:lvl8pPr marL="2142028" indent="0" algn="ctr">
              <a:buNone/>
              <a:defRPr sz="1071"/>
            </a:lvl8pPr>
            <a:lvl9pPr marL="2448032" indent="0" algn="ctr">
              <a:buNone/>
              <a:defRPr sz="10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38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39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79491" y="365125"/>
            <a:ext cx="131958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0738" y="365125"/>
            <a:ext cx="3882256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33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6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50" y="1709740"/>
            <a:ext cx="5278339" cy="2852737"/>
          </a:xfrm>
        </p:spPr>
        <p:txBody>
          <a:bodyPr anchor="b"/>
          <a:lstStyle>
            <a:lvl1pPr>
              <a:defRPr sz="4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50" y="4589465"/>
            <a:ext cx="5278339" cy="1500187"/>
          </a:xfrm>
        </p:spPr>
        <p:txBody>
          <a:bodyPr/>
          <a:lstStyle>
            <a:lvl1pPr marL="0" indent="0">
              <a:buNone/>
              <a:defRPr sz="1606">
                <a:solidFill>
                  <a:schemeClr val="tx1"/>
                </a:solidFill>
              </a:defRPr>
            </a:lvl1pPr>
            <a:lvl2pPr marL="306004" indent="0">
              <a:buNone/>
              <a:defRPr sz="1339">
                <a:solidFill>
                  <a:schemeClr val="tx1">
                    <a:tint val="75000"/>
                  </a:schemeClr>
                </a:solidFill>
              </a:defRPr>
            </a:lvl2pPr>
            <a:lvl3pPr marL="612008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3pPr>
            <a:lvl4pPr marL="91801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4pPr>
            <a:lvl5pPr marL="1224016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5pPr>
            <a:lvl6pPr marL="1530020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6pPr>
            <a:lvl7pPr marL="1836024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7pPr>
            <a:lvl8pPr marL="2142028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8pPr>
            <a:lvl9pPr marL="244803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10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737" y="1825625"/>
            <a:ext cx="260092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155" y="1825625"/>
            <a:ext cx="2600921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3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365127"/>
            <a:ext cx="5278339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535" y="1681163"/>
            <a:ext cx="2588967" cy="823912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535" y="2505075"/>
            <a:ext cx="258896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8155" y="1681163"/>
            <a:ext cx="2601718" cy="823912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8155" y="2505075"/>
            <a:ext cx="260171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33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8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72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57200"/>
            <a:ext cx="1973799" cy="1600200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718" y="987427"/>
            <a:ext cx="3098155" cy="4873625"/>
          </a:xfrm>
        </p:spPr>
        <p:txBody>
          <a:bodyPr/>
          <a:lstStyle>
            <a:lvl1pPr>
              <a:defRPr sz="2142"/>
            </a:lvl1pPr>
            <a:lvl2pPr>
              <a:defRPr sz="1874"/>
            </a:lvl2pPr>
            <a:lvl3pPr>
              <a:defRPr sz="1606"/>
            </a:lvl3pPr>
            <a:lvl4pPr>
              <a:defRPr sz="1339"/>
            </a:lvl4pPr>
            <a:lvl5pPr>
              <a:defRPr sz="1339"/>
            </a:lvl5pPr>
            <a:lvl6pPr>
              <a:defRPr sz="1339"/>
            </a:lvl6pPr>
            <a:lvl7pPr>
              <a:defRPr sz="1339"/>
            </a:lvl7pPr>
            <a:lvl8pPr>
              <a:defRPr sz="1339"/>
            </a:lvl8pPr>
            <a:lvl9pPr>
              <a:defRPr sz="13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2057400"/>
            <a:ext cx="1973799" cy="3811588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06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57200"/>
            <a:ext cx="1973799" cy="1600200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01718" y="987427"/>
            <a:ext cx="3098155" cy="4873625"/>
          </a:xfrm>
        </p:spPr>
        <p:txBody>
          <a:bodyPr anchor="t"/>
          <a:lstStyle>
            <a:lvl1pPr marL="0" indent="0">
              <a:buNone/>
              <a:defRPr sz="2142"/>
            </a:lvl1pPr>
            <a:lvl2pPr marL="306004" indent="0">
              <a:buNone/>
              <a:defRPr sz="1874"/>
            </a:lvl2pPr>
            <a:lvl3pPr marL="612008" indent="0">
              <a:buNone/>
              <a:defRPr sz="1606"/>
            </a:lvl3pPr>
            <a:lvl4pPr marL="918012" indent="0">
              <a:buNone/>
              <a:defRPr sz="1339"/>
            </a:lvl4pPr>
            <a:lvl5pPr marL="1224016" indent="0">
              <a:buNone/>
              <a:defRPr sz="1339"/>
            </a:lvl5pPr>
            <a:lvl6pPr marL="1530020" indent="0">
              <a:buNone/>
              <a:defRPr sz="1339"/>
            </a:lvl6pPr>
            <a:lvl7pPr marL="1836024" indent="0">
              <a:buNone/>
              <a:defRPr sz="1339"/>
            </a:lvl7pPr>
            <a:lvl8pPr marL="2142028" indent="0">
              <a:buNone/>
              <a:defRPr sz="1339"/>
            </a:lvl8pPr>
            <a:lvl9pPr marL="2448032" indent="0">
              <a:buNone/>
              <a:defRPr sz="13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2057400"/>
            <a:ext cx="1973799" cy="3811588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85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737" y="365127"/>
            <a:ext cx="52783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37" y="1825625"/>
            <a:ext cx="52783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737" y="6356352"/>
            <a:ext cx="13769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E61E6-EA76-4D26-AD2F-0C26C4377AF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7188" y="6356352"/>
            <a:ext cx="2065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2118" y="6356352"/>
            <a:ext cx="13769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23FC0-45CD-4071-A25C-291184C77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57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12008" rtl="0" eaLnBrk="1" latinLnBrk="0" hangingPunct="1">
        <a:lnSpc>
          <a:spcPct val="90000"/>
        </a:lnSpc>
        <a:spcBef>
          <a:spcPct val="0"/>
        </a:spcBef>
        <a:buNone/>
        <a:defRPr sz="2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002" indent="-153002" algn="l" defTabSz="612008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1874" kern="1200">
          <a:solidFill>
            <a:schemeClr val="tx1"/>
          </a:solidFill>
          <a:latin typeface="+mn-lt"/>
          <a:ea typeface="+mn-ea"/>
          <a:cs typeface="+mn-cs"/>
        </a:defRPr>
      </a:lvl1pPr>
      <a:lvl2pPr marL="45900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76501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7101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377018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683022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98902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29503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60103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1pPr>
      <a:lvl2pPr marL="30600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2pPr>
      <a:lvl3pPr marL="61200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3pPr>
      <a:lvl4pPr marL="91801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224016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53002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83602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14202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44803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9B36F37-0766-4402-8C1F-B47E0027A879}"/>
              </a:ext>
            </a:extLst>
          </p:cNvPr>
          <p:cNvSpPr txBox="1"/>
          <p:nvPr/>
        </p:nvSpPr>
        <p:spPr>
          <a:xfrm>
            <a:off x="1500192" y="-21741"/>
            <a:ext cx="3145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sequence</a:t>
            </a:r>
            <a:r>
              <a:rPr lang="de-DE" dirty="0"/>
              <a:t> </a:t>
            </a:r>
            <a:r>
              <a:rPr lang="de-DE" dirty="0" err="1"/>
              <a:t>processing</a:t>
            </a:r>
            <a:r>
              <a:rPr lang="de-DE" dirty="0"/>
              <a:t> </a:t>
            </a:r>
            <a:r>
              <a:rPr lang="de-DE" dirty="0" err="1"/>
              <a:t>workflow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29C71B2-FE55-4738-BCD5-EAD2875AD7D9}"/>
              </a:ext>
            </a:extLst>
          </p:cNvPr>
          <p:cNvSpPr txBox="1"/>
          <p:nvPr/>
        </p:nvSpPr>
        <p:spPr>
          <a:xfrm>
            <a:off x="247888" y="901597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/>
              <a:t>filter</a:t>
            </a:r>
            <a:r>
              <a:rPr lang="de-DE" sz="1000" dirty="0"/>
              <a:t> </a:t>
            </a:r>
            <a:r>
              <a:rPr lang="de-DE" sz="1000" dirty="0" err="1"/>
              <a:t>ambiguous</a:t>
            </a:r>
            <a:r>
              <a:rPr lang="de-DE" sz="1000" dirty="0"/>
              <a:t> </a:t>
            </a:r>
            <a:r>
              <a:rPr lang="de-DE" sz="1000" dirty="0" err="1"/>
              <a:t>nucleotides</a:t>
            </a:r>
            <a:endParaRPr lang="de-DE" sz="1000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851D881-5CA7-4C18-8E8E-068D875D82D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615448" y="1147818"/>
            <a:ext cx="0" cy="18016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5C2F010B-CEB6-41E9-BEC3-ADAA684FA7E6}"/>
              </a:ext>
            </a:extLst>
          </p:cNvPr>
          <p:cNvSpPr txBox="1"/>
          <p:nvPr/>
        </p:nvSpPr>
        <p:spPr>
          <a:xfrm>
            <a:off x="247888" y="1331169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filter sequences with low information content</a:t>
            </a:r>
          </a:p>
          <a:p>
            <a:pPr algn="ctr"/>
            <a:r>
              <a:rPr lang="en-AU" sz="1000" dirty="0"/>
              <a:t>(sequence contains ≤4 different dinucleotides)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616700B-1B4F-41E8-892D-0EFB39387121}"/>
              </a:ext>
            </a:extLst>
          </p:cNvPr>
          <p:cNvSpPr txBox="1"/>
          <p:nvPr/>
        </p:nvSpPr>
        <p:spPr>
          <a:xfrm>
            <a:off x="247888" y="1911444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set minimum sequence length: primer length + flanking region + amplicon length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1ACB4DC-EF73-462B-8CA8-338BD9E23A52}"/>
              </a:ext>
            </a:extLst>
          </p:cNvPr>
          <p:cNvSpPr txBox="1"/>
          <p:nvPr/>
        </p:nvSpPr>
        <p:spPr>
          <a:xfrm>
            <a:off x="247888" y="475210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/>
              <a:t>truncate</a:t>
            </a:r>
            <a:r>
              <a:rPr lang="de-DE" sz="1000" dirty="0"/>
              <a:t> </a:t>
            </a:r>
            <a:r>
              <a:rPr lang="de-DE" sz="1000" dirty="0" err="1"/>
              <a:t>reads</a:t>
            </a:r>
            <a:r>
              <a:rPr lang="de-DE" sz="1000" dirty="0"/>
              <a:t> at </a:t>
            </a:r>
            <a:r>
              <a:rPr lang="de-DE" sz="1000" dirty="0" err="1"/>
              <a:t>Phred</a:t>
            </a:r>
            <a:r>
              <a:rPr lang="de-DE" sz="1000" dirty="0"/>
              <a:t> </a:t>
            </a:r>
            <a:r>
              <a:rPr lang="de-DE" sz="1000" dirty="0" err="1"/>
              <a:t>quality</a:t>
            </a:r>
            <a:r>
              <a:rPr lang="de-DE" sz="1000" dirty="0"/>
              <a:t> score 2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57B1F1B9-D151-45C4-9C73-D58AE04B15C6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1615448" y="721431"/>
            <a:ext cx="0" cy="18016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E8408F5-B975-4776-B010-A23637DF14F8}"/>
              </a:ext>
            </a:extLst>
          </p:cNvPr>
          <p:cNvCxnSpPr>
            <a:cxnSpLocks/>
          </p:cNvCxnSpPr>
          <p:nvPr/>
        </p:nvCxnSpPr>
        <p:spPr>
          <a:xfrm>
            <a:off x="1615448" y="1731285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022EEB49-92A7-41BE-A44D-55001F094D83}"/>
              </a:ext>
            </a:extLst>
          </p:cNvPr>
          <p:cNvSpPr txBox="1"/>
          <p:nvPr/>
        </p:nvSpPr>
        <p:spPr>
          <a:xfrm>
            <a:off x="247888" y="2491718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check orientation and flip (forward primer in R1 at the start of the sequence)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D3DC2829-D465-4D13-8D78-B569EF0C93CB}"/>
              </a:ext>
            </a:extLst>
          </p:cNvPr>
          <p:cNvCxnSpPr>
            <a:cxnSpLocks/>
          </p:cNvCxnSpPr>
          <p:nvPr/>
        </p:nvCxnSpPr>
        <p:spPr>
          <a:xfrm>
            <a:off x="1615448" y="2311558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B0C0B260-B539-4601-ACD1-B554BDC1B192}"/>
              </a:ext>
            </a:extLst>
          </p:cNvPr>
          <p:cNvSpPr txBox="1"/>
          <p:nvPr/>
        </p:nvSpPr>
        <p:spPr>
          <a:xfrm>
            <a:off x="247888" y="3071993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check for forward and reverse primer (max. 3 mismatches, but no length variation)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2175481-D804-4679-8EBA-11CD2424C87E}"/>
              </a:ext>
            </a:extLst>
          </p:cNvPr>
          <p:cNvCxnSpPr>
            <a:cxnSpLocks/>
          </p:cNvCxnSpPr>
          <p:nvPr/>
        </p:nvCxnSpPr>
        <p:spPr>
          <a:xfrm>
            <a:off x="1615448" y="2891835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49868D44-C679-47B7-A5F4-4ED22E93A5A2}"/>
              </a:ext>
            </a:extLst>
          </p:cNvPr>
          <p:cNvSpPr txBox="1"/>
          <p:nvPr/>
        </p:nvSpPr>
        <p:spPr>
          <a:xfrm>
            <a:off x="247888" y="3652274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check for mini-barcode (no mismatch)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CAC59C1D-977B-4EC6-9C4F-B79A7BCFB9AF}"/>
              </a:ext>
            </a:extLst>
          </p:cNvPr>
          <p:cNvCxnSpPr>
            <a:cxnSpLocks/>
          </p:cNvCxnSpPr>
          <p:nvPr/>
        </p:nvCxnSpPr>
        <p:spPr>
          <a:xfrm>
            <a:off x="1615448" y="3472110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69C8CED7-DFCA-41B3-A11F-2B93A05EDFBE}"/>
              </a:ext>
            </a:extLst>
          </p:cNvPr>
          <p:cNvSpPr txBox="1"/>
          <p:nvPr/>
        </p:nvSpPr>
        <p:spPr>
          <a:xfrm>
            <a:off x="247888" y="4084465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demultiplexing by mini-barcode: split into three sub-samples (=PCR replicates)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DC61C3F4-AB14-40B9-923E-4C4EFD7AB995}"/>
              </a:ext>
            </a:extLst>
          </p:cNvPr>
          <p:cNvCxnSpPr>
            <a:cxnSpLocks/>
          </p:cNvCxnSpPr>
          <p:nvPr/>
        </p:nvCxnSpPr>
        <p:spPr>
          <a:xfrm>
            <a:off x="1615448" y="3904306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CB357602-327D-40D0-89D3-9884C13259C7}"/>
              </a:ext>
            </a:extLst>
          </p:cNvPr>
          <p:cNvSpPr txBox="1"/>
          <p:nvPr/>
        </p:nvSpPr>
        <p:spPr>
          <a:xfrm>
            <a:off x="247888" y="4664740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truncate reads by maximum expected error</a:t>
            </a:r>
            <a:br>
              <a:rPr lang="en-AU" sz="1000" dirty="0"/>
            </a:br>
            <a:r>
              <a:rPr lang="en-AU" sz="1000" dirty="0"/>
              <a:t>(VSEARCH --</a:t>
            </a:r>
            <a:r>
              <a:rPr lang="en-AU" sz="1000" dirty="0" err="1"/>
              <a:t>fastq_truncee</a:t>
            </a:r>
            <a:r>
              <a:rPr lang="en-AU" sz="1000" dirty="0"/>
              <a:t> 1)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3B47ED5F-02AF-42BC-BFAC-3A81245AFB31}"/>
              </a:ext>
            </a:extLst>
          </p:cNvPr>
          <p:cNvCxnSpPr>
            <a:cxnSpLocks/>
          </p:cNvCxnSpPr>
          <p:nvPr/>
        </p:nvCxnSpPr>
        <p:spPr>
          <a:xfrm>
            <a:off x="1615448" y="4484581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91C6579C-0C59-4451-83FA-36DA947BAD19}"/>
              </a:ext>
            </a:extLst>
          </p:cNvPr>
          <p:cNvSpPr txBox="1"/>
          <p:nvPr/>
        </p:nvSpPr>
        <p:spPr>
          <a:xfrm>
            <a:off x="247888" y="5245014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drop empty sequence files (and their corresponding reads)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A13D8338-56AF-4DF6-BF94-0CE219D89042}"/>
              </a:ext>
            </a:extLst>
          </p:cNvPr>
          <p:cNvCxnSpPr>
            <a:cxnSpLocks/>
          </p:cNvCxnSpPr>
          <p:nvPr/>
        </p:nvCxnSpPr>
        <p:spPr>
          <a:xfrm>
            <a:off x="1615448" y="5064854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2BDD7486-65D6-4A65-B376-BCC55B150AD7}"/>
              </a:ext>
            </a:extLst>
          </p:cNvPr>
          <p:cNvSpPr txBox="1"/>
          <p:nvPr/>
        </p:nvSpPr>
        <p:spPr>
          <a:xfrm>
            <a:off x="247888" y="5825289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DADA2: error learning and ASV extraction (pool=TRUE) and read merge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33742315-356F-4947-BD0A-08848F48DF55}"/>
              </a:ext>
            </a:extLst>
          </p:cNvPr>
          <p:cNvCxnSpPr>
            <a:cxnSpLocks/>
          </p:cNvCxnSpPr>
          <p:nvPr/>
        </p:nvCxnSpPr>
        <p:spPr>
          <a:xfrm>
            <a:off x="1615448" y="5645131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87A6F486-AD5D-4A82-98C2-646A216EEEC4}"/>
              </a:ext>
            </a:extLst>
          </p:cNvPr>
          <p:cNvSpPr txBox="1"/>
          <p:nvPr/>
        </p:nvSpPr>
        <p:spPr>
          <a:xfrm>
            <a:off x="247888" y="6405565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DADA2: chimera de-novo detection (</a:t>
            </a:r>
            <a:r>
              <a:rPr lang="en-AU" sz="1000" dirty="0" err="1"/>
              <a:t>minFoldParentOverAbundance</a:t>
            </a:r>
            <a:r>
              <a:rPr lang="en-AU" sz="1000" dirty="0"/>
              <a:t>=4)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77C205CC-EACC-4EF3-A407-D749F71FB93F}"/>
              </a:ext>
            </a:extLst>
          </p:cNvPr>
          <p:cNvCxnSpPr>
            <a:cxnSpLocks/>
          </p:cNvCxnSpPr>
          <p:nvPr/>
        </p:nvCxnSpPr>
        <p:spPr>
          <a:xfrm>
            <a:off x="1615448" y="6225406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A022589D-34C9-4CE5-B97A-CAA5357BBB8F}"/>
              </a:ext>
            </a:extLst>
          </p:cNvPr>
          <p:cNvCxnSpPr>
            <a:cxnSpLocks/>
          </p:cNvCxnSpPr>
          <p:nvPr/>
        </p:nvCxnSpPr>
        <p:spPr>
          <a:xfrm rot="16200000">
            <a:off x="3073092" y="6515543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>
            <a:extLst>
              <a:ext uri="{FF2B5EF4-FFF2-40B4-BE49-F238E27FC236}">
                <a16:creationId xmlns:a16="http://schemas.microsoft.com/office/drawing/2014/main" id="{EA0B7639-6851-4C22-916C-50064120DC71}"/>
              </a:ext>
            </a:extLst>
          </p:cNvPr>
          <p:cNvSpPr txBox="1"/>
          <p:nvPr/>
        </p:nvSpPr>
        <p:spPr>
          <a:xfrm>
            <a:off x="3163177" y="6407091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PCR replicate filter: eliminate ASV not found in two out of three replicates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5DDB3EE6-82F8-4F9B-8DC9-AD31DCB8831F}"/>
              </a:ext>
            </a:extLst>
          </p:cNvPr>
          <p:cNvCxnSpPr>
            <a:cxnSpLocks/>
          </p:cNvCxnSpPr>
          <p:nvPr/>
        </p:nvCxnSpPr>
        <p:spPr>
          <a:xfrm rot="10800000">
            <a:off x="4530736" y="5792598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B856930F-1965-44A7-81A6-A4D99AE22022}"/>
              </a:ext>
            </a:extLst>
          </p:cNvPr>
          <p:cNvSpPr txBox="1"/>
          <p:nvPr/>
        </p:nvSpPr>
        <p:spPr>
          <a:xfrm>
            <a:off x="3163812" y="5387861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taxonomic classification: SINTAX</a:t>
            </a:r>
            <a:br>
              <a:rPr lang="en-AU" sz="1000" dirty="0"/>
            </a:br>
            <a:r>
              <a:rPr lang="en-AU" sz="1000" dirty="0"/>
              <a:t>(-</a:t>
            </a:r>
            <a:r>
              <a:rPr lang="en-AU" sz="1000" dirty="0" err="1"/>
              <a:t>sintax_cutoff</a:t>
            </a:r>
            <a:r>
              <a:rPr lang="en-AU" sz="1000" dirty="0"/>
              <a:t> 0.6)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128A2DB9-0752-4FA2-8ADA-1B40D5EE968F}"/>
              </a:ext>
            </a:extLst>
          </p:cNvPr>
          <p:cNvCxnSpPr>
            <a:cxnSpLocks/>
          </p:cNvCxnSpPr>
          <p:nvPr/>
        </p:nvCxnSpPr>
        <p:spPr>
          <a:xfrm rot="10800000">
            <a:off x="4530736" y="5202293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9388F7C8-7432-452D-9CBE-7C0FEC99728B}"/>
              </a:ext>
            </a:extLst>
          </p:cNvPr>
          <p:cNvSpPr txBox="1"/>
          <p:nvPr/>
        </p:nvSpPr>
        <p:spPr>
          <a:xfrm>
            <a:off x="3163177" y="4958596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create ASV table</a:t>
            </a:r>
          </a:p>
        </p:txBody>
      </p: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57F1AC69-6D1C-40FD-8881-51E5FF4FE634}"/>
              </a:ext>
            </a:extLst>
          </p:cNvPr>
          <p:cNvCxnSpPr>
            <a:cxnSpLocks/>
          </p:cNvCxnSpPr>
          <p:nvPr/>
        </p:nvCxnSpPr>
        <p:spPr>
          <a:xfrm rot="10800000">
            <a:off x="4530736" y="4779031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BA08D0EB-E5F5-4087-AD00-1038BF616DF2}"/>
              </a:ext>
            </a:extLst>
          </p:cNvPr>
          <p:cNvSpPr txBox="1"/>
          <p:nvPr/>
        </p:nvSpPr>
        <p:spPr>
          <a:xfrm>
            <a:off x="3163177" y="4380974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remove ASV with read abundance ≥ 10% in blanks 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015DD628-6661-4135-BF78-131D167E5B53}"/>
              </a:ext>
            </a:extLst>
          </p:cNvPr>
          <p:cNvCxnSpPr>
            <a:cxnSpLocks/>
          </p:cNvCxnSpPr>
          <p:nvPr/>
        </p:nvCxnSpPr>
        <p:spPr>
          <a:xfrm rot="10800000">
            <a:off x="4530736" y="4197305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C1D70F3A-45EC-4342-9741-21753ACE2EB9}"/>
              </a:ext>
            </a:extLst>
          </p:cNvPr>
          <p:cNvSpPr txBox="1"/>
          <p:nvPr/>
        </p:nvSpPr>
        <p:spPr>
          <a:xfrm>
            <a:off x="3163177" y="3200486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manually check and fix taxonomy assignment errors (e.g. </a:t>
            </a:r>
            <a:r>
              <a:rPr lang="en-AU" sz="1000"/>
              <a:t>food items)</a:t>
            </a:r>
            <a:endParaRPr lang="en-AU" sz="1000" dirty="0"/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1B0F1977-26FD-43D3-B1D4-2F3216182003}"/>
              </a:ext>
            </a:extLst>
          </p:cNvPr>
          <p:cNvCxnSpPr>
            <a:cxnSpLocks/>
          </p:cNvCxnSpPr>
          <p:nvPr/>
        </p:nvCxnSpPr>
        <p:spPr>
          <a:xfrm rot="10800000">
            <a:off x="4530736" y="3023168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193DB556-F49E-43EB-B320-5D1F9E26D0B1}"/>
              </a:ext>
            </a:extLst>
          </p:cNvPr>
          <p:cNvSpPr txBox="1"/>
          <p:nvPr/>
        </p:nvSpPr>
        <p:spPr>
          <a:xfrm>
            <a:off x="3163177" y="2625814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rarefy (vegan::</a:t>
            </a:r>
            <a:r>
              <a:rPr lang="en-AU" sz="1000" dirty="0" err="1"/>
              <a:t>rrarefy</a:t>
            </a:r>
            <a:r>
              <a:rPr lang="en-AU" sz="1000" dirty="0"/>
              <a:t>)</a:t>
            </a:r>
          </a:p>
          <a:p>
            <a:pPr algn="ctr"/>
            <a:r>
              <a:rPr lang="en-AU" sz="1000" dirty="0"/>
              <a:t>(P6: 10,000 reads, ITS1 &amp; ITS2: 15,000 reads)</a:t>
            </a: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C35AABA0-90F1-4EC5-BA75-32800690DD51}"/>
              </a:ext>
            </a:extLst>
          </p:cNvPr>
          <p:cNvCxnSpPr>
            <a:cxnSpLocks/>
          </p:cNvCxnSpPr>
          <p:nvPr/>
        </p:nvCxnSpPr>
        <p:spPr>
          <a:xfrm rot="10800000">
            <a:off x="4529461" y="6227136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>
            <a:extLst>
              <a:ext uri="{FF2B5EF4-FFF2-40B4-BE49-F238E27FC236}">
                <a16:creationId xmlns:a16="http://schemas.microsoft.com/office/drawing/2014/main" id="{5BF6F37D-C499-4254-BDCE-3A7BE0667DA2}"/>
              </a:ext>
            </a:extLst>
          </p:cNvPr>
          <p:cNvSpPr txBox="1"/>
          <p:nvPr/>
        </p:nvSpPr>
        <p:spPr>
          <a:xfrm>
            <a:off x="3160628" y="5981487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merge PCR replicates by ASV (sum of reads)</a:t>
            </a:r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26C6C25E-EB3F-491D-961F-8F32341AC20F}"/>
              </a:ext>
            </a:extLst>
          </p:cNvPr>
          <p:cNvCxnSpPr>
            <a:cxnSpLocks/>
          </p:cNvCxnSpPr>
          <p:nvPr/>
        </p:nvCxnSpPr>
        <p:spPr>
          <a:xfrm rot="10800000">
            <a:off x="4529461" y="2438692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>
            <a:extLst>
              <a:ext uri="{FF2B5EF4-FFF2-40B4-BE49-F238E27FC236}">
                <a16:creationId xmlns:a16="http://schemas.microsoft.com/office/drawing/2014/main" id="{DBB7ADDE-2CAA-4D41-B331-AAA619AAFE4E}"/>
              </a:ext>
            </a:extLst>
          </p:cNvPr>
          <p:cNvSpPr txBox="1"/>
          <p:nvPr/>
        </p:nvSpPr>
        <p:spPr>
          <a:xfrm>
            <a:off x="3163177" y="2031425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per sample: remove ASV with less than 15 reads (approximately 0.1% of total reads per sample)</a:t>
            </a:r>
          </a:p>
        </p:txBody>
      </p: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D3110F15-CEF8-4B58-AF17-1D9C8FEE0A73}"/>
              </a:ext>
            </a:extLst>
          </p:cNvPr>
          <p:cNvCxnSpPr>
            <a:cxnSpLocks/>
          </p:cNvCxnSpPr>
          <p:nvPr/>
        </p:nvCxnSpPr>
        <p:spPr>
          <a:xfrm rot="10800000">
            <a:off x="4528188" y="1847352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>
            <a:extLst>
              <a:ext uri="{FF2B5EF4-FFF2-40B4-BE49-F238E27FC236}">
                <a16:creationId xmlns:a16="http://schemas.microsoft.com/office/drawing/2014/main" id="{35277B89-CFA0-4885-8AAF-AC64BE1F5C59}"/>
              </a:ext>
            </a:extLst>
          </p:cNvPr>
          <p:cNvSpPr txBox="1"/>
          <p:nvPr/>
        </p:nvSpPr>
        <p:spPr>
          <a:xfrm>
            <a:off x="3161901" y="1444847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per ASV: remove ASV with less than 2% relative read abundance (sum of all samples)</a:t>
            </a:r>
          </a:p>
        </p:txBody>
      </p: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CCBEF922-B90A-4F7A-BDF6-DF506AF30A0E}"/>
              </a:ext>
            </a:extLst>
          </p:cNvPr>
          <p:cNvCxnSpPr>
            <a:cxnSpLocks/>
          </p:cNvCxnSpPr>
          <p:nvPr/>
        </p:nvCxnSpPr>
        <p:spPr>
          <a:xfrm rot="10800000">
            <a:off x="4526914" y="1251374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D07A9185-A973-4FD7-A218-A8402A4F9FEC}"/>
              </a:ext>
            </a:extLst>
          </p:cNvPr>
          <p:cNvSpPr txBox="1"/>
          <p:nvPr/>
        </p:nvSpPr>
        <p:spPr>
          <a:xfrm>
            <a:off x="3160628" y="991111"/>
            <a:ext cx="273512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transform to presence/absence matrix</a:t>
            </a:r>
          </a:p>
        </p:txBody>
      </p: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0E7D006A-FA90-40F8-8B6A-F7BC2069FC13}"/>
              </a:ext>
            </a:extLst>
          </p:cNvPr>
          <p:cNvCxnSpPr>
            <a:cxnSpLocks/>
          </p:cNvCxnSpPr>
          <p:nvPr/>
        </p:nvCxnSpPr>
        <p:spPr>
          <a:xfrm rot="10800000">
            <a:off x="4525640" y="810874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>
            <a:extLst>
              <a:ext uri="{FF2B5EF4-FFF2-40B4-BE49-F238E27FC236}">
                <a16:creationId xmlns:a16="http://schemas.microsoft.com/office/drawing/2014/main" id="{AC9F2046-4F05-41AD-8BBF-CFD13EBE7D26}"/>
              </a:ext>
            </a:extLst>
          </p:cNvPr>
          <p:cNvSpPr txBox="1"/>
          <p:nvPr/>
        </p:nvSpPr>
        <p:spPr>
          <a:xfrm>
            <a:off x="3159354" y="412249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filter: not sampled in July/August and not sampled in 2019 or 1968/1969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D7234E91-168F-436C-A393-7B297110D209}"/>
              </a:ext>
            </a:extLst>
          </p:cNvPr>
          <p:cNvSpPr txBox="1"/>
          <p:nvPr/>
        </p:nvSpPr>
        <p:spPr>
          <a:xfrm>
            <a:off x="3159354" y="3798691"/>
            <a:ext cx="2735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subtract background noise (90% quantile of read abundance in blank samples per ASV)</a:t>
            </a:r>
          </a:p>
        </p:txBody>
      </p: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D6AFFB86-098A-4902-89D1-F2D6D416D58A}"/>
              </a:ext>
            </a:extLst>
          </p:cNvPr>
          <p:cNvCxnSpPr>
            <a:cxnSpLocks/>
          </p:cNvCxnSpPr>
          <p:nvPr/>
        </p:nvCxnSpPr>
        <p:spPr>
          <a:xfrm rot="10800000">
            <a:off x="4525640" y="3616774"/>
            <a:ext cx="0" cy="180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31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300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Kolter</dc:creator>
  <cp:lastModifiedBy>Andreas Kolter</cp:lastModifiedBy>
  <cp:revision>5</cp:revision>
  <dcterms:created xsi:type="dcterms:W3CDTF">2021-09-06T08:55:41Z</dcterms:created>
  <dcterms:modified xsi:type="dcterms:W3CDTF">2021-10-27T14:39:50Z</dcterms:modified>
</cp:coreProperties>
</file>