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8995" autoAdjust="0"/>
    <p:restoredTop sz="97317" autoAdjust="0"/>
  </p:normalViewPr>
  <p:slideViewPr>
    <p:cSldViewPr snapToObjects="1" showGuides="1">
      <p:cViewPr>
        <p:scale>
          <a:sx n="150" d="100"/>
          <a:sy n="150" d="100"/>
        </p:scale>
        <p:origin x="1512" y="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interSettings" Target="printerSettings/printerSettings1.bin"/><Relationship Id="rId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07760-560F-44BB-B746-6874B839C024}" type="datetimeFigureOut">
              <a:rPr lang="de-DE" smtClean="0"/>
              <a:pPr/>
              <a:t>15.07.2014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FF1D-94D2-481F-AF6D-2F2505DC318C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07760-560F-44BB-B746-6874B839C024}" type="datetimeFigureOut">
              <a:rPr lang="de-DE" smtClean="0"/>
              <a:pPr/>
              <a:t>15.07.2014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FF1D-94D2-481F-AF6D-2F2505DC318C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07760-560F-44BB-B746-6874B839C024}" type="datetimeFigureOut">
              <a:rPr lang="de-DE" smtClean="0"/>
              <a:pPr/>
              <a:t>15.07.2014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FF1D-94D2-481F-AF6D-2F2505DC318C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07760-560F-44BB-B746-6874B839C024}" type="datetimeFigureOut">
              <a:rPr lang="de-DE" smtClean="0"/>
              <a:pPr/>
              <a:t>15.07.2014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FF1D-94D2-481F-AF6D-2F2505DC318C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07760-560F-44BB-B746-6874B839C024}" type="datetimeFigureOut">
              <a:rPr lang="de-DE" smtClean="0"/>
              <a:pPr/>
              <a:t>15.07.2014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FF1D-94D2-481F-AF6D-2F2505DC318C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07760-560F-44BB-B746-6874B839C024}" type="datetimeFigureOut">
              <a:rPr lang="de-DE" smtClean="0"/>
              <a:pPr/>
              <a:t>15.07.2014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FF1D-94D2-481F-AF6D-2F2505DC318C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07760-560F-44BB-B746-6874B839C024}" type="datetimeFigureOut">
              <a:rPr lang="de-DE" smtClean="0"/>
              <a:pPr/>
              <a:t>15.07.2014</a:t>
            </a:fld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FF1D-94D2-481F-AF6D-2F2505DC318C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07760-560F-44BB-B746-6874B839C024}" type="datetimeFigureOut">
              <a:rPr lang="de-DE" smtClean="0"/>
              <a:pPr/>
              <a:t>15.07.2014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FF1D-94D2-481F-AF6D-2F2505DC318C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07760-560F-44BB-B746-6874B839C024}" type="datetimeFigureOut">
              <a:rPr lang="de-DE" smtClean="0"/>
              <a:pPr/>
              <a:t>15.07.2014</a:t>
            </a:fld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FF1D-94D2-481F-AF6D-2F2505DC318C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07760-560F-44BB-B746-6874B839C024}" type="datetimeFigureOut">
              <a:rPr lang="de-DE" smtClean="0"/>
              <a:pPr/>
              <a:t>15.07.2014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FF1D-94D2-481F-AF6D-2F2505DC318C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07760-560F-44BB-B746-6874B839C024}" type="datetimeFigureOut">
              <a:rPr lang="de-DE" smtClean="0"/>
              <a:pPr/>
              <a:t>15.07.2014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FF1D-94D2-481F-AF6D-2F2505DC318C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07760-560F-44BB-B746-6874B839C024}" type="datetimeFigureOut">
              <a:rPr lang="de-DE" smtClean="0"/>
              <a:pPr/>
              <a:t>15.07.2014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7FF1D-94D2-481F-AF6D-2F2505DC318C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ung 51"/>
          <p:cNvGrpSpPr/>
          <p:nvPr/>
        </p:nvGrpSpPr>
        <p:grpSpPr>
          <a:xfrm>
            <a:off x="57156" y="76200"/>
            <a:ext cx="9154576" cy="6697132"/>
            <a:chOff x="57156" y="76200"/>
            <a:chExt cx="9154576" cy="6697132"/>
          </a:xfrm>
        </p:grpSpPr>
        <p:sp>
          <p:nvSpPr>
            <p:cNvPr id="7" name="Textfeld 6"/>
            <p:cNvSpPr txBox="1"/>
            <p:nvPr/>
          </p:nvSpPr>
          <p:spPr>
            <a:xfrm>
              <a:off x="7900044" y="5999361"/>
              <a:ext cx="746949" cy="1514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Homo sapiens</a:t>
              </a:r>
              <a:endParaRPr lang="en-GB" sz="1000" i="1" dirty="0"/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7900044" y="5840648"/>
              <a:ext cx="837440" cy="1514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Pan troglodytes</a:t>
              </a:r>
              <a:endParaRPr lang="en-GB" sz="1000" i="1" dirty="0"/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7899308" y="5680942"/>
              <a:ext cx="653171" cy="1514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err="1" smtClean="0"/>
                <a:t>Pongo</a:t>
              </a:r>
              <a:r>
                <a:rPr lang="en-GB" sz="1000" i="1" dirty="0" smtClean="0"/>
                <a:t> </a:t>
              </a:r>
              <a:r>
                <a:rPr lang="en-GB" sz="1000" i="1" dirty="0" err="1" smtClean="0"/>
                <a:t>abelii</a:t>
              </a:r>
              <a:endParaRPr lang="en-GB" sz="1000" i="1" dirty="0"/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7899308" y="5524389"/>
              <a:ext cx="873636" cy="1514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err="1" smtClean="0"/>
                <a:t>Colobus</a:t>
              </a:r>
              <a:r>
                <a:rPr lang="en-GB" sz="1000" i="1" dirty="0" smtClean="0"/>
                <a:t> </a:t>
              </a:r>
              <a:r>
                <a:rPr lang="en-GB" sz="1000" i="1" dirty="0" err="1" smtClean="0"/>
                <a:t>guereza</a:t>
              </a:r>
              <a:endParaRPr lang="en-GB" sz="1000" i="1" dirty="0"/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7899934" y="5044634"/>
              <a:ext cx="585714" cy="1514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T. gelada </a:t>
              </a:r>
              <a:r>
                <a:rPr lang="en-GB" sz="1000" dirty="0" smtClean="0"/>
                <a:t>2</a:t>
              </a:r>
              <a:endParaRPr lang="en-GB" sz="1000" dirty="0"/>
            </a:p>
          </p:txBody>
        </p:sp>
        <p:sp>
          <p:nvSpPr>
            <p:cNvPr id="12" name="Textfeld 11"/>
            <p:cNvSpPr txBox="1"/>
            <p:nvPr/>
          </p:nvSpPr>
          <p:spPr>
            <a:xfrm>
              <a:off x="7900529" y="4888492"/>
              <a:ext cx="585714" cy="1514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T. gelada </a:t>
              </a:r>
              <a:r>
                <a:rPr lang="en-GB" sz="1000" dirty="0" smtClean="0"/>
                <a:t>3</a:t>
              </a:r>
              <a:endParaRPr lang="en-GB" sz="1000" dirty="0"/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7899934" y="4725904"/>
              <a:ext cx="1238885" cy="1514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err="1" smtClean="0"/>
                <a:t>Theropithecus</a:t>
              </a:r>
              <a:r>
                <a:rPr lang="en-GB" sz="1000" i="1" dirty="0" smtClean="0"/>
                <a:t> gelada </a:t>
              </a:r>
              <a:r>
                <a:rPr lang="en-GB" sz="1000" dirty="0" smtClean="0"/>
                <a:t>1</a:t>
              </a:r>
              <a:endParaRPr lang="en-GB" sz="1000" dirty="0"/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7908251" y="5195243"/>
              <a:ext cx="1173074" cy="1514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err="1" smtClean="0"/>
                <a:t>Lophocebus</a:t>
              </a:r>
              <a:r>
                <a:rPr lang="en-GB" sz="1000" i="1" dirty="0" smtClean="0"/>
                <a:t> </a:t>
              </a:r>
              <a:r>
                <a:rPr lang="en-GB" sz="1000" i="1" dirty="0" err="1" smtClean="0"/>
                <a:t>aterrimus</a:t>
              </a:r>
              <a:endParaRPr lang="en-GB" sz="1000" i="1" dirty="0"/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7899198" y="4566588"/>
              <a:ext cx="840730" cy="1514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P. </a:t>
              </a:r>
              <a:r>
                <a:rPr lang="en-GB" sz="1000" i="1" dirty="0" err="1" smtClean="0"/>
                <a:t>ursinus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south</a:t>
              </a:r>
              <a:endParaRPr lang="en-GB" sz="1000" i="1" dirty="0"/>
            </a:p>
          </p:txBody>
        </p:sp>
        <p:sp>
          <p:nvSpPr>
            <p:cNvPr id="16" name="Textfeld 15"/>
            <p:cNvSpPr txBox="1"/>
            <p:nvPr/>
          </p:nvSpPr>
          <p:spPr>
            <a:xfrm>
              <a:off x="7900867" y="2962263"/>
              <a:ext cx="1034871" cy="1514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err="1" smtClean="0"/>
                <a:t>Papio</a:t>
              </a:r>
              <a:r>
                <a:rPr lang="en-GB" sz="1000" i="1" dirty="0" smtClean="0"/>
                <a:t> </a:t>
              </a:r>
              <a:r>
                <a:rPr lang="en-GB" sz="1000" i="1" dirty="0" err="1" smtClean="0"/>
                <a:t>ursinus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north</a:t>
              </a:r>
              <a:endParaRPr lang="en-GB" sz="1000" i="1" dirty="0"/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7899533" y="3121628"/>
              <a:ext cx="1178009" cy="1514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P. cynocephalus </a:t>
              </a:r>
              <a:r>
                <a:rPr lang="en-GB" sz="1000" dirty="0" smtClean="0"/>
                <a:t>south</a:t>
              </a:r>
              <a:endParaRPr lang="en-GB" sz="1000" i="1" dirty="0"/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7899581" y="3923140"/>
              <a:ext cx="1173074" cy="1514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P. cynocephalus </a:t>
              </a:r>
              <a:r>
                <a:rPr lang="en-GB" sz="1000" dirty="0" smtClean="0"/>
                <a:t>north</a:t>
              </a:r>
              <a:endParaRPr lang="en-GB" sz="1000" i="1" dirty="0"/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7899198" y="3598293"/>
              <a:ext cx="733787" cy="1514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P. </a:t>
              </a:r>
              <a:r>
                <a:rPr lang="en-GB" sz="1000" i="1" dirty="0" err="1" smtClean="0"/>
                <a:t>anubis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east</a:t>
              </a:r>
              <a:endParaRPr lang="en-GB" sz="1000" i="1" dirty="0"/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7899198" y="4248689"/>
              <a:ext cx="889855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P. </a:t>
              </a:r>
              <a:r>
                <a:rPr lang="en-GB" sz="1000" i="1" dirty="0" err="1" smtClean="0"/>
                <a:t>anubis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west2</a:t>
              </a:r>
              <a:r>
                <a:rPr lang="en-GB" sz="1000" baseline="30000" dirty="0" smtClean="0"/>
                <a:t>a</a:t>
              </a:r>
              <a:endParaRPr lang="en-GB" sz="1000" i="1" baseline="30000" dirty="0"/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7900867" y="4403318"/>
              <a:ext cx="889855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P. </a:t>
              </a:r>
              <a:r>
                <a:rPr lang="en-GB" sz="1000" i="1" dirty="0" err="1" smtClean="0"/>
                <a:t>anubis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west1</a:t>
              </a:r>
              <a:r>
                <a:rPr lang="en-GB" sz="1000" baseline="30000" dirty="0" smtClean="0"/>
                <a:t>a</a:t>
              </a:r>
              <a:endParaRPr lang="en-GB" sz="1000" i="1" baseline="30000" dirty="0"/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7900867" y="4079444"/>
              <a:ext cx="470777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P. </a:t>
              </a:r>
              <a:r>
                <a:rPr lang="en-GB" sz="1000" i="1" dirty="0" err="1" smtClean="0"/>
                <a:t>papio</a:t>
              </a:r>
              <a:r>
                <a:rPr lang="en-GB" sz="1000" baseline="30000" dirty="0" err="1" smtClean="0"/>
                <a:t>a</a:t>
              </a:r>
              <a:r>
                <a:rPr lang="en-GB" sz="1000" i="1" dirty="0" smtClean="0"/>
                <a:t> </a:t>
              </a:r>
              <a:endParaRPr lang="en-GB" sz="1000" i="1" dirty="0"/>
            </a:p>
          </p:txBody>
        </p:sp>
        <p:sp>
          <p:nvSpPr>
            <p:cNvPr id="23" name="Textfeld 22"/>
            <p:cNvSpPr txBox="1"/>
            <p:nvPr/>
          </p:nvSpPr>
          <p:spPr>
            <a:xfrm>
              <a:off x="7900867" y="3764350"/>
              <a:ext cx="822631" cy="1514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P. </a:t>
              </a:r>
              <a:r>
                <a:rPr lang="en-GB" sz="1000" i="1" dirty="0" err="1" smtClean="0"/>
                <a:t>hamadryas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2</a:t>
              </a:r>
              <a:endParaRPr lang="en-GB" sz="1000" dirty="0"/>
            </a:p>
          </p:txBody>
        </p:sp>
        <p:sp>
          <p:nvSpPr>
            <p:cNvPr id="24" name="Textfeld 23"/>
            <p:cNvSpPr txBox="1"/>
            <p:nvPr/>
          </p:nvSpPr>
          <p:spPr>
            <a:xfrm>
              <a:off x="7900867" y="3282555"/>
              <a:ext cx="483708" cy="1514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P. </a:t>
              </a:r>
              <a:r>
                <a:rPr lang="en-GB" sz="1000" i="1" dirty="0" err="1" smtClean="0"/>
                <a:t>kindae</a:t>
              </a:r>
              <a:endParaRPr lang="en-GB" sz="1000" i="1" dirty="0"/>
            </a:p>
          </p:txBody>
        </p:sp>
        <p:sp>
          <p:nvSpPr>
            <p:cNvPr id="25" name="Textfeld 24"/>
            <p:cNvSpPr txBox="1"/>
            <p:nvPr/>
          </p:nvSpPr>
          <p:spPr>
            <a:xfrm>
              <a:off x="7899198" y="3439323"/>
              <a:ext cx="822631" cy="1514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P. </a:t>
              </a:r>
              <a:r>
                <a:rPr lang="en-GB" sz="1000" i="1" dirty="0" err="1" smtClean="0"/>
                <a:t>hamadryas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1</a:t>
              </a:r>
              <a:endParaRPr lang="en-GB" sz="1000" dirty="0"/>
            </a:p>
          </p:txBody>
        </p:sp>
        <p:sp>
          <p:nvSpPr>
            <p:cNvPr id="26" name="Textfeld 25"/>
            <p:cNvSpPr txBox="1"/>
            <p:nvPr/>
          </p:nvSpPr>
          <p:spPr>
            <a:xfrm>
              <a:off x="7899199" y="2481398"/>
              <a:ext cx="514968" cy="1514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sphinx</a:t>
              </a:r>
              <a:endParaRPr lang="en-GB" sz="1000" i="1" dirty="0"/>
            </a:p>
          </p:txBody>
        </p:sp>
        <p:sp>
          <p:nvSpPr>
            <p:cNvPr id="27" name="Textfeld 26"/>
            <p:cNvSpPr txBox="1"/>
            <p:nvPr/>
          </p:nvSpPr>
          <p:spPr>
            <a:xfrm>
              <a:off x="7900364" y="2153294"/>
              <a:ext cx="1260272" cy="1514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err="1" smtClean="0"/>
                <a:t>Mandrillus</a:t>
              </a:r>
              <a:r>
                <a:rPr lang="en-GB" sz="1000" i="1" dirty="0" smtClean="0"/>
                <a:t> </a:t>
              </a:r>
              <a:r>
                <a:rPr lang="en-GB" sz="1000" i="1" dirty="0" err="1" smtClean="0"/>
                <a:t>leucophaeus</a:t>
              </a:r>
              <a:endParaRPr lang="en-GB" sz="1000" dirty="0"/>
            </a:p>
          </p:txBody>
        </p:sp>
        <p:sp>
          <p:nvSpPr>
            <p:cNvPr id="28" name="Textfeld 27"/>
            <p:cNvSpPr txBox="1"/>
            <p:nvPr/>
          </p:nvSpPr>
          <p:spPr>
            <a:xfrm>
              <a:off x="7900456" y="2320964"/>
              <a:ext cx="1311276" cy="1514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err="1" smtClean="0"/>
                <a:t>Cercocebus</a:t>
              </a:r>
              <a:r>
                <a:rPr lang="en-GB" sz="1000" i="1" dirty="0" smtClean="0"/>
                <a:t> </a:t>
              </a:r>
              <a:r>
                <a:rPr lang="en-GB" sz="1000" i="1" dirty="0" err="1" smtClean="0"/>
                <a:t>chrysogaster</a:t>
              </a:r>
              <a:endParaRPr lang="en-GB" sz="1000" i="1" dirty="0"/>
            </a:p>
          </p:txBody>
        </p:sp>
        <p:sp>
          <p:nvSpPr>
            <p:cNvPr id="29" name="Textfeld 28"/>
            <p:cNvSpPr txBox="1"/>
            <p:nvPr/>
          </p:nvSpPr>
          <p:spPr>
            <a:xfrm>
              <a:off x="7901282" y="2639201"/>
              <a:ext cx="713023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C. </a:t>
              </a:r>
              <a:r>
                <a:rPr lang="en-GB" sz="1000" i="1" dirty="0" err="1" smtClean="0"/>
                <a:t>torquatus</a:t>
              </a:r>
              <a:r>
                <a:rPr lang="en-GB" sz="1000" baseline="30000" dirty="0" err="1" smtClean="0"/>
                <a:t>a</a:t>
              </a:r>
              <a:endParaRPr lang="en-GB" sz="1000" baseline="30000" dirty="0"/>
            </a:p>
          </p:txBody>
        </p:sp>
        <p:sp>
          <p:nvSpPr>
            <p:cNvPr id="30" name="Textfeld 29"/>
            <p:cNvSpPr txBox="1"/>
            <p:nvPr/>
          </p:nvSpPr>
          <p:spPr>
            <a:xfrm>
              <a:off x="7899236" y="2799564"/>
              <a:ext cx="393174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C. </a:t>
              </a:r>
              <a:r>
                <a:rPr lang="en-GB" sz="1000" i="1" dirty="0" err="1" smtClean="0"/>
                <a:t>atys</a:t>
              </a:r>
              <a:r>
                <a:rPr lang="en-GB" sz="1000" baseline="30000" dirty="0" err="1" smtClean="0"/>
                <a:t>a</a:t>
              </a:r>
              <a:endParaRPr lang="en-GB" sz="1000" baseline="30000" dirty="0"/>
            </a:p>
          </p:txBody>
        </p:sp>
        <p:sp>
          <p:nvSpPr>
            <p:cNvPr id="31" name="Textfeld 30"/>
            <p:cNvSpPr txBox="1"/>
            <p:nvPr/>
          </p:nvSpPr>
          <p:spPr>
            <a:xfrm>
              <a:off x="7900800" y="1992907"/>
              <a:ext cx="797631" cy="1514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sylvanus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2*</a:t>
              </a:r>
              <a:endParaRPr lang="en-GB" sz="1000" dirty="0"/>
            </a:p>
          </p:txBody>
        </p:sp>
        <p:sp>
          <p:nvSpPr>
            <p:cNvPr id="32" name="Textfeld 31"/>
            <p:cNvSpPr txBox="1"/>
            <p:nvPr/>
          </p:nvSpPr>
          <p:spPr>
            <a:xfrm>
              <a:off x="7900567" y="1502510"/>
              <a:ext cx="774367" cy="1514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tonkeana</a:t>
              </a:r>
              <a:r>
                <a:rPr lang="en-GB" sz="1000" i="1" dirty="0" smtClean="0"/>
                <a:t>*</a:t>
              </a:r>
              <a:endParaRPr lang="en-GB" sz="1000" i="1" dirty="0"/>
            </a:p>
          </p:txBody>
        </p:sp>
        <p:sp>
          <p:nvSpPr>
            <p:cNvPr id="33" name="Textfeld 32"/>
            <p:cNvSpPr txBox="1"/>
            <p:nvPr/>
          </p:nvSpPr>
          <p:spPr>
            <a:xfrm>
              <a:off x="7900567" y="1664903"/>
              <a:ext cx="636383" cy="1514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silenus</a:t>
              </a:r>
              <a:r>
                <a:rPr lang="en-GB" sz="1000" i="1" dirty="0" smtClean="0"/>
                <a:t>*</a:t>
              </a:r>
              <a:endParaRPr lang="en-GB" sz="1000" i="1" dirty="0"/>
            </a:p>
          </p:txBody>
        </p:sp>
        <p:sp>
          <p:nvSpPr>
            <p:cNvPr id="34" name="Textfeld 33"/>
            <p:cNvSpPr txBox="1"/>
            <p:nvPr/>
          </p:nvSpPr>
          <p:spPr>
            <a:xfrm>
              <a:off x="7899199" y="1336178"/>
              <a:ext cx="863442" cy="1514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thibetana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2*</a:t>
              </a:r>
              <a:endParaRPr lang="en-GB" sz="1000" dirty="0"/>
            </a:p>
          </p:txBody>
        </p:sp>
        <p:sp>
          <p:nvSpPr>
            <p:cNvPr id="35" name="Textfeld 34"/>
            <p:cNvSpPr txBox="1"/>
            <p:nvPr/>
          </p:nvSpPr>
          <p:spPr>
            <a:xfrm>
              <a:off x="7900104" y="1021895"/>
              <a:ext cx="857183" cy="1514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fascicularis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2</a:t>
              </a:r>
              <a:endParaRPr lang="en-GB" sz="1000" dirty="0"/>
            </a:p>
          </p:txBody>
        </p:sp>
        <p:sp>
          <p:nvSpPr>
            <p:cNvPr id="36" name="Textfeld 35"/>
            <p:cNvSpPr txBox="1"/>
            <p:nvPr/>
          </p:nvSpPr>
          <p:spPr>
            <a:xfrm>
              <a:off x="7900874" y="538460"/>
              <a:ext cx="764854" cy="1514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arctoides</a:t>
              </a:r>
              <a:r>
                <a:rPr lang="en-GB" sz="1000" i="1" dirty="0" smtClean="0"/>
                <a:t>*</a:t>
              </a:r>
              <a:endParaRPr lang="en-GB" sz="1000" i="1" dirty="0"/>
            </a:p>
          </p:txBody>
        </p:sp>
        <p:sp>
          <p:nvSpPr>
            <p:cNvPr id="37" name="Textfeld 36"/>
            <p:cNvSpPr txBox="1"/>
            <p:nvPr/>
          </p:nvSpPr>
          <p:spPr>
            <a:xfrm>
              <a:off x="7901291" y="387528"/>
              <a:ext cx="771307" cy="1514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mulatta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2*</a:t>
              </a:r>
              <a:endParaRPr lang="en-GB" sz="1000" dirty="0"/>
            </a:p>
          </p:txBody>
        </p:sp>
        <p:sp>
          <p:nvSpPr>
            <p:cNvPr id="38" name="Textfeld 37"/>
            <p:cNvSpPr txBox="1"/>
            <p:nvPr/>
          </p:nvSpPr>
          <p:spPr>
            <a:xfrm>
              <a:off x="7900364" y="1825048"/>
              <a:ext cx="723916" cy="1514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sylvanus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1</a:t>
              </a:r>
              <a:endParaRPr lang="en-GB" sz="1000" dirty="0"/>
            </a:p>
          </p:txBody>
        </p:sp>
        <p:sp>
          <p:nvSpPr>
            <p:cNvPr id="39" name="Textfeld 38"/>
            <p:cNvSpPr txBox="1"/>
            <p:nvPr/>
          </p:nvSpPr>
          <p:spPr>
            <a:xfrm>
              <a:off x="7899198" y="1183000"/>
              <a:ext cx="789726" cy="1514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thibetana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1</a:t>
              </a:r>
              <a:endParaRPr lang="en-GB" sz="1000" dirty="0"/>
            </a:p>
          </p:txBody>
        </p:sp>
        <p:sp>
          <p:nvSpPr>
            <p:cNvPr id="40" name="Textfeld 39"/>
            <p:cNvSpPr txBox="1"/>
            <p:nvPr/>
          </p:nvSpPr>
          <p:spPr>
            <a:xfrm>
              <a:off x="7900104" y="862137"/>
              <a:ext cx="934715" cy="1514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fascicularis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3*</a:t>
              </a:r>
              <a:endParaRPr lang="en-GB" sz="1000" dirty="0"/>
            </a:p>
          </p:txBody>
        </p:sp>
        <p:sp>
          <p:nvSpPr>
            <p:cNvPr id="41" name="Textfeld 40"/>
            <p:cNvSpPr txBox="1"/>
            <p:nvPr/>
          </p:nvSpPr>
          <p:spPr>
            <a:xfrm>
              <a:off x="7900104" y="705326"/>
              <a:ext cx="857183" cy="1514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fascicularis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1</a:t>
              </a:r>
              <a:endParaRPr lang="en-GB" sz="1000" dirty="0"/>
            </a:p>
          </p:txBody>
        </p:sp>
        <p:sp>
          <p:nvSpPr>
            <p:cNvPr id="42" name="Textfeld 41"/>
            <p:cNvSpPr txBox="1"/>
            <p:nvPr/>
          </p:nvSpPr>
          <p:spPr>
            <a:xfrm>
              <a:off x="7899198" y="236107"/>
              <a:ext cx="771307" cy="1514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mulatta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3*</a:t>
              </a:r>
              <a:endParaRPr lang="en-GB" sz="1000" dirty="0"/>
            </a:p>
          </p:txBody>
        </p:sp>
        <p:sp>
          <p:nvSpPr>
            <p:cNvPr id="43" name="Textfeld 42"/>
            <p:cNvSpPr txBox="1"/>
            <p:nvPr/>
          </p:nvSpPr>
          <p:spPr>
            <a:xfrm>
              <a:off x="7900461" y="76200"/>
              <a:ext cx="973996" cy="1514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err="1" smtClean="0"/>
                <a:t>Macaca</a:t>
              </a:r>
              <a:r>
                <a:rPr lang="en-GB" sz="1000" i="1" dirty="0" smtClean="0"/>
                <a:t> </a:t>
              </a:r>
              <a:r>
                <a:rPr lang="en-GB" sz="1000" i="1" dirty="0" err="1" smtClean="0"/>
                <a:t>mulatta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1</a:t>
              </a:r>
              <a:endParaRPr lang="en-GB" sz="1000" dirty="0"/>
            </a:p>
          </p:txBody>
        </p:sp>
        <p:sp>
          <p:nvSpPr>
            <p:cNvPr id="44" name="Textfeld 43"/>
            <p:cNvSpPr txBox="1"/>
            <p:nvPr/>
          </p:nvSpPr>
          <p:spPr>
            <a:xfrm>
              <a:off x="7898810" y="5363365"/>
              <a:ext cx="1312920" cy="1514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err="1" smtClean="0"/>
                <a:t>Chlorocebus</a:t>
              </a:r>
              <a:r>
                <a:rPr lang="en-GB" sz="1000" i="1" dirty="0" smtClean="0"/>
                <a:t> </a:t>
              </a:r>
              <a:r>
                <a:rPr lang="en-GB" sz="1000" i="1" dirty="0" err="1" smtClean="0"/>
                <a:t>pygerythrus</a:t>
              </a:r>
              <a:endParaRPr lang="en-GB" sz="1000" i="1" dirty="0"/>
            </a:p>
          </p:txBody>
        </p:sp>
        <p:sp>
          <p:nvSpPr>
            <p:cNvPr id="46" name="Textfeld 45"/>
            <p:cNvSpPr txBox="1"/>
            <p:nvPr/>
          </p:nvSpPr>
          <p:spPr>
            <a:xfrm>
              <a:off x="7232649" y="6460923"/>
              <a:ext cx="590550" cy="2308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900" dirty="0" err="1" smtClean="0"/>
                <a:t>Pleisto</a:t>
              </a:r>
              <a:endParaRPr lang="en-GB" sz="900" dirty="0"/>
            </a:p>
          </p:txBody>
        </p:sp>
        <p:sp>
          <p:nvSpPr>
            <p:cNvPr id="47" name="Textfeld 46"/>
            <p:cNvSpPr txBox="1"/>
            <p:nvPr/>
          </p:nvSpPr>
          <p:spPr>
            <a:xfrm>
              <a:off x="6620932" y="6460923"/>
              <a:ext cx="609601" cy="2308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900" dirty="0" smtClean="0"/>
                <a:t>Pliocene</a:t>
              </a:r>
              <a:endParaRPr lang="en-GB" sz="900" dirty="0"/>
            </a:p>
          </p:txBody>
        </p:sp>
        <p:sp>
          <p:nvSpPr>
            <p:cNvPr id="48" name="Textfeld 47"/>
            <p:cNvSpPr txBox="1"/>
            <p:nvPr/>
          </p:nvSpPr>
          <p:spPr>
            <a:xfrm>
              <a:off x="2633133" y="6460066"/>
              <a:ext cx="3987800" cy="2308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 smtClean="0"/>
                <a:t>Miocene</a:t>
              </a:r>
              <a:endParaRPr lang="en-GB" sz="900" dirty="0"/>
            </a:p>
          </p:txBody>
        </p:sp>
        <p:sp>
          <p:nvSpPr>
            <p:cNvPr id="49" name="Textfeld 48"/>
            <p:cNvSpPr txBox="1"/>
            <p:nvPr/>
          </p:nvSpPr>
          <p:spPr>
            <a:xfrm>
              <a:off x="635001" y="6461095"/>
              <a:ext cx="1998134" cy="2308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 smtClean="0"/>
                <a:t>                            Oligocene</a:t>
              </a:r>
              <a:endParaRPr lang="en-GB" sz="900" dirty="0"/>
            </a:p>
          </p:txBody>
        </p:sp>
        <p:pic>
          <p:nvPicPr>
            <p:cNvPr id="6" name="Bild 5" descr="AC2M-tree-Rev.em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1755" y="101198"/>
              <a:ext cx="7240426" cy="6299602"/>
            </a:xfrm>
            <a:prstGeom prst="rect">
              <a:avLst/>
            </a:prstGeom>
          </p:spPr>
        </p:pic>
        <p:sp>
          <p:nvSpPr>
            <p:cNvPr id="50" name="Rechteck 49"/>
            <p:cNvSpPr/>
            <p:nvPr/>
          </p:nvSpPr>
          <p:spPr>
            <a:xfrm>
              <a:off x="57156" y="6124144"/>
              <a:ext cx="899576" cy="649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3" name="Textfeld 52"/>
          <p:cNvSpPr txBox="1"/>
          <p:nvPr/>
        </p:nvSpPr>
        <p:spPr>
          <a:xfrm>
            <a:off x="6189134" y="4377268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 smtClean="0"/>
              <a:t>0.89; 83%</a:t>
            </a:r>
            <a:endParaRPr lang="en-GB" sz="800" dirty="0"/>
          </a:p>
        </p:txBody>
      </p:sp>
      <p:sp>
        <p:nvSpPr>
          <p:cNvPr id="54" name="Textfeld 53"/>
          <p:cNvSpPr txBox="1"/>
          <p:nvPr/>
        </p:nvSpPr>
        <p:spPr>
          <a:xfrm>
            <a:off x="7501332" y="4703691"/>
            <a:ext cx="3642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 smtClean="0"/>
              <a:t>99%</a:t>
            </a:r>
            <a:endParaRPr lang="en-GB" sz="800" dirty="0"/>
          </a:p>
        </p:txBody>
      </p:sp>
      <p:sp>
        <p:nvSpPr>
          <p:cNvPr id="55" name="Textfeld 54"/>
          <p:cNvSpPr txBox="1"/>
          <p:nvPr/>
        </p:nvSpPr>
        <p:spPr>
          <a:xfrm>
            <a:off x="7484401" y="3420533"/>
            <a:ext cx="3642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 smtClean="0"/>
              <a:t>89%</a:t>
            </a:r>
            <a:endParaRPr lang="en-GB" sz="800" dirty="0"/>
          </a:p>
        </p:txBody>
      </p:sp>
      <p:sp>
        <p:nvSpPr>
          <p:cNvPr id="56" name="Textfeld 55"/>
          <p:cNvSpPr txBox="1"/>
          <p:nvPr/>
        </p:nvSpPr>
        <p:spPr>
          <a:xfrm>
            <a:off x="7103398" y="3479802"/>
            <a:ext cx="3642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 smtClean="0"/>
              <a:t>90%</a:t>
            </a:r>
            <a:endParaRPr lang="en-GB" sz="800" dirty="0"/>
          </a:p>
        </p:txBody>
      </p:sp>
      <p:sp>
        <p:nvSpPr>
          <p:cNvPr id="57" name="Textfeld 56"/>
          <p:cNvSpPr txBox="1"/>
          <p:nvPr/>
        </p:nvSpPr>
        <p:spPr>
          <a:xfrm>
            <a:off x="7399731" y="677333"/>
            <a:ext cx="3642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 smtClean="0"/>
              <a:t>96%</a:t>
            </a:r>
            <a:endParaRPr lang="en-GB" sz="800" dirty="0"/>
          </a:p>
        </p:txBody>
      </p:sp>
      <p:sp>
        <p:nvSpPr>
          <p:cNvPr id="58" name="Textfeld 57"/>
          <p:cNvSpPr txBox="1"/>
          <p:nvPr/>
        </p:nvSpPr>
        <p:spPr>
          <a:xfrm>
            <a:off x="6934200" y="284088"/>
            <a:ext cx="3642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 smtClean="0"/>
              <a:t>98%</a:t>
            </a:r>
            <a:endParaRPr lang="en-GB" sz="800" dirty="0"/>
          </a:p>
        </p:txBody>
      </p:sp>
      <p:sp>
        <p:nvSpPr>
          <p:cNvPr id="59" name="Textfeld 58"/>
          <p:cNvSpPr txBox="1"/>
          <p:nvPr/>
        </p:nvSpPr>
        <p:spPr>
          <a:xfrm>
            <a:off x="6815532" y="546556"/>
            <a:ext cx="3642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 smtClean="0"/>
              <a:t>99%</a:t>
            </a:r>
            <a:endParaRPr lang="en-GB" sz="800" dirty="0"/>
          </a:p>
        </p:txBody>
      </p:sp>
      <p:sp>
        <p:nvSpPr>
          <p:cNvPr id="60" name="Textfeld 59"/>
          <p:cNvSpPr txBox="1"/>
          <p:nvPr/>
        </p:nvSpPr>
        <p:spPr>
          <a:xfrm>
            <a:off x="6493934" y="2370667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 smtClean="0"/>
              <a:t>0.56</a:t>
            </a:r>
            <a:r>
              <a:rPr lang="en-GB" sz="800" dirty="0" smtClean="0"/>
              <a:t>;</a:t>
            </a:r>
            <a:r>
              <a:rPr lang="en-GB" sz="800" dirty="0" smtClean="0"/>
              <a:t> 49%</a:t>
            </a:r>
            <a:endParaRPr lang="en-GB" sz="800" dirty="0"/>
          </a:p>
        </p:txBody>
      </p:sp>
      <p:sp>
        <p:nvSpPr>
          <p:cNvPr id="61" name="Verbindungsstelle 60"/>
          <p:cNvSpPr/>
          <p:nvPr/>
        </p:nvSpPr>
        <p:spPr>
          <a:xfrm>
            <a:off x="6172200" y="4360333"/>
            <a:ext cx="753532" cy="349243"/>
          </a:xfrm>
          <a:prstGeom prst="flowChartConnector">
            <a:avLst/>
          </a:prstGeom>
          <a:noFill/>
          <a:ln w="127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feld 61"/>
          <p:cNvSpPr txBox="1"/>
          <p:nvPr/>
        </p:nvSpPr>
        <p:spPr>
          <a:xfrm>
            <a:off x="6925733" y="4249097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 smtClean="0"/>
              <a:t>0.79;</a:t>
            </a:r>
            <a:r>
              <a:rPr lang="en-GB" sz="800" dirty="0" smtClean="0"/>
              <a:t> 72%</a:t>
            </a:r>
            <a:endParaRPr lang="en-GB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</Words>
  <Application>Microsoft Macintosh PowerPoint</Application>
  <PresentationFormat>Bildschirmpräsentation (4:3)</PresentationFormat>
  <Paragraphs>51</Paragraphs>
  <Slides>1</Slides>
  <Notes>0</Notes>
  <HiddenSlides>0</HiddenSlides>
  <MMClips>0</MMClips>
  <ScaleCrop>false</ScaleCrop>
  <HeadingPairs>
    <vt:vector size="4" baseType="variant">
      <vt:variant>
        <vt:lpstr>Entwurfsvorlage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Office-Design</vt:lpstr>
      <vt:lpstr>Folie 1</vt:lpstr>
    </vt:vector>
  </TitlesOfParts>
  <Company>Deutsches Primatenzentrum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Rasmus</dc:creator>
  <cp:lastModifiedBy>Rasmus</cp:lastModifiedBy>
  <cp:revision>2</cp:revision>
  <dcterms:created xsi:type="dcterms:W3CDTF">2014-07-15T15:32:05Z</dcterms:created>
  <dcterms:modified xsi:type="dcterms:W3CDTF">2014-07-15T15:38:47Z</dcterms:modified>
</cp:coreProperties>
</file>