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968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D33EA-F1F6-415F-A3FE-9B556EA88E5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8C879-ED6E-4DDF-A40F-979EE5725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70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8C879-ED6E-4DDF-A40F-979EE572583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042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D5E9CC-BE57-4569-8172-4CB04CA8A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7EBEEA75-2963-4074-880C-C1990DAA1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58AD0CD-4FA9-4CE7-9DFA-293C2B5F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6D0098D-684B-43EE-B545-EA24B3D1D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B1334B0-5C73-4243-819F-EC04AE6F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97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52F577E-F370-4356-A47E-417E96C4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AE3FEC3A-47F5-4A8C-9F97-AF332BF36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DE78C92-9848-4466-ADC3-7936CDEA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66B0FE2-A854-4CD5-ACB8-F0B4400A6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0C4F858-5FC7-4E24-A03E-5354E441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52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7D91A23C-7F41-46C8-91A0-EC2448A83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E3E9F36-03C4-4167-A4AE-5E84063C4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167B351-685E-41F0-8BC0-ACE3EC312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2EA3C8C-DEC2-4F57-811E-348F7259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C7D562B-65FF-45C5-BCC3-C5D896AD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55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8851C03-4DE2-4B74-9976-0B00AFFC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83BFB68-88C9-457B-B43B-7525D7350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444C44C-BFCB-4D91-9CD2-32C372A3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382D653-CEE5-4A3B-A3A9-F13E23BD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8105E98-1203-4EF6-8FBE-F0EE7F117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50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90586F-876E-4E73-AF4E-DE6220205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FA7D60C8-2E24-4379-B60A-D122AB348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0D472A6-DDED-42DE-8CA6-F84DAFAB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9E10981-8A3E-4515-9AA7-2EA1BC35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A161D1C-B4A8-4F7F-A4B1-B34830C8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5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0EC9ED-F3C5-4B34-9A7B-EAFACDB9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05B7474-AEEB-4FE5-952C-4B021B9FA7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EFE600F-1C50-43CF-8D99-F685BF5D9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F852D6A-9ADE-4369-9592-ABE507201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3445BC0-0163-41DD-924F-CA4F67B0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2240771-798D-40ED-81E3-81F0666B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52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72A035-F626-44F2-9097-74B152E53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5A00E9E-6395-478E-B805-89AA952AE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448BC7A-BFD4-4841-8A4E-9EC848F46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FED1A596-8746-465E-A354-0DA172F91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4C83C84-B7ED-4E02-9047-BA7AB911D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41F3C194-FE46-4964-9C58-0B842E61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13765799-EA29-40B9-972A-56C80351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274FABF9-4B2D-464B-9882-6F39720B1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6BAC455-A17C-4402-A6BC-9F9D87481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D1406694-55E8-474E-80E2-12C260FB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85CC88D-32BC-43FA-A2FF-D3A7DA59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A96EAD18-7E1B-4931-A00D-F434B3F6E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1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990AFCB9-8E17-424E-BB1D-135042C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7AEDD2F3-20D4-48B7-BC4F-44AB4F5B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A8FCB8B-8C38-440A-945D-F0539B4E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80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71B0AD1-8899-4FBD-8955-28FDBD98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1A25809-F73C-416C-8D39-14C1EE4C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890BA0B-0EC3-4E58-AFE9-B5C144E72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748015A-7C91-4ECE-BD89-5CAEB74B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6A80C52-3C35-47E3-BE9C-0E764D2B2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A27F07B-5C08-451B-B867-12823FCE2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50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CD0B938-C90F-4528-9488-BBCAE9423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9A2E4EAA-CEDF-4330-B24E-AC094D0A5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AC02FE7D-988D-49E1-A8F4-78C936457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2D34C836-ED87-4A33-97E2-1A54732ED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63C7CDD4-BC17-4C07-BAB5-2AF8C99B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169B33D-502B-4FE9-9EF9-8DB92EC5E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78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6969EE7E-5927-45B5-B25D-48724DF8D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3A9C86C-ED3C-4160-AD62-761FF5FA9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37CB569-2E5D-433E-8659-29A9DADCC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B08B-25B4-4EA9-9761-B44687A2324B}" type="datetimeFigureOut">
              <a:rPr lang="it-IT" smtClean="0"/>
              <a:t>14/02/2018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104402D-4F0E-410E-9FE2-C57EB2A43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7B62B0E-CFC5-4499-A1C3-FADE01C66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1765-E1E1-4742-9A95-A728B55D2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48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uppo 110"/>
          <p:cNvGrpSpPr/>
          <p:nvPr/>
        </p:nvGrpSpPr>
        <p:grpSpPr>
          <a:xfrm>
            <a:off x="4855970" y="158564"/>
            <a:ext cx="4777887" cy="5469343"/>
            <a:chOff x="6042545" y="49703"/>
            <a:chExt cx="5837689" cy="6324563"/>
          </a:xfrm>
        </p:grpSpPr>
        <p:sp>
          <p:nvSpPr>
            <p:cNvPr id="112" name="CasellaDiTesto 111">
              <a:extLst>
                <a:ext uri="{FF2B5EF4-FFF2-40B4-BE49-F238E27FC236}">
                  <a16:creationId xmlns:a16="http://schemas.microsoft.com/office/drawing/2014/main" xmlns="" id="{44DBD48D-5E03-43E3-BDDC-F7977D137E55}"/>
                </a:ext>
              </a:extLst>
            </p:cNvPr>
            <p:cNvSpPr txBox="1"/>
            <p:nvPr/>
          </p:nvSpPr>
          <p:spPr>
            <a:xfrm>
              <a:off x="6317489" y="49703"/>
              <a:ext cx="36996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TENSOR-BASED MORPHOMETRY ANALYSIS</a:t>
              </a:r>
            </a:p>
          </p:txBody>
        </p:sp>
        <p:sp>
          <p:nvSpPr>
            <p:cNvPr id="113" name="Rettangolo arrotondato 112"/>
            <p:cNvSpPr/>
            <p:nvPr/>
          </p:nvSpPr>
          <p:spPr>
            <a:xfrm>
              <a:off x="6475651" y="1652950"/>
              <a:ext cx="3383280" cy="7053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Preliminary rigid alignment</a:t>
              </a:r>
              <a:endParaRPr lang="it-IT" sz="1600" dirty="0"/>
            </a:p>
          </p:txBody>
        </p:sp>
        <p:sp>
          <p:nvSpPr>
            <p:cNvPr id="114" name="Rettangolo arrotondato 113"/>
            <p:cNvSpPr/>
            <p:nvPr/>
          </p:nvSpPr>
          <p:spPr>
            <a:xfrm>
              <a:off x="6475651" y="2611226"/>
              <a:ext cx="3383280" cy="76200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airwise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longitudinal registration</a:t>
              </a:r>
              <a:endPara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5" name="Connettore 2 114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7057740" y="1357266"/>
              <a:ext cx="0" cy="24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ettangolo 115"/>
            <p:cNvSpPr/>
            <p:nvPr/>
          </p:nvSpPr>
          <p:spPr>
            <a:xfrm>
              <a:off x="6042545" y="954890"/>
              <a:ext cx="2052166" cy="3385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it-IT" sz="14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T1W baseline image</a:t>
              </a:r>
            </a:p>
          </p:txBody>
        </p:sp>
        <p:sp>
          <p:nvSpPr>
            <p:cNvPr id="117" name="Rettangolo 116"/>
            <p:cNvSpPr/>
            <p:nvPr/>
          </p:nvSpPr>
          <p:spPr>
            <a:xfrm>
              <a:off x="8235517" y="966573"/>
              <a:ext cx="2374219" cy="3449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it-IT" sz="140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T1W </a:t>
              </a:r>
              <a:r>
                <a:rPr lang="it-IT" sz="140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Follow-up image</a:t>
              </a:r>
              <a:endParaRPr lang="it-IT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8" name="Connettore 2 117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9358392" y="1365973"/>
              <a:ext cx="0" cy="24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Connettore 2 118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8167291" y="2354393"/>
              <a:ext cx="0" cy="24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nettore 2 119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7155411" y="3425714"/>
              <a:ext cx="0" cy="24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Rettangolo 120"/>
            <p:cNvSpPr/>
            <p:nvPr/>
          </p:nvSpPr>
          <p:spPr>
            <a:xfrm>
              <a:off x="6144507" y="3616295"/>
              <a:ext cx="2021809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mid-point average template image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ttangolo 121"/>
            <p:cNvSpPr/>
            <p:nvPr/>
          </p:nvSpPr>
          <p:spPr>
            <a:xfrm>
              <a:off x="8517764" y="3616295"/>
              <a:ext cx="1357109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divergence</a:t>
              </a:r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map</a:t>
              </a:r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it-IT" sz="1400" dirty="0"/>
            </a:p>
          </p:txBody>
        </p:sp>
        <p:cxnSp>
          <p:nvCxnSpPr>
            <p:cNvPr id="123" name="Connettore 2 122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9196319" y="3447484"/>
              <a:ext cx="0" cy="24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4" name="Elaborazione 123"/>
            <p:cNvSpPr/>
            <p:nvPr/>
          </p:nvSpPr>
          <p:spPr>
            <a:xfrm>
              <a:off x="6492460" y="4661499"/>
              <a:ext cx="3349663" cy="768783"/>
            </a:xfrm>
            <a:prstGeom prst="flowChartProcess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125" name="CasellaDiTesto 124"/>
            <p:cNvSpPr txBox="1"/>
            <p:nvPr/>
          </p:nvSpPr>
          <p:spPr>
            <a:xfrm>
              <a:off x="7818478" y="4835769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VBM</a:t>
              </a:r>
              <a:endParaRPr lang="it-IT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6" name="Connettore 2 125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8167291" y="5459769"/>
              <a:ext cx="0" cy="36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CasellaDiTesto 126"/>
            <p:cNvSpPr txBox="1"/>
            <p:nvPr/>
          </p:nvSpPr>
          <p:spPr>
            <a:xfrm>
              <a:off x="6605123" y="5739731"/>
              <a:ext cx="3129929" cy="634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Spatially normalized and smoothed</a:t>
              </a:r>
              <a:r>
                <a:rPr lang="it-IT" sz="1600" dirty="0"/>
                <a:t> </a:t>
              </a:r>
              <a:r>
                <a:rPr lang="it-IT" sz="1600" dirty="0" smtClean="0"/>
                <a:t>divergence maps</a:t>
              </a:r>
              <a:endParaRPr lang="it-IT" sz="1600" dirty="0"/>
            </a:p>
          </p:txBody>
        </p:sp>
        <p:sp>
          <p:nvSpPr>
            <p:cNvPr id="128" name="Elaborazione 90"/>
            <p:cNvSpPr/>
            <p:nvPr/>
          </p:nvSpPr>
          <p:spPr>
            <a:xfrm>
              <a:off x="10263677" y="2602527"/>
              <a:ext cx="316523" cy="173901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129" name="Elaborazione 91"/>
            <p:cNvSpPr/>
            <p:nvPr/>
          </p:nvSpPr>
          <p:spPr>
            <a:xfrm>
              <a:off x="10263676" y="2996484"/>
              <a:ext cx="316523" cy="173901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130" name="CasellaDiTesto 92"/>
            <p:cNvSpPr txBox="1"/>
            <p:nvPr/>
          </p:nvSpPr>
          <p:spPr>
            <a:xfrm>
              <a:off x="10591479" y="2529302"/>
              <a:ext cx="1288755" cy="300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 smtClean="0"/>
                <a:t>Single </a:t>
              </a:r>
              <a:r>
                <a:rPr lang="it-IT" sz="1200" dirty="0" err="1" smtClean="0"/>
                <a:t>subject</a:t>
              </a:r>
              <a:endParaRPr lang="it-IT" sz="1200" dirty="0"/>
            </a:p>
          </p:txBody>
        </p:sp>
        <p:sp>
          <p:nvSpPr>
            <p:cNvPr id="131" name="CasellaDiTesto 93"/>
            <p:cNvSpPr txBox="1"/>
            <p:nvPr/>
          </p:nvSpPr>
          <p:spPr>
            <a:xfrm>
              <a:off x="10591484" y="2951621"/>
              <a:ext cx="1169787" cy="300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 err="1" smtClean="0"/>
                <a:t>All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subjects</a:t>
              </a:r>
              <a:endParaRPr lang="it-IT" sz="1200" dirty="0"/>
            </a:p>
          </p:txBody>
        </p:sp>
        <p:grpSp>
          <p:nvGrpSpPr>
            <p:cNvPr id="132" name="Gruppo 131"/>
            <p:cNvGrpSpPr/>
            <p:nvPr/>
          </p:nvGrpSpPr>
          <p:grpSpPr>
            <a:xfrm>
              <a:off x="6774529" y="4221202"/>
              <a:ext cx="761764" cy="343265"/>
              <a:chOff x="6923544" y="4221202"/>
              <a:chExt cx="761764" cy="343265"/>
            </a:xfrm>
          </p:grpSpPr>
          <p:sp>
            <p:nvSpPr>
              <p:cNvPr id="139" name="Elaborazione 86"/>
              <p:cNvSpPr/>
              <p:nvPr/>
            </p:nvSpPr>
            <p:spPr>
              <a:xfrm>
                <a:off x="6923544" y="4221202"/>
                <a:ext cx="761764" cy="33573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/>
              </a:p>
            </p:txBody>
          </p:sp>
          <p:cxnSp>
            <p:nvCxnSpPr>
              <p:cNvPr id="140" name="Connettore 2 75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68414" y="4240467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Connettore 2 79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20814" y="4240467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Connettore 2 80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90799" y="4240467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Connettore 2 81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43199" y="4240467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Gruppo 132"/>
            <p:cNvGrpSpPr/>
            <p:nvPr/>
          </p:nvGrpSpPr>
          <p:grpSpPr>
            <a:xfrm>
              <a:off x="8815437" y="4197752"/>
              <a:ext cx="761764" cy="354998"/>
              <a:chOff x="8446700" y="4197752"/>
              <a:chExt cx="761764" cy="354998"/>
            </a:xfrm>
          </p:grpSpPr>
          <p:sp>
            <p:nvSpPr>
              <p:cNvPr id="134" name="Elaborazione 87"/>
              <p:cNvSpPr/>
              <p:nvPr/>
            </p:nvSpPr>
            <p:spPr>
              <a:xfrm>
                <a:off x="8446700" y="4197752"/>
                <a:ext cx="761764" cy="33573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/>
              </a:p>
            </p:txBody>
          </p:sp>
          <p:cxnSp>
            <p:nvCxnSpPr>
              <p:cNvPr id="135" name="Connettore 2 82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12259" y="4221202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6" name="Connettore 2 83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01949" y="4221202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Connettore 2 85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0906" y="4221202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8" name="Connettore 2 82">
                <a:extLst>
                  <a:ext uri="{FF2B5EF4-FFF2-40B4-BE49-F238E27FC236}">
                    <a16:creationId xmlns:a16="http://schemas.microsoft.com/office/drawing/2014/main" xmlns="" id="{2080D5E2-1B59-49E9-8DCE-F21D528D2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65896" y="4228750"/>
                <a:ext cx="0" cy="324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uppo 16"/>
          <p:cNvGrpSpPr/>
          <p:nvPr/>
        </p:nvGrpSpPr>
        <p:grpSpPr>
          <a:xfrm>
            <a:off x="159107" y="159563"/>
            <a:ext cx="4058351" cy="5473551"/>
            <a:chOff x="159106" y="431713"/>
            <a:chExt cx="4537249" cy="5833080"/>
          </a:xfrm>
        </p:grpSpPr>
        <p:sp>
          <p:nvSpPr>
            <p:cNvPr id="77" name="CasellaDiTesto 76">
              <a:extLst>
                <a:ext uri="{FF2B5EF4-FFF2-40B4-BE49-F238E27FC236}">
                  <a16:creationId xmlns:a16="http://schemas.microsoft.com/office/drawing/2014/main" xmlns="" id="{CDE6B82A-7DA8-499F-B274-0665123234AE}"/>
                </a:ext>
              </a:extLst>
            </p:cNvPr>
            <p:cNvSpPr txBox="1"/>
            <p:nvPr/>
          </p:nvSpPr>
          <p:spPr>
            <a:xfrm>
              <a:off x="731227" y="431713"/>
              <a:ext cx="3385273" cy="595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VOXEL-BASED MORPHOMETRY ANALYSIS</a:t>
              </a:r>
            </a:p>
          </p:txBody>
        </p:sp>
        <p:sp>
          <p:nvSpPr>
            <p:cNvPr id="80" name="Rettangolo arrotondato 79"/>
            <p:cNvSpPr/>
            <p:nvPr/>
          </p:nvSpPr>
          <p:spPr>
            <a:xfrm>
              <a:off x="980874" y="1873741"/>
              <a:ext cx="2885981" cy="6500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Segmentation</a:t>
              </a:r>
              <a:endParaRPr lang="it-IT" sz="1600" dirty="0"/>
            </a:p>
          </p:txBody>
        </p:sp>
        <p:sp>
          <p:nvSpPr>
            <p:cNvPr id="81" name="Rettangolo arrotondato 80"/>
            <p:cNvSpPr/>
            <p:nvPr/>
          </p:nvSpPr>
          <p:spPr>
            <a:xfrm>
              <a:off x="875952" y="3133771"/>
              <a:ext cx="3095823" cy="7022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DARTEL </a:t>
              </a:r>
              <a:r>
                <a:rPr lang="en-US" sz="16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nonlinear </a:t>
              </a:r>
              <a:r>
                <a:rPr lang="en-US" sz="16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registration</a:t>
              </a:r>
              <a:endParaRPr lang="it-IT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2" name="Connettore 2 81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2423863" y="1398437"/>
              <a:ext cx="0" cy="364946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Rettangolo 82"/>
            <p:cNvSpPr/>
            <p:nvPr/>
          </p:nvSpPr>
          <p:spPr>
            <a:xfrm>
              <a:off x="1438023" y="1152633"/>
              <a:ext cx="1971681" cy="3120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it-IT" sz="14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T1W baseline </a:t>
              </a:r>
              <a:r>
                <a:rPr lang="it-IT" sz="14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images</a:t>
              </a:r>
              <a:endParaRPr lang="it-IT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4" name="Connettore 2 83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1650424" y="2712179"/>
              <a:ext cx="0" cy="29859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Connettore 2 85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3176659" y="2711868"/>
              <a:ext cx="0" cy="29859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CasellaDiTesto 86"/>
            <p:cNvSpPr txBox="1"/>
            <p:nvPr/>
          </p:nvSpPr>
          <p:spPr>
            <a:xfrm>
              <a:off x="1092441" y="2712638"/>
              <a:ext cx="557983" cy="360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GM</a:t>
              </a:r>
              <a:endParaRPr lang="it-IT" sz="1600" dirty="0"/>
            </a:p>
          </p:txBody>
        </p:sp>
        <p:sp>
          <p:nvSpPr>
            <p:cNvPr id="90" name="CasellaDiTesto 89"/>
            <p:cNvSpPr txBox="1"/>
            <p:nvPr/>
          </p:nvSpPr>
          <p:spPr>
            <a:xfrm>
              <a:off x="3220481" y="2720662"/>
              <a:ext cx="6442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WM</a:t>
              </a:r>
              <a:endParaRPr lang="it-IT" sz="1600" dirty="0"/>
            </a:p>
          </p:txBody>
        </p:sp>
        <p:sp>
          <p:nvSpPr>
            <p:cNvPr id="91" name="Rettangolo arrotondato 90"/>
            <p:cNvSpPr/>
            <p:nvPr/>
          </p:nvSpPr>
          <p:spPr>
            <a:xfrm>
              <a:off x="875952" y="4586416"/>
              <a:ext cx="3095823" cy="7022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Normalize to MNI and smooth</a:t>
              </a:r>
              <a:endParaRPr lang="it-IT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CasellaDiTesto 91"/>
            <p:cNvSpPr txBox="1"/>
            <p:nvPr/>
          </p:nvSpPr>
          <p:spPr>
            <a:xfrm>
              <a:off x="553228" y="3919393"/>
              <a:ext cx="1528320" cy="623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GM and WM templates</a:t>
              </a:r>
              <a:endParaRPr lang="it-IT" sz="1600" dirty="0"/>
            </a:p>
          </p:txBody>
        </p:sp>
        <p:sp>
          <p:nvSpPr>
            <p:cNvPr id="93" name="CasellaDiTesto 92"/>
            <p:cNvSpPr txBox="1"/>
            <p:nvPr/>
          </p:nvSpPr>
          <p:spPr>
            <a:xfrm>
              <a:off x="2819086" y="3919393"/>
              <a:ext cx="1519090" cy="623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err="1" smtClean="0"/>
                <a:t>Deformations</a:t>
              </a:r>
              <a:r>
                <a:rPr lang="it-IT" sz="1600" dirty="0" smtClean="0"/>
                <a:t> </a:t>
              </a:r>
              <a:r>
                <a:rPr lang="it-IT" sz="1600" dirty="0" err="1" smtClean="0"/>
                <a:t>fields</a:t>
              </a:r>
              <a:endParaRPr lang="it-IT" sz="1600" dirty="0"/>
            </a:p>
          </p:txBody>
        </p:sp>
        <p:cxnSp>
          <p:nvCxnSpPr>
            <p:cNvPr id="94" name="Connettore 2 93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2423863" y="5389353"/>
              <a:ext cx="0" cy="33176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CasellaDiTesto 96"/>
            <p:cNvSpPr txBox="1"/>
            <p:nvPr/>
          </p:nvSpPr>
          <p:spPr>
            <a:xfrm>
              <a:off x="665491" y="5680018"/>
              <a:ext cx="35167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/>
                <a:t>Spatially normalized, </a:t>
              </a:r>
              <a:r>
                <a:rPr lang="it-IT" sz="1600" dirty="0" smtClean="0"/>
                <a:t>modulated and smoothed GM and WM maps</a:t>
              </a:r>
              <a:endParaRPr lang="it-IT" sz="1600" dirty="0"/>
            </a:p>
          </p:txBody>
        </p:sp>
        <p:cxnSp>
          <p:nvCxnSpPr>
            <p:cNvPr id="105" name="Connettore 2 104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1996407" y="3918624"/>
              <a:ext cx="0" cy="59718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Connettore 2 105">
              <a:extLst>
                <a:ext uri="{FF2B5EF4-FFF2-40B4-BE49-F238E27FC236}">
                  <a16:creationId xmlns:a16="http://schemas.microsoft.com/office/drawing/2014/main" xmlns="" id="{2080D5E2-1B59-49E9-8DCE-F21D528D24FA}"/>
                </a:ext>
              </a:extLst>
            </p:cNvPr>
            <p:cNvCxnSpPr>
              <a:cxnSpLocks/>
            </p:cNvCxnSpPr>
            <p:nvPr/>
          </p:nvCxnSpPr>
          <p:spPr>
            <a:xfrm>
              <a:off x="2887430" y="3918624"/>
              <a:ext cx="0" cy="59718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Connettore 4 107"/>
            <p:cNvCxnSpPr/>
            <p:nvPr/>
          </p:nvCxnSpPr>
          <p:spPr>
            <a:xfrm rot="10800000" flipV="1">
              <a:off x="843294" y="2897303"/>
              <a:ext cx="249146" cy="2040235"/>
            </a:xfrm>
            <a:prstGeom prst="bentConnector3">
              <a:avLst>
                <a:gd name="adj1" fmla="val 19175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Elaborazione 108"/>
            <p:cNvSpPr/>
            <p:nvPr/>
          </p:nvSpPr>
          <p:spPr>
            <a:xfrm>
              <a:off x="159106" y="1597742"/>
              <a:ext cx="4529514" cy="3924434"/>
            </a:xfrm>
            <a:prstGeom prst="flowChartProcess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110" name="CasellaDiTesto 109"/>
            <p:cNvSpPr txBox="1"/>
            <p:nvPr/>
          </p:nvSpPr>
          <p:spPr>
            <a:xfrm>
              <a:off x="3864717" y="1632820"/>
              <a:ext cx="831638" cy="360792"/>
            </a:xfrm>
            <a:prstGeom prst="rect">
              <a:avLst/>
            </a:prstGeom>
            <a:noFill/>
            <a:ln cmpd="dbl">
              <a:solidFill>
                <a:schemeClr val="dk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VBM</a:t>
              </a:r>
              <a:endParaRPr lang="it-IT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4" name="Connettore 4 143"/>
            <p:cNvCxnSpPr/>
            <p:nvPr/>
          </p:nvCxnSpPr>
          <p:spPr>
            <a:xfrm rot="10800000" flipH="1" flipV="1">
              <a:off x="3761934" y="2897303"/>
              <a:ext cx="249146" cy="2040235"/>
            </a:xfrm>
            <a:prstGeom prst="bentConnector3">
              <a:avLst>
                <a:gd name="adj1" fmla="val 19175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/>
          <p:cNvSpPr txBox="1"/>
          <p:nvPr/>
        </p:nvSpPr>
        <p:spPr>
          <a:xfrm>
            <a:off x="293910" y="5878271"/>
            <a:ext cx="931410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Fig e-1. Tensor-based and Voxel-based morphometry analysis. 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Schematic representations of the steps included in the longitudinal and cross-sectional analyses.</a:t>
            </a:r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Abbreviations: GM=gray matter, T1W=axial 3D T1-weighted, VBM=voxel-based morphometry, WM=white matter, DARTEL=Diffeomorphic Anatomical Registration using Exponentiated Lie 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9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113</Words>
  <Application>Microsoft Office PowerPoint</Application>
  <PresentationFormat>A4 (21x29,7 cm)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Messina</dc:creator>
  <cp:lastModifiedBy>Lucia Zonca</cp:lastModifiedBy>
  <cp:revision>54</cp:revision>
  <dcterms:created xsi:type="dcterms:W3CDTF">2018-02-01T17:32:25Z</dcterms:created>
  <dcterms:modified xsi:type="dcterms:W3CDTF">2018-02-14T07:35:14Z</dcterms:modified>
</cp:coreProperties>
</file>