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1828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34" autoAdjust="0"/>
    <p:restoredTop sz="94660"/>
  </p:normalViewPr>
  <p:slideViewPr>
    <p:cSldViewPr snapToGrid="0">
      <p:cViewPr>
        <p:scale>
          <a:sx n="60" d="100"/>
          <a:sy n="60" d="100"/>
        </p:scale>
        <p:origin x="1134" y="-4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92968"/>
            <a:ext cx="7772400" cy="636693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9605435"/>
            <a:ext cx="6858000" cy="441536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3037-018C-4A6C-A015-B464F82EDB01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03E7-9B60-4CC0-94DE-228D97E65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3037-018C-4A6C-A015-B464F82EDB01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03E7-9B60-4CC0-94DE-228D97E65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6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973667"/>
            <a:ext cx="1971675" cy="154982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973667"/>
            <a:ext cx="5800725" cy="154982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3037-018C-4A6C-A015-B464F82EDB01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03E7-9B60-4CC0-94DE-228D97E65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1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3037-018C-4A6C-A015-B464F82EDB01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03E7-9B60-4CC0-94DE-228D97E65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53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4559305"/>
            <a:ext cx="7886700" cy="760729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2238572"/>
            <a:ext cx="7886700" cy="40004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3037-018C-4A6C-A015-B464F82EDB01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03E7-9B60-4CC0-94DE-228D97E65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13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4868333"/>
            <a:ext cx="3886200" cy="116035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868333"/>
            <a:ext cx="3886200" cy="116035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3037-018C-4A6C-A015-B464F82EDB01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03E7-9B60-4CC0-94DE-228D97E65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1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73671"/>
            <a:ext cx="7886700" cy="35348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4483101"/>
            <a:ext cx="3868340" cy="21970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6680200"/>
            <a:ext cx="3868340" cy="98255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4483101"/>
            <a:ext cx="3887391" cy="21970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6680200"/>
            <a:ext cx="3887391" cy="98255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3037-018C-4A6C-A015-B464F82EDB01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03E7-9B60-4CC0-94DE-228D97E65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6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3037-018C-4A6C-A015-B464F82EDB01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03E7-9B60-4CC0-94DE-228D97E65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4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3037-018C-4A6C-A015-B464F82EDB01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03E7-9B60-4CC0-94DE-228D97E65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687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219200"/>
            <a:ext cx="2949178" cy="4267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2633138"/>
            <a:ext cx="4629150" cy="12996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486400"/>
            <a:ext cx="2949178" cy="1016423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3037-018C-4A6C-A015-B464F82EDB01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03E7-9B60-4CC0-94DE-228D97E65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5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219200"/>
            <a:ext cx="2949178" cy="4267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2633138"/>
            <a:ext cx="4629150" cy="1299633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486400"/>
            <a:ext cx="2949178" cy="1016423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23037-018C-4A6C-A015-B464F82EDB01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003E7-9B60-4CC0-94DE-228D97E65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90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973671"/>
            <a:ext cx="7886700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4868333"/>
            <a:ext cx="7886700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16950271"/>
            <a:ext cx="20574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23037-018C-4A6C-A015-B464F82EDB01}" type="datetimeFigureOut">
              <a:rPr lang="en-US" smtClean="0"/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16950271"/>
            <a:ext cx="30861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16950271"/>
            <a:ext cx="2057400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003E7-9B60-4CC0-94DE-228D97E655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0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urved Connector 4"/>
          <p:cNvCxnSpPr/>
          <p:nvPr/>
        </p:nvCxnSpPr>
        <p:spPr>
          <a:xfrm>
            <a:off x="2185871" y="10713643"/>
            <a:ext cx="934720" cy="792480"/>
          </a:xfrm>
          <a:prstGeom prst="curvedConnector3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56103" y="589507"/>
            <a:ext cx="628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>
            <a:stCxn id="7" idx="2"/>
          </p:cNvCxnSpPr>
          <p:nvPr/>
        </p:nvCxnSpPr>
        <p:spPr>
          <a:xfrm>
            <a:off x="4270452" y="1420504"/>
            <a:ext cx="0" cy="1201003"/>
          </a:xfrm>
          <a:prstGeom prst="straightConnector1">
            <a:avLst/>
          </a:prstGeom>
          <a:ln w="190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15762" y="1703308"/>
            <a:ext cx="2017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qIs56; daf-7(e1372)</a:t>
            </a: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(GFP+)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51334" y="1702303"/>
            <a:ext cx="3020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aak-1(tm1944); aak-2(ok524)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51303" y="2763746"/>
            <a:ext cx="1247847" cy="375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270452" y="3299042"/>
            <a:ext cx="17068" cy="805598"/>
          </a:xfrm>
          <a:prstGeom prst="straightConnector1">
            <a:avLst/>
          </a:prstGeom>
          <a:ln w="190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51303" y="4231639"/>
            <a:ext cx="1247847" cy="375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endCxn id="19" idx="0"/>
          </p:cNvCxnSpPr>
          <p:nvPr/>
        </p:nvCxnSpPr>
        <p:spPr>
          <a:xfrm>
            <a:off x="4250875" y="10012130"/>
            <a:ext cx="0" cy="1135105"/>
          </a:xfrm>
          <a:prstGeom prst="straightConnector1">
            <a:avLst/>
          </a:prstGeom>
          <a:ln w="190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08922" y="2652711"/>
            <a:ext cx="34999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Store at 25C to induce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dauer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pick worms that are non-quiescent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51334" y="4120604"/>
            <a:ext cx="3698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Store isolates at 15C, then heat shock </a:t>
            </a: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males</a:t>
            </a:r>
          </a:p>
        </p:txBody>
      </p:sp>
      <p:cxnSp>
        <p:nvCxnSpPr>
          <p:cNvPr id="17" name="Curved Connector 16"/>
          <p:cNvCxnSpPr/>
          <p:nvPr/>
        </p:nvCxnSpPr>
        <p:spPr>
          <a:xfrm>
            <a:off x="6969155" y="10977528"/>
            <a:ext cx="934720" cy="792480"/>
          </a:xfrm>
          <a:prstGeom prst="curvedConnector3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>
            <a:off x="2273353" y="11178046"/>
            <a:ext cx="934720" cy="792480"/>
          </a:xfrm>
          <a:prstGeom prst="curvedConnector3">
            <a:avLst/>
          </a:prstGeom>
          <a:ln w="635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936526" y="11147235"/>
            <a:ext cx="628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40951" y="12259511"/>
            <a:ext cx="1081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(GFP +/-)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262875" y="12193595"/>
            <a:ext cx="1081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(GFP +/-)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Curved Connector 21"/>
          <p:cNvCxnSpPr/>
          <p:nvPr/>
        </p:nvCxnSpPr>
        <p:spPr>
          <a:xfrm>
            <a:off x="6547823" y="11004436"/>
            <a:ext cx="934720" cy="792480"/>
          </a:xfrm>
          <a:prstGeom prst="curvedConnector3">
            <a:avLst/>
          </a:prstGeom>
          <a:ln w="635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/>
          <p:nvPr/>
        </p:nvCxnSpPr>
        <p:spPr>
          <a:xfrm>
            <a:off x="7482543" y="11212884"/>
            <a:ext cx="934720" cy="792480"/>
          </a:xfrm>
          <a:prstGeom prst="curvedConnector3">
            <a:avLst/>
          </a:prstGeom>
          <a:ln w="635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>
            <a:off x="1984664" y="11231803"/>
            <a:ext cx="934720" cy="792480"/>
          </a:xfrm>
          <a:prstGeom prst="curvedConnector3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651303" y="8017694"/>
            <a:ext cx="1247847" cy="375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270452" y="8552990"/>
            <a:ext cx="17068" cy="805598"/>
          </a:xfrm>
          <a:prstGeom prst="straightConnector1">
            <a:avLst/>
          </a:prstGeom>
          <a:ln w="190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651303" y="9485587"/>
            <a:ext cx="1247847" cy="375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289346" y="4749934"/>
            <a:ext cx="0" cy="1135105"/>
          </a:xfrm>
          <a:prstGeom prst="straightConnector1">
            <a:avLst/>
          </a:prstGeom>
          <a:ln w="190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08922" y="7906659"/>
            <a:ext cx="34999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Store at 25C to induce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dauer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pick worms that are non-quiescent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51334" y="9374552"/>
            <a:ext cx="3698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Store isolates at 15C, then heat shock </a:t>
            </a: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males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263544" y="6725081"/>
            <a:ext cx="0" cy="1201003"/>
          </a:xfrm>
          <a:prstGeom prst="straightConnector1">
            <a:avLst/>
          </a:prstGeom>
          <a:ln w="190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16613" y="681839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2297" y="5848783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cxnSp>
        <p:nvCxnSpPr>
          <p:cNvPr id="34" name="Curved Connector 33"/>
          <p:cNvCxnSpPr/>
          <p:nvPr/>
        </p:nvCxnSpPr>
        <p:spPr>
          <a:xfrm>
            <a:off x="2306538" y="5411597"/>
            <a:ext cx="934720" cy="792480"/>
          </a:xfrm>
          <a:prstGeom prst="curvedConnector3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urved Connector 34"/>
          <p:cNvCxnSpPr/>
          <p:nvPr/>
        </p:nvCxnSpPr>
        <p:spPr>
          <a:xfrm>
            <a:off x="6803423" y="5603571"/>
            <a:ext cx="934720" cy="792480"/>
          </a:xfrm>
          <a:prstGeom prst="curvedConnector3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urved Connector 35"/>
          <p:cNvCxnSpPr/>
          <p:nvPr/>
        </p:nvCxnSpPr>
        <p:spPr>
          <a:xfrm>
            <a:off x="2394020" y="5876000"/>
            <a:ext cx="934720" cy="792480"/>
          </a:xfrm>
          <a:prstGeom prst="curvedConnector3">
            <a:avLst/>
          </a:prstGeom>
          <a:ln w="635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658942" y="6934516"/>
            <a:ext cx="1081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(GFP +/-)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151470" y="6934516"/>
            <a:ext cx="3557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qIs56; aak-1(tm1944); aak-2(ok524)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0" name="Curved Connector 39"/>
          <p:cNvCxnSpPr/>
          <p:nvPr/>
        </p:nvCxnSpPr>
        <p:spPr>
          <a:xfrm>
            <a:off x="2105331" y="5929757"/>
            <a:ext cx="934720" cy="792480"/>
          </a:xfrm>
          <a:prstGeom prst="curvedConnector3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288581" y="12006865"/>
            <a:ext cx="0" cy="1201003"/>
          </a:xfrm>
          <a:prstGeom prst="straightConnector1">
            <a:avLst/>
          </a:prstGeom>
          <a:ln w="190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86363" y="11138629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cxnSp>
        <p:nvCxnSpPr>
          <p:cNvPr id="43" name="Curved Connector 42"/>
          <p:cNvCxnSpPr/>
          <p:nvPr/>
        </p:nvCxnSpPr>
        <p:spPr>
          <a:xfrm>
            <a:off x="6764211" y="5903824"/>
            <a:ext cx="934720" cy="792480"/>
          </a:xfrm>
          <a:prstGeom prst="curvedConnector3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/>
          <p:nvPr/>
        </p:nvCxnSpPr>
        <p:spPr>
          <a:xfrm>
            <a:off x="7322299" y="5737570"/>
            <a:ext cx="934720" cy="792480"/>
          </a:xfrm>
          <a:prstGeom prst="curvedConnector3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319236" y="14574650"/>
            <a:ext cx="17068" cy="805598"/>
          </a:xfrm>
          <a:prstGeom prst="straightConnector1">
            <a:avLst/>
          </a:prstGeom>
          <a:ln w="190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273301" y="13539866"/>
            <a:ext cx="3474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Pick GFP+ isolates, store at 25C to induce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dauer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recover induced-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dauer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GFP+ plates at 15C,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pick worms for genotyping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2758309" y="15470889"/>
            <a:ext cx="311702" cy="3025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159051" y="15470889"/>
            <a:ext cx="311702" cy="3025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582101" y="15470889"/>
            <a:ext cx="311702" cy="3025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3996267" y="15470889"/>
            <a:ext cx="311702" cy="3025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388431" y="15470889"/>
            <a:ext cx="311702" cy="3025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797528" y="15490038"/>
            <a:ext cx="311702" cy="3025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196504" y="15490038"/>
            <a:ext cx="311702" cy="3025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588463" y="15490038"/>
            <a:ext cx="311702" cy="3025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5170988" y="16009815"/>
            <a:ext cx="3570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Store isolates at 15C for genotyping.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16613" y="16507856"/>
            <a:ext cx="84475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NOTES: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daf-7(e1372) and aak-1(tm1944) are on the same chromosome.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36 isolates were made for genotyping. This yielded four isolates negative for the aak-1 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allele. One of these was also negative for aak-2.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Curved Connector 60"/>
          <p:cNvCxnSpPr/>
          <p:nvPr/>
        </p:nvCxnSpPr>
        <p:spPr>
          <a:xfrm>
            <a:off x="3509783" y="13262411"/>
            <a:ext cx="934720" cy="792480"/>
          </a:xfrm>
          <a:prstGeom prst="curvedConnector3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urved Connector 61"/>
          <p:cNvCxnSpPr/>
          <p:nvPr/>
        </p:nvCxnSpPr>
        <p:spPr>
          <a:xfrm>
            <a:off x="3470571" y="13562664"/>
            <a:ext cx="934720" cy="792480"/>
          </a:xfrm>
          <a:prstGeom prst="curvedConnector3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urved Connector 62"/>
          <p:cNvCxnSpPr/>
          <p:nvPr/>
        </p:nvCxnSpPr>
        <p:spPr>
          <a:xfrm>
            <a:off x="4028659" y="13396410"/>
            <a:ext cx="934720" cy="792480"/>
          </a:xfrm>
          <a:prstGeom prst="curvedConnector3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953840" y="5841853"/>
            <a:ext cx="628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Curved Connector 63"/>
          <p:cNvCxnSpPr/>
          <p:nvPr/>
        </p:nvCxnSpPr>
        <p:spPr>
          <a:xfrm>
            <a:off x="1996894" y="392668"/>
            <a:ext cx="934720" cy="792480"/>
          </a:xfrm>
          <a:prstGeom prst="curvedConnector3">
            <a:avLst/>
          </a:prstGeom>
          <a:ln w="635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1489597" y="803922"/>
            <a:ext cx="337359" cy="313605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1649320" y="1115517"/>
            <a:ext cx="1250" cy="304987"/>
          </a:xfrm>
          <a:prstGeom prst="straightConnector1">
            <a:avLst/>
          </a:prstGeom>
          <a:ln w="635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1474184" y="1277216"/>
            <a:ext cx="352772" cy="4011"/>
          </a:xfrm>
          <a:prstGeom prst="straightConnector1">
            <a:avLst/>
          </a:prstGeom>
          <a:ln w="635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1792114" y="681839"/>
            <a:ext cx="204780" cy="173297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urved Connector 68"/>
          <p:cNvCxnSpPr/>
          <p:nvPr/>
        </p:nvCxnSpPr>
        <p:spPr>
          <a:xfrm>
            <a:off x="6661523" y="407682"/>
            <a:ext cx="934720" cy="792480"/>
          </a:xfrm>
          <a:prstGeom prst="curvedConnector3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6360814" y="826152"/>
            <a:ext cx="229511" cy="19314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/>
          <p:nvPr/>
        </p:nvSpPr>
        <p:spPr>
          <a:xfrm rot="1200000">
            <a:off x="6093800" y="985995"/>
            <a:ext cx="337359" cy="313605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Arrow Connector 71"/>
          <p:cNvCxnSpPr/>
          <p:nvPr/>
        </p:nvCxnSpPr>
        <p:spPr>
          <a:xfrm flipV="1">
            <a:off x="6360813" y="6083583"/>
            <a:ext cx="229511" cy="19314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 rot="1200000">
            <a:off x="6093799" y="6243426"/>
            <a:ext cx="337359" cy="313605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1529720" y="6218393"/>
            <a:ext cx="337359" cy="313605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 flipH="1">
            <a:off x="1689443" y="6529988"/>
            <a:ext cx="1250" cy="304987"/>
          </a:xfrm>
          <a:prstGeom prst="straightConnector1">
            <a:avLst/>
          </a:prstGeom>
          <a:ln w="635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1514307" y="6691687"/>
            <a:ext cx="352772" cy="4011"/>
          </a:xfrm>
          <a:prstGeom prst="straightConnector1">
            <a:avLst/>
          </a:prstGeom>
          <a:ln w="635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V="1">
            <a:off x="1832237" y="6096310"/>
            <a:ext cx="204780" cy="173297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>
          <a:xfrm>
            <a:off x="1474184" y="11575385"/>
            <a:ext cx="337359" cy="313605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Arrow Connector 82"/>
          <p:cNvCxnSpPr/>
          <p:nvPr/>
        </p:nvCxnSpPr>
        <p:spPr>
          <a:xfrm flipH="1">
            <a:off x="1633907" y="11886980"/>
            <a:ext cx="1250" cy="304987"/>
          </a:xfrm>
          <a:prstGeom prst="straightConnector1">
            <a:avLst/>
          </a:prstGeom>
          <a:ln w="635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H="1">
            <a:off x="1458771" y="12048679"/>
            <a:ext cx="352772" cy="4011"/>
          </a:xfrm>
          <a:prstGeom prst="straightConnector1">
            <a:avLst/>
          </a:prstGeom>
          <a:ln w="635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1776701" y="11453302"/>
            <a:ext cx="204780" cy="173297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V="1">
            <a:off x="6228949" y="11424006"/>
            <a:ext cx="229511" cy="19314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 rot="1200000">
            <a:off x="5961935" y="11583849"/>
            <a:ext cx="337359" cy="313605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58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urved Connector 4"/>
          <p:cNvCxnSpPr/>
          <p:nvPr/>
        </p:nvCxnSpPr>
        <p:spPr>
          <a:xfrm>
            <a:off x="6713948" y="392668"/>
            <a:ext cx="934720" cy="792480"/>
          </a:xfrm>
          <a:prstGeom prst="curvedConnector3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urved Connector 5"/>
          <p:cNvCxnSpPr/>
          <p:nvPr/>
        </p:nvCxnSpPr>
        <p:spPr>
          <a:xfrm>
            <a:off x="1996894" y="392668"/>
            <a:ext cx="934720" cy="792480"/>
          </a:xfrm>
          <a:prstGeom prst="curvedConnector3">
            <a:avLst/>
          </a:prstGeom>
          <a:ln w="635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86123" y="596949"/>
            <a:ext cx="628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Arrow Connector 7"/>
          <p:cNvCxnSpPr>
            <a:stCxn id="7" idx="2"/>
          </p:cNvCxnSpPr>
          <p:nvPr/>
        </p:nvCxnSpPr>
        <p:spPr>
          <a:xfrm>
            <a:off x="4300472" y="1427946"/>
            <a:ext cx="0" cy="1201003"/>
          </a:xfrm>
          <a:prstGeom prst="straightConnector1">
            <a:avLst/>
          </a:prstGeom>
          <a:ln w="190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15762" y="1703308"/>
            <a:ext cx="2017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qIs56; daf-7(e1372)</a:t>
            </a: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(GFP+)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35948" y="1702303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af-16(m27)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81323" y="2771188"/>
            <a:ext cx="1247847" cy="375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300472" y="3306484"/>
            <a:ext cx="17068" cy="805598"/>
          </a:xfrm>
          <a:prstGeom prst="straightConnector1">
            <a:avLst/>
          </a:prstGeom>
          <a:ln w="190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81323" y="4239081"/>
            <a:ext cx="1247847" cy="375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208922" y="2652711"/>
            <a:ext cx="34999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Store at 25C to induce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dauer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pick worms that are non-quiescent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18665" y="4120604"/>
            <a:ext cx="3563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Grow isolates at 22C, move isolates </a:t>
            </a: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15C, then heat shock for males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6484437" y="826422"/>
            <a:ext cx="229511" cy="19314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1489597" y="803922"/>
            <a:ext cx="337359" cy="313605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1650570" y="1115517"/>
            <a:ext cx="1767" cy="304987"/>
          </a:xfrm>
          <a:prstGeom prst="straightConnector1">
            <a:avLst/>
          </a:prstGeom>
          <a:ln w="635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1474184" y="1277216"/>
            <a:ext cx="352772" cy="4011"/>
          </a:xfrm>
          <a:prstGeom prst="straightConnector1">
            <a:avLst/>
          </a:prstGeom>
          <a:ln w="635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1792114" y="681839"/>
            <a:ext cx="204780" cy="173297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 rot="1200000">
            <a:off x="6217423" y="986265"/>
            <a:ext cx="337359" cy="313605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Curved Connector 57"/>
          <p:cNvCxnSpPr/>
          <p:nvPr/>
        </p:nvCxnSpPr>
        <p:spPr>
          <a:xfrm>
            <a:off x="2205448" y="5588497"/>
            <a:ext cx="934720" cy="792480"/>
          </a:xfrm>
          <a:prstGeom prst="curvedConnector3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62" idx="0"/>
          </p:cNvCxnSpPr>
          <p:nvPr/>
        </p:nvCxnSpPr>
        <p:spPr>
          <a:xfrm>
            <a:off x="4300472" y="4894426"/>
            <a:ext cx="0" cy="1135105"/>
          </a:xfrm>
          <a:prstGeom prst="straightConnector1">
            <a:avLst/>
          </a:prstGeom>
          <a:ln w="190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urved Connector 59"/>
          <p:cNvCxnSpPr/>
          <p:nvPr/>
        </p:nvCxnSpPr>
        <p:spPr>
          <a:xfrm>
            <a:off x="6931751" y="5895697"/>
            <a:ext cx="934720" cy="792480"/>
          </a:xfrm>
          <a:prstGeom prst="curvedConnector3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urved Connector 60"/>
          <p:cNvCxnSpPr/>
          <p:nvPr/>
        </p:nvCxnSpPr>
        <p:spPr>
          <a:xfrm>
            <a:off x="2292930" y="6052900"/>
            <a:ext cx="934720" cy="792480"/>
          </a:xfrm>
          <a:prstGeom prst="curvedConnector3">
            <a:avLst/>
          </a:prstGeom>
          <a:ln w="635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986123" y="6029531"/>
            <a:ext cx="628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660528" y="7134365"/>
            <a:ext cx="1081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(GFP +/-)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225471" y="7051896"/>
            <a:ext cx="1081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(GFP +/-)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Curved Connector 64"/>
          <p:cNvCxnSpPr/>
          <p:nvPr/>
        </p:nvCxnSpPr>
        <p:spPr>
          <a:xfrm>
            <a:off x="6510419" y="5862737"/>
            <a:ext cx="934720" cy="792480"/>
          </a:xfrm>
          <a:prstGeom prst="curvedConnector3">
            <a:avLst/>
          </a:prstGeom>
          <a:ln w="635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urved Connector 65"/>
          <p:cNvCxnSpPr/>
          <p:nvPr/>
        </p:nvCxnSpPr>
        <p:spPr>
          <a:xfrm>
            <a:off x="7445139" y="6131053"/>
            <a:ext cx="934720" cy="792480"/>
          </a:xfrm>
          <a:prstGeom prst="curvedConnector3">
            <a:avLst/>
          </a:prstGeom>
          <a:ln w="635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urved Connector 66"/>
          <p:cNvCxnSpPr/>
          <p:nvPr/>
        </p:nvCxnSpPr>
        <p:spPr>
          <a:xfrm>
            <a:off x="2004241" y="6106657"/>
            <a:ext cx="934720" cy="792480"/>
          </a:xfrm>
          <a:prstGeom prst="curvedConnector3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4338178" y="6889161"/>
            <a:ext cx="0" cy="1201003"/>
          </a:xfrm>
          <a:prstGeom prst="straightConnector1">
            <a:avLst/>
          </a:prstGeom>
          <a:ln w="190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1493761" y="6450239"/>
            <a:ext cx="337359" cy="313605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3" name="Straight Arrow Connector 72"/>
          <p:cNvCxnSpPr/>
          <p:nvPr/>
        </p:nvCxnSpPr>
        <p:spPr>
          <a:xfrm flipH="1">
            <a:off x="1653484" y="6761834"/>
            <a:ext cx="1250" cy="304987"/>
          </a:xfrm>
          <a:prstGeom prst="straightConnector1">
            <a:avLst/>
          </a:prstGeom>
          <a:ln w="635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H="1">
            <a:off x="1478348" y="6923533"/>
            <a:ext cx="352772" cy="4011"/>
          </a:xfrm>
          <a:prstGeom prst="straightConnector1">
            <a:avLst/>
          </a:prstGeom>
          <a:ln w="635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1796278" y="6328156"/>
            <a:ext cx="204780" cy="173297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6191545" y="6282307"/>
            <a:ext cx="229511" cy="19314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 rot="1200000">
            <a:off x="5924531" y="6442150"/>
            <a:ext cx="337359" cy="313605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>
            <a:off x="3727758" y="8184660"/>
            <a:ext cx="1247847" cy="375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4346907" y="8719956"/>
            <a:ext cx="17068" cy="805598"/>
          </a:xfrm>
          <a:prstGeom prst="straightConnector1">
            <a:avLst/>
          </a:prstGeom>
          <a:ln w="190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3727758" y="9652553"/>
            <a:ext cx="1247847" cy="375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5255357" y="8066183"/>
            <a:ext cx="34999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Store at 25C to induce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dauer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pick worms that are non-quiescent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265094" y="9534076"/>
            <a:ext cx="35637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 isolates at 22C, move isolates 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15C, 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ick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GFP+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isolates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4397224" y="10275515"/>
            <a:ext cx="17068" cy="805598"/>
          </a:xfrm>
          <a:prstGeom prst="straightConnector1">
            <a:avLst/>
          </a:prstGeom>
          <a:ln w="190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88224" y="17450075"/>
            <a:ext cx="34740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Created isolated populations to test for 2% SDS resistance (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 on Page 3).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2805125" y="11221860"/>
            <a:ext cx="311702" cy="3025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3205867" y="11221860"/>
            <a:ext cx="311702" cy="3025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3628917" y="11221860"/>
            <a:ext cx="311702" cy="3025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4043083" y="11221860"/>
            <a:ext cx="311702" cy="3025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4435247" y="11221860"/>
            <a:ext cx="311702" cy="3025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4842583" y="11213848"/>
            <a:ext cx="311702" cy="3025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/>
        </p:nvSpPr>
        <p:spPr>
          <a:xfrm>
            <a:off x="5241559" y="11213848"/>
            <a:ext cx="311702" cy="3025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5633518" y="11213848"/>
            <a:ext cx="311702" cy="3025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Curved Connector 93"/>
          <p:cNvCxnSpPr/>
          <p:nvPr/>
        </p:nvCxnSpPr>
        <p:spPr>
          <a:xfrm>
            <a:off x="3628585" y="13346476"/>
            <a:ext cx="934720" cy="792480"/>
          </a:xfrm>
          <a:prstGeom prst="curvedConnector3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urved Connector 94"/>
          <p:cNvCxnSpPr/>
          <p:nvPr/>
        </p:nvCxnSpPr>
        <p:spPr>
          <a:xfrm>
            <a:off x="3589373" y="13646729"/>
            <a:ext cx="934720" cy="792480"/>
          </a:xfrm>
          <a:prstGeom prst="curvedConnector3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urved Connector 95"/>
          <p:cNvCxnSpPr/>
          <p:nvPr/>
        </p:nvCxnSpPr>
        <p:spPr>
          <a:xfrm>
            <a:off x="4147461" y="13480475"/>
            <a:ext cx="934720" cy="792480"/>
          </a:xfrm>
          <a:prstGeom prst="curvedConnector3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417199" y="637558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600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6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82875" y="6333559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657590" y="11679855"/>
            <a:ext cx="777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Isolates were synchronized at L1 and then stored at 25C for three days. Isolates with no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dauers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(L4/adult worms) were selected.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4469860" y="16561278"/>
            <a:ext cx="17068" cy="805598"/>
          </a:xfrm>
          <a:prstGeom prst="straightConnector1">
            <a:avLst/>
          </a:prstGeom>
          <a:ln w="190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urved Connector 69"/>
          <p:cNvCxnSpPr/>
          <p:nvPr/>
        </p:nvCxnSpPr>
        <p:spPr>
          <a:xfrm>
            <a:off x="2374836" y="15266885"/>
            <a:ext cx="934720" cy="792480"/>
          </a:xfrm>
          <a:prstGeom prst="curvedConnector3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endCxn id="102" idx="0"/>
          </p:cNvCxnSpPr>
          <p:nvPr/>
        </p:nvCxnSpPr>
        <p:spPr>
          <a:xfrm>
            <a:off x="4469860" y="14572814"/>
            <a:ext cx="0" cy="1135105"/>
          </a:xfrm>
          <a:prstGeom prst="straightConnector1">
            <a:avLst/>
          </a:prstGeom>
          <a:ln w="190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urved Connector 96"/>
          <p:cNvCxnSpPr/>
          <p:nvPr/>
        </p:nvCxnSpPr>
        <p:spPr>
          <a:xfrm>
            <a:off x="7101139" y="15574085"/>
            <a:ext cx="934720" cy="792480"/>
          </a:xfrm>
          <a:prstGeom prst="curvedConnector3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urved Connector 100"/>
          <p:cNvCxnSpPr/>
          <p:nvPr/>
        </p:nvCxnSpPr>
        <p:spPr>
          <a:xfrm>
            <a:off x="2462318" y="15731288"/>
            <a:ext cx="934720" cy="792480"/>
          </a:xfrm>
          <a:prstGeom prst="curvedConnector3">
            <a:avLst/>
          </a:prstGeom>
          <a:ln w="635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4155511" y="15707919"/>
            <a:ext cx="628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829916" y="16812753"/>
            <a:ext cx="1081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(GFP +/-)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394859" y="16730284"/>
            <a:ext cx="1081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(GFP +/-)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6" name="Curved Connector 105"/>
          <p:cNvCxnSpPr/>
          <p:nvPr/>
        </p:nvCxnSpPr>
        <p:spPr>
          <a:xfrm>
            <a:off x="6679807" y="15541125"/>
            <a:ext cx="934720" cy="792480"/>
          </a:xfrm>
          <a:prstGeom prst="curvedConnector3">
            <a:avLst/>
          </a:prstGeom>
          <a:ln w="635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urved Connector 106"/>
          <p:cNvCxnSpPr/>
          <p:nvPr/>
        </p:nvCxnSpPr>
        <p:spPr>
          <a:xfrm>
            <a:off x="7614527" y="15809441"/>
            <a:ext cx="934720" cy="792480"/>
          </a:xfrm>
          <a:prstGeom prst="curvedConnector3">
            <a:avLst/>
          </a:prstGeom>
          <a:ln w="635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urved Connector 107"/>
          <p:cNvCxnSpPr/>
          <p:nvPr/>
        </p:nvCxnSpPr>
        <p:spPr>
          <a:xfrm>
            <a:off x="2173629" y="15785045"/>
            <a:ext cx="934720" cy="792480"/>
          </a:xfrm>
          <a:prstGeom prst="curvedConnector3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Oval 108"/>
          <p:cNvSpPr/>
          <p:nvPr/>
        </p:nvSpPr>
        <p:spPr>
          <a:xfrm>
            <a:off x="1663149" y="16128627"/>
            <a:ext cx="337359" cy="313605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Arrow Connector 109"/>
          <p:cNvCxnSpPr/>
          <p:nvPr/>
        </p:nvCxnSpPr>
        <p:spPr>
          <a:xfrm flipH="1">
            <a:off x="1822872" y="16440222"/>
            <a:ext cx="1250" cy="304987"/>
          </a:xfrm>
          <a:prstGeom prst="straightConnector1">
            <a:avLst/>
          </a:prstGeom>
          <a:ln w="635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/>
          <p:nvPr/>
        </p:nvCxnSpPr>
        <p:spPr>
          <a:xfrm flipH="1">
            <a:off x="1647736" y="16601921"/>
            <a:ext cx="352772" cy="4011"/>
          </a:xfrm>
          <a:prstGeom prst="straightConnector1">
            <a:avLst/>
          </a:prstGeom>
          <a:ln w="635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 flipV="1">
            <a:off x="1965666" y="16006544"/>
            <a:ext cx="204780" cy="173297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/>
          <p:nvPr/>
        </p:nvCxnSpPr>
        <p:spPr>
          <a:xfrm flipV="1">
            <a:off x="6360933" y="15960695"/>
            <a:ext cx="229511" cy="193143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Oval 113"/>
          <p:cNvSpPr/>
          <p:nvPr/>
        </p:nvSpPr>
        <p:spPr>
          <a:xfrm rot="1200000">
            <a:off x="6093919" y="16120538"/>
            <a:ext cx="337359" cy="313605"/>
          </a:xfrm>
          <a:prstGeom prst="ellipse">
            <a:avLst/>
          </a:pr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TextBox 114"/>
          <p:cNvSpPr txBox="1"/>
          <p:nvPr/>
        </p:nvSpPr>
        <p:spPr>
          <a:xfrm>
            <a:off x="652263" y="16011947"/>
            <a:ext cx="620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6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cxnSp>
        <p:nvCxnSpPr>
          <p:cNvPr id="116" name="Straight Arrow Connector 115"/>
          <p:cNvCxnSpPr/>
          <p:nvPr/>
        </p:nvCxnSpPr>
        <p:spPr>
          <a:xfrm>
            <a:off x="4405758" y="12442156"/>
            <a:ext cx="17068" cy="805598"/>
          </a:xfrm>
          <a:prstGeom prst="straightConnector1">
            <a:avLst/>
          </a:prstGeom>
          <a:ln w="190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114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528714"/>
              </p:ext>
            </p:extLst>
          </p:nvPr>
        </p:nvGraphicFramePr>
        <p:xfrm>
          <a:off x="1058779" y="8009857"/>
          <a:ext cx="7202907" cy="14840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7116"/>
                <a:gridCol w="1556084"/>
                <a:gridCol w="1540042"/>
                <a:gridCol w="1572127"/>
                <a:gridCol w="1347538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0" dirty="0">
                          <a:effectLst/>
                        </a:rPr>
                        <a:t>F</a:t>
                      </a:r>
                      <a:r>
                        <a:rPr lang="en-US" sz="1200" kern="1000" baseline="-25000" dirty="0">
                          <a:effectLst/>
                        </a:rPr>
                        <a:t>2</a:t>
                      </a:r>
                      <a:endParaRPr lang="en-US" sz="1200" kern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kern="1000" dirty="0">
                          <a:effectLst/>
                        </a:rPr>
                        <a:t> </a:t>
                      </a:r>
                      <a:endParaRPr lang="en-US" sz="1200" kern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Mature Dauer (%)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In-situ Dauer (%)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 dirty="0">
                          <a:effectLst/>
                        </a:rPr>
                        <a:t>Overlap - Both (%)</a:t>
                      </a:r>
                      <a:endParaRPr lang="en-US" sz="1200" kern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Neither (%)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Survivors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32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21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21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26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TOTAL (N = 19)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100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100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100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100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0" dirty="0">
                          <a:effectLst/>
                        </a:rPr>
                        <a:t>F</a:t>
                      </a:r>
                      <a:r>
                        <a:rPr lang="en-US" sz="1200" kern="1000" baseline="-25000" dirty="0">
                          <a:effectLst/>
                        </a:rPr>
                        <a:t>3</a:t>
                      </a:r>
                      <a:endParaRPr lang="en-US" sz="1200" kern="10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kern="1000" dirty="0">
                          <a:effectLst/>
                        </a:rPr>
                        <a:t> </a:t>
                      </a:r>
                      <a:endParaRPr lang="en-US" sz="1200" kern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Mature Dauer (%)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In-situ Dauer (%)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Overlap - Both (%)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Neither (%)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Survivors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5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50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28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17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TOTAL</a:t>
                      </a:r>
                      <a:endParaRPr lang="en-US" sz="1200" kern="100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(N = 18)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100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100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>
                          <a:effectLst/>
                        </a:rPr>
                        <a:t>100</a:t>
                      </a:r>
                      <a:endParaRPr lang="en-US" sz="1200" kern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0" dirty="0">
                          <a:effectLst/>
                        </a:rPr>
                        <a:t>100</a:t>
                      </a:r>
                      <a:endParaRPr lang="en-US" sz="1200" kern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58778" y="7469119"/>
            <a:ext cx="7202907" cy="5001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Isolated population of daf-7 (e1372); daf-16 (m27) crosses, survival of SDS (2%) at 30 minutes.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7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7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7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7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Mature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means that plate was treated when plate was full but not starved,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In-situ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means that plate was treated after a period of starvation (10-12d).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Overlap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means that survivors were observed for both treatments (mature and in-situ).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“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neither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category was interpreted as not being able to survive SDS treatment.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taken together,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mature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in-situ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categories can be interpreted as heterozygous for </a:t>
            </a: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dauer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formation.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percentage of survivors refers to the number of plates where at least one survivor was observed (generally a long, thin worm at L3/L4 stage). The number of survivor in each plate was generally quite low (no more than 7 worms were ever observed per plate), making the total number of survivors per number of input worms infinitesimally small (estimated rate: 0.02%)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936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506</Words>
  <Application>Microsoft Office PowerPoint</Application>
  <PresentationFormat>Custom</PresentationFormat>
  <Paragraphs>111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Bradly Alicea</dc:creator>
  <cp:lastModifiedBy>Bradly Alicea</cp:lastModifiedBy>
  <cp:revision>22</cp:revision>
  <dcterms:created xsi:type="dcterms:W3CDTF">2015-12-16T16:44:51Z</dcterms:created>
  <dcterms:modified xsi:type="dcterms:W3CDTF">2016-02-19T19:13:03Z</dcterms:modified>
</cp:coreProperties>
</file>