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5143500" cx="9144000"/>
  <p:notesSz cx="6858000" cy="9144000"/>
  <p:embeddedFontLst>
    <p:embeddedFont>
      <p:font typeface="Proxima Nova"/>
      <p:regular r:id="rId34"/>
      <p:bold r:id="rId35"/>
      <p:italic r:id="rId36"/>
      <p:boldItalic r:id="rId37"/>
    </p:embeddedFont>
    <p:embeddedFont>
      <p:font typeface="Alfa Slab One"/>
      <p:regular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ProximaNova-bold.fntdata"/><Relationship Id="rId12" Type="http://schemas.openxmlformats.org/officeDocument/2006/relationships/slide" Target="slides/slide7.xml"/><Relationship Id="rId34" Type="http://schemas.openxmlformats.org/officeDocument/2006/relationships/font" Target="fonts/ProximaNova-regular.fntdata"/><Relationship Id="rId15" Type="http://schemas.openxmlformats.org/officeDocument/2006/relationships/slide" Target="slides/slide10.xml"/><Relationship Id="rId37" Type="http://schemas.openxmlformats.org/officeDocument/2006/relationships/font" Target="fonts/ProximaNova-boldItalic.fntdata"/><Relationship Id="rId14" Type="http://schemas.openxmlformats.org/officeDocument/2006/relationships/slide" Target="slides/slide9.xml"/><Relationship Id="rId36" Type="http://schemas.openxmlformats.org/officeDocument/2006/relationships/font" Target="fonts/ProximaNova-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schemas.openxmlformats.org/officeDocument/2006/relationships/font" Target="fonts/AlfaSlabOne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94a290edb7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94a290edb7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4a290edb7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4a290edb7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94a290edb7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94a290edb7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94a290edb7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94a290edb7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94a290edb7_0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94a290edb7_0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94a290edb7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94a290edb7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94a290edb7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94a290edb7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94a290edb7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94a290edb7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94a290edb7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94a290edb7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94a290edb7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94a290edb7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94a290edb7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94a290edb7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94a290edb7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94a290edb7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94a290edb7_0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94a290edb7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94a290edb7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94a290edb7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4a290edb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4a290edb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94a290edb7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94a290edb7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94a290edb7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94a290edb7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94a290edb7_0_2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94a290edb7_0_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94a290edb7_0_2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94a290edb7_0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94a290edb7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94a290edb7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4a290edb7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4a290edb7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94a290edb7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94a290edb7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4a290edb7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94a290edb7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4a290edb7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94a290edb7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94a290edb7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94a290edb7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94a290edb7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94a290edb7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4a290edb7_0_2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94a290edb7_0_2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i.org/10.5281/zenodo.4001555" TargetMode="External"/><Relationship Id="rId4" Type="http://schemas.openxmlformats.org/officeDocument/2006/relationships/hyperlink" Target="https://commons.wikimedia.org/wiki/File:CC-Zero-badge.svg" TargetMode="External"/><Relationship Id="rId5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de.wikipedia.org/wiki/Wissensallmende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de.wikipedia.org/wiki/Creative_Commons#Lizenzen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commons.wikimedia.org/wiki/User:JoeranDE" TargetMode="External"/><Relationship Id="rId4" Type="http://schemas.openxmlformats.org/officeDocument/2006/relationships/hyperlink" Target="https://commons.wikimedia.org/wiki/File:Creative_Commons_Lizenzspektrum_DE.svg" TargetMode="External"/><Relationship Id="rId5" Type="http://schemas.openxmlformats.org/officeDocument/2006/relationships/hyperlink" Target="https://creativecommons.org/licenses/by/4.0/deed.de" TargetMode="External"/><Relationship Id="rId6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Relationship Id="rId4" Type="http://schemas.openxmlformats.org/officeDocument/2006/relationships/hyperlink" Target="https://creativecommons.org/publicdomain/zero/1.0/deed.de" TargetMode="External"/><Relationship Id="rId5" Type="http://schemas.openxmlformats.org/officeDocument/2006/relationships/hyperlink" Target="https://creativecommons.org/licenses/by/4.0/" TargetMode="External"/><Relationship Id="rId6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opendefinition.org/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commons.wikimedia.org/wiki/User:JoeranDE" TargetMode="External"/><Relationship Id="rId4" Type="http://schemas.openxmlformats.org/officeDocument/2006/relationships/hyperlink" Target="https://commons.wikimedia.org/wiki/File:Creative_Commons_Lizenzspektrum_DE.svg?uselang=de" TargetMode="External"/><Relationship Id="rId5" Type="http://schemas.openxmlformats.org/officeDocument/2006/relationships/hyperlink" Target="https://creativecommons.org/licenses/by/4.0/deed.de" TargetMode="External"/><Relationship Id="rId6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en.wikipedia.org/wiki/Free-software_license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scholia.toolforge.org/organization/Q154561" TargetMode="External"/><Relationship Id="rId4" Type="http://schemas.openxmlformats.org/officeDocument/2006/relationships/hyperlink" Target="https://www.inaturalist.org/observations/danielmietchen" TargetMode="External"/><Relationship Id="rId5" Type="http://schemas.openxmlformats.org/officeDocument/2006/relationships/hyperlink" Target="https://www.flickr.com/photos/erwinrommel/6227429176" TargetMode="External"/><Relationship Id="rId6" Type="http://schemas.openxmlformats.org/officeDocument/2006/relationships/hyperlink" Target="https://www.youtube.com/t/creative_commons" TargetMode="External"/><Relationship Id="rId7" Type="http://schemas.openxmlformats.org/officeDocument/2006/relationships/hyperlink" Target="https://riojournal.com/articles" TargetMode="External"/><Relationship Id="rId8" Type="http://schemas.openxmlformats.org/officeDocument/2006/relationships/hyperlink" Target="https://www.inf-schule.de/gesellschaft/freie_software/11_creative_commons_lizenzen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opendata.jena.de/" TargetMode="External"/><Relationship Id="rId4" Type="http://schemas.openxmlformats.org/officeDocument/2006/relationships/hyperlink" Target="https://github.com/minrk/ligo-binder" TargetMode="External"/><Relationship Id="rId5" Type="http://schemas.openxmlformats.org/officeDocument/2006/relationships/hyperlink" Target="https://commons.wikimedia.org/wiki/User:Open_Access_Media_Importer_Bot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www.unesco.de/sites/default/files/2018-01/Open_Content_Praxisleitfaden_2.Aufl_._2016-1.pdf" TargetMode="External"/><Relationship Id="rId4" Type="http://schemas.openxmlformats.org/officeDocument/2006/relationships/hyperlink" Target="https://wir-machen-kinderseiten.de/wiki/creative-commons-inhalte-verwenden" TargetMode="External"/><Relationship Id="rId5" Type="http://schemas.openxmlformats.org/officeDocument/2006/relationships/hyperlink" Target="https://open-educational-resources.de/wp-content/uploads/20171017_Broschu%CC%88re_ProfIL_OER.pdf" TargetMode="External"/><Relationship Id="rId6" Type="http://schemas.openxmlformats.org/officeDocument/2006/relationships/hyperlink" Target="https://hochschulforumdigitalisierung.de/de/blog/freie-unterrichtsmaterialien-urheberrecht-freie-lizenzen" TargetMode="External"/><Relationship Id="rId7" Type="http://schemas.openxmlformats.org/officeDocument/2006/relationships/hyperlink" Target="https://www.news4teachers.de/2020/04/corona-krise-verstaerkt-die-digitale-benachteiligung-bremer-wissenschaftler-fordert-freie-bildung-fuer-schulen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ejure.org/gesetze/UrhG/3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89650"/>
            <a:ext cx="8520600" cy="246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Freie Lizenzen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und ihre Nutzung im Schulkontext</a:t>
            </a:r>
            <a:endParaRPr sz="3400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29372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Daniel Mietchen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26.08.2020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DOI:</a:t>
            </a:r>
            <a:r>
              <a:rPr lang="en" u="sng">
                <a:solidFill>
                  <a:schemeClr val="hlink"/>
                </a:solidFill>
                <a:hlinkClick r:id="rId3"/>
              </a:rPr>
              <a:t>10.5281/zenodo.4001555</a:t>
            </a:r>
            <a:endParaRPr/>
          </a:p>
        </p:txBody>
      </p:sp>
      <p:pic>
        <p:nvPicPr>
          <p:cNvPr id="58" name="Google Shape;58;p1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92362" y="4533400"/>
            <a:ext cx="1959275" cy="69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Einzelarbeit (3 min)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Nehmen Sie ein Blatt Papier oder einen Computer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Führen</a:t>
            </a:r>
            <a:r>
              <a:rPr lang="en" sz="2800"/>
              <a:t> Sie eine dieser Aufgaben aus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AutoNum type="alphaLcPeriod"/>
            </a:pPr>
            <a:r>
              <a:rPr lang="en" sz="2800"/>
              <a:t>Skizzieren oder fotografieren Sie etwas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AutoNum type="alphaLcPeriod"/>
            </a:pPr>
            <a:r>
              <a:rPr lang="en" sz="2800"/>
              <a:t>Schreiben Sie einen kleinen Text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AutoNum type="alphaLcPeriod"/>
            </a:pPr>
            <a:r>
              <a:rPr lang="en" sz="2800"/>
              <a:t>Komponieren Sie eine kurze Melodie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AutoNum type="alphaLcPeriod"/>
            </a:pPr>
            <a:r>
              <a:rPr lang="en" sz="2800"/>
              <a:t>Schreiben Sie ein kleines Computerprogramm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AutoNum type="alphaLcPeriod"/>
            </a:pPr>
            <a:r>
              <a:rPr lang="en" sz="2800"/>
              <a:t>Nehmen Sie etwas auf</a:t>
            </a:r>
            <a:endParaRPr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123275" y="1152475"/>
            <a:ext cx="891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Nehmen wir an, Ihr Werk sei fertig und gut gelungen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Schreiben Sie auf, welche Nutzungsrechte daran Sie anderen (bzw. wem genau)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AutoNum type="alphaLcPeriod"/>
            </a:pPr>
            <a:r>
              <a:rPr lang="en" sz="2800"/>
              <a:t>einräumen oder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AutoNum type="alphaLcPeriod"/>
            </a:pPr>
            <a:r>
              <a:rPr lang="en" sz="2800"/>
              <a:t>verwehren möchten</a:t>
            </a:r>
            <a:endParaRPr sz="2800"/>
          </a:p>
        </p:txBody>
      </p:sp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Einzelarbeit (3 weitere min)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123275" y="1152475"/>
            <a:ext cx="891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Welche Gruppen von Nutzungsrechten wurden (von Ihnen oder seitens Ihres Nachbarn)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Gewährt/ verwehrt?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Welchen Gruppen von Nutzern wurden </a:t>
            </a:r>
            <a:r>
              <a:rPr lang="en" sz="2800"/>
              <a:t>Nutzungsrechte 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Gewährt/ verwehrt?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Macht die Natur der Ressource einen Unterschied?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Text/ Bild/ Ton/ Video/ Noten/ Programm/ Daten</a:t>
            </a:r>
            <a:endParaRPr sz="2800"/>
          </a:p>
        </p:txBody>
      </p:sp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Gruppenarbeit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Denkbare Klassen von </a:t>
            </a:r>
            <a:r>
              <a:rPr lang="en"/>
              <a:t>Nutzungsrechten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Ansehen/ Lesen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Beschreiben/ Vorlesen/ Vorpfeifen/ Ausführen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Kopieren/ Scannen/ Aufnehmen/ Kompilieren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Bearbeiten/ Übersetzen/ Konvertieren/ Transponieren/ Wegradieren/ Löschen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Kombinieren/ Aggregieren/ Umstrukturieren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etc.</a:t>
            </a:r>
            <a:endParaRPr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Denkbare Nutzergruppen</a:t>
            </a:r>
            <a:endParaRPr/>
          </a:p>
        </p:txBody>
      </p:sp>
      <p:sp>
        <p:nvSpPr>
          <p:cNvPr id="136" name="Google Shape;13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Familie/ Freunde/ Bekannte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Online oder offline oder beides?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Kollegen/ Schüler der gleichen Schule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Im Unterricht/ in der Pause / zu Hause?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Andere Lehrer/ Schüler?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Andere Berufsgruppen, Firmen, Vereine?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Leute in anderen Ländern?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Alle Interessierten weltweit?</a:t>
            </a:r>
            <a:endParaRPr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Allgemeingut (Allmende)</a:t>
            </a:r>
            <a:endParaRPr/>
          </a:p>
        </p:txBody>
      </p:sp>
      <p:sp>
        <p:nvSpPr>
          <p:cNvPr id="142" name="Google Shape;142;p27"/>
          <p:cNvSpPr txBox="1"/>
          <p:nvPr>
            <p:ph idx="1" type="body"/>
          </p:nvPr>
        </p:nvSpPr>
        <p:spPr>
          <a:xfrm>
            <a:off x="311700" y="1152475"/>
            <a:ext cx="8776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Ressourcen, die jedem/ jeder in einer Gemeinschaft in gleicher Weise zur Verfügung stehen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Traditionell Weideland, Fischgründe, Wege und ähnliche Ressourcen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Heute zunehmend auch digital, via offene Lizenzen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Wissensallmende</a:t>
            </a:r>
            <a:endParaRPr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/>
          <p:nvPr>
            <p:ph type="title"/>
          </p:nvPr>
        </p:nvSpPr>
        <p:spPr>
          <a:xfrm>
            <a:off x="311700" y="445025"/>
            <a:ext cx="8597100" cy="9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Beispiele für offene Lizenzen</a:t>
            </a:r>
            <a:endParaRPr/>
          </a:p>
        </p:txBody>
      </p:sp>
      <p:sp>
        <p:nvSpPr>
          <p:cNvPr id="148" name="Google Shape;148;p28"/>
          <p:cNvSpPr txBox="1"/>
          <p:nvPr>
            <p:ph idx="1" type="body"/>
          </p:nvPr>
        </p:nvSpPr>
        <p:spPr>
          <a:xfrm>
            <a:off x="311700" y="1273500"/>
            <a:ext cx="8709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Creative Commons-Lizenzen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International harmonisiert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Creative Commons (CC): Verein mit dem Ziel, den Austausch kreativer Werke über die Grenzen nationaler Jurisdiktionen zu fördern</a:t>
            </a:r>
            <a:endParaRPr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/>
          <p:nvPr>
            <p:ph type="title"/>
          </p:nvPr>
        </p:nvSpPr>
        <p:spPr>
          <a:xfrm>
            <a:off x="311700" y="445025"/>
            <a:ext cx="8597100" cy="9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Creative Commons-Lizenzen: Theorie</a:t>
            </a:r>
            <a:endParaRPr/>
          </a:p>
        </p:txBody>
      </p:sp>
      <p:sp>
        <p:nvSpPr>
          <p:cNvPr id="154" name="Google Shape;154;p29"/>
          <p:cNvSpPr txBox="1"/>
          <p:nvPr>
            <p:ph idx="1" type="body"/>
          </p:nvPr>
        </p:nvSpPr>
        <p:spPr>
          <a:xfrm>
            <a:off x="311700" y="1273500"/>
            <a:ext cx="8709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Basieren auf dem Urheberrecht / Copyright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Modular nach Nutzungsrechten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Teilen / Remixen / Kommerziell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Lesbar für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Juristen / </a:t>
            </a:r>
            <a:r>
              <a:rPr lang="en" sz="2800"/>
              <a:t>andere Menschen / </a:t>
            </a:r>
            <a:r>
              <a:rPr lang="en" sz="2800"/>
              <a:t>Maschinen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Versioniert</a:t>
            </a:r>
            <a:endParaRPr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/>
          <p:nvPr>
            <p:ph type="title"/>
          </p:nvPr>
        </p:nvSpPr>
        <p:spPr>
          <a:xfrm>
            <a:off x="311700" y="445025"/>
            <a:ext cx="4999800" cy="9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Creative Commons-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Lizenzen: Praxis</a:t>
            </a:r>
            <a:endParaRPr/>
          </a:p>
        </p:txBody>
      </p:sp>
      <p:sp>
        <p:nvSpPr>
          <p:cNvPr id="160" name="Google Shape;160;p30"/>
          <p:cNvSpPr txBox="1"/>
          <p:nvPr>
            <p:ph idx="1" type="body"/>
          </p:nvPr>
        </p:nvSpPr>
        <p:spPr>
          <a:xfrm>
            <a:off x="311700" y="1578300"/>
            <a:ext cx="564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Urheber der Abbildung: </a:t>
            </a:r>
            <a:r>
              <a:rPr lang="en" sz="2800" u="sng">
                <a:solidFill>
                  <a:schemeClr val="hlink"/>
                </a:solidFill>
                <a:hlinkClick r:id="rId3"/>
              </a:rPr>
              <a:t>Jöran Muuß-Merholz</a:t>
            </a:r>
            <a:endParaRPr sz="2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/>
              <a:t>Quelle: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https://commons.wikimedia.org/wiki/File:Creative_Commons_Lizenzspektrum_DE.svg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/>
              <a:t>Lizenz: </a:t>
            </a:r>
            <a:r>
              <a:rPr lang="en" sz="2800" u="sng">
                <a:solidFill>
                  <a:schemeClr val="hlink"/>
                </a:solidFill>
                <a:hlinkClick r:id="rId5"/>
              </a:rPr>
              <a:t>CC BY 4.0</a:t>
            </a:r>
            <a:endParaRPr sz="2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/>
          </a:p>
        </p:txBody>
      </p:sp>
      <p:pic>
        <p:nvPicPr>
          <p:cNvPr id="161" name="Google Shape;161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53199" y="0"/>
            <a:ext cx="31812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/>
          <p:nvPr>
            <p:ph type="title"/>
          </p:nvPr>
        </p:nvSpPr>
        <p:spPr>
          <a:xfrm>
            <a:off x="311700" y="368825"/>
            <a:ext cx="4999800" cy="9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Freie </a:t>
            </a:r>
            <a:r>
              <a:rPr lang="en"/>
              <a:t>Creative Commons (CC)-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Lizenzen</a:t>
            </a:r>
            <a:endParaRPr/>
          </a:p>
        </p:txBody>
      </p:sp>
      <p:pic>
        <p:nvPicPr>
          <p:cNvPr id="167" name="Google Shape;16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3199" y="0"/>
            <a:ext cx="31812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31"/>
          <p:cNvSpPr txBox="1"/>
          <p:nvPr>
            <p:ph idx="1" type="body"/>
          </p:nvPr>
        </p:nvSpPr>
        <p:spPr>
          <a:xfrm>
            <a:off x="3512100" y="212900"/>
            <a:ext cx="5649900" cy="28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4"/>
              </a:rPr>
              <a:t>CC0/PD</a:t>
            </a:r>
            <a:r>
              <a:rPr lang="en" sz="2800"/>
              <a:t>*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5"/>
              </a:rPr>
              <a:t>CC BY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6"/>
              </a:rPr>
              <a:t>CC BY-SA</a:t>
            </a:r>
            <a:endParaRPr sz="2800"/>
          </a:p>
        </p:txBody>
      </p:sp>
      <p:sp>
        <p:nvSpPr>
          <p:cNvPr id="169" name="Google Shape;169;p31"/>
          <p:cNvSpPr/>
          <p:nvPr/>
        </p:nvSpPr>
        <p:spPr>
          <a:xfrm>
            <a:off x="5814900" y="2028300"/>
            <a:ext cx="3319500" cy="3115200"/>
          </a:xfrm>
          <a:prstGeom prst="rect">
            <a:avLst/>
          </a:prstGeom>
          <a:solidFill>
            <a:srgbClr val="D9D9D9">
              <a:alpha val="72630"/>
            </a:srgbClr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31"/>
          <p:cNvSpPr/>
          <p:nvPr/>
        </p:nvSpPr>
        <p:spPr>
          <a:xfrm>
            <a:off x="5824400" y="56025"/>
            <a:ext cx="3319500" cy="1927500"/>
          </a:xfrm>
          <a:prstGeom prst="rect">
            <a:avLst/>
          </a:prstGeom>
          <a:noFill/>
          <a:ln cap="flat" cmpd="sng" w="28575">
            <a:solidFill>
              <a:srgbClr val="93C4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31"/>
          <p:cNvSpPr txBox="1"/>
          <p:nvPr/>
        </p:nvSpPr>
        <p:spPr>
          <a:xfrm>
            <a:off x="215150" y="4758025"/>
            <a:ext cx="5233200" cy="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* Genaugenommen keine Lizenz, aber das ist hier nicht relevant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2" name="Google Shape;172;p31"/>
          <p:cNvSpPr txBox="1"/>
          <p:nvPr/>
        </p:nvSpPr>
        <p:spPr>
          <a:xfrm>
            <a:off x="89650" y="2012575"/>
            <a:ext cx="6075900" cy="23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800"/>
              <a:buFont typeface="Proxima Nova"/>
              <a:buChar char="●"/>
            </a:pPr>
            <a:r>
              <a:rPr lang="en" sz="2800">
                <a:solidFill>
                  <a:srgbClr val="6AA84F"/>
                </a:solidFill>
                <a:latin typeface="Proxima Nova"/>
                <a:ea typeface="Proxima Nova"/>
                <a:cs typeface="Proxima Nova"/>
                <a:sym typeface="Proxima Nova"/>
              </a:rPr>
              <a:t>BY: Namensnennung</a:t>
            </a:r>
            <a:endParaRPr sz="2800">
              <a:solidFill>
                <a:srgbClr val="6AA84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800"/>
              <a:buFont typeface="Proxima Nova"/>
              <a:buChar char="●"/>
            </a:pPr>
            <a:r>
              <a:rPr lang="en" sz="2800">
                <a:solidFill>
                  <a:srgbClr val="6AA84F"/>
                </a:solidFill>
                <a:latin typeface="Proxima Nova"/>
                <a:ea typeface="Proxima Nova"/>
                <a:cs typeface="Proxima Nova"/>
                <a:sym typeface="Proxima Nova"/>
              </a:rPr>
              <a:t>SA: Weitergabe unter gleichen Bedingungen</a:t>
            </a:r>
            <a:endParaRPr sz="2800">
              <a:solidFill>
                <a:srgbClr val="6AA84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Proxima Nova"/>
              <a:buChar char="●"/>
            </a:pPr>
            <a:r>
              <a:rPr lang="en" sz="280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ND: keine Änderungen</a:t>
            </a:r>
            <a:endParaRPr sz="2800">
              <a:solidFill>
                <a:srgbClr val="FF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Proxima Nova"/>
              <a:buChar char="●"/>
            </a:pPr>
            <a:r>
              <a:rPr lang="en" sz="280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NC: keine kommerzielle </a:t>
            </a:r>
            <a:r>
              <a:rPr lang="en" sz="2800">
                <a:solidFill>
                  <a:srgbClr val="FF0000"/>
                </a:solidFill>
                <a:latin typeface="Proxima Nova"/>
                <a:ea typeface="Proxima Nova"/>
                <a:cs typeface="Proxima Nova"/>
                <a:sym typeface="Proxima Nova"/>
              </a:rPr>
              <a:t>Nutzung</a:t>
            </a:r>
            <a:endParaRPr sz="2800">
              <a:solidFill>
                <a:srgbClr val="FF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Hintergrundinformationen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Einzelarbeit (bitte Papier oder Display bereithalten)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Gruppenarbeit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Detailinformationen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Anwendungsbeispiele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Fragen jederzeit</a:t>
            </a:r>
            <a:endParaRPr sz="2800"/>
          </a:p>
        </p:txBody>
      </p:sp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Überblick über den Vortrag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2"/>
          <p:cNvSpPr txBox="1"/>
          <p:nvPr>
            <p:ph type="title"/>
          </p:nvPr>
        </p:nvSpPr>
        <p:spPr>
          <a:xfrm>
            <a:off x="311700" y="368825"/>
            <a:ext cx="8541000" cy="9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Creative Commons-Lizenzen: </a:t>
            </a:r>
            <a:r>
              <a:rPr lang="en"/>
              <a:t>Merkhilfe</a:t>
            </a:r>
            <a:endParaRPr/>
          </a:p>
        </p:txBody>
      </p:sp>
      <p:sp>
        <p:nvSpPr>
          <p:cNvPr id="178" name="Google Shape;178;p32"/>
          <p:cNvSpPr txBox="1"/>
          <p:nvPr/>
        </p:nvSpPr>
        <p:spPr>
          <a:xfrm>
            <a:off x="318250" y="1479175"/>
            <a:ext cx="8651100" cy="14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800"/>
              <a:buFont typeface="Proxima Nova"/>
              <a:buChar char="●"/>
            </a:pPr>
            <a:r>
              <a:rPr lang="en" sz="2800" u="sng">
                <a:solidFill>
                  <a:schemeClr val="accent5"/>
                </a:solidFill>
                <a:latin typeface="Proxima Nova"/>
                <a:ea typeface="Proxima Nova"/>
                <a:cs typeface="Proxima Nova"/>
                <a:sym typeface="Proxima Nova"/>
                <a:hlinkClick r:id="rId3"/>
              </a:rPr>
              <a:t>Open Definition</a:t>
            </a:r>
            <a:r>
              <a:rPr lang="en" sz="2800">
                <a:solidFill>
                  <a:srgbClr val="6AA84F"/>
                </a:solidFill>
                <a:latin typeface="Proxima Nova"/>
                <a:ea typeface="Proxima Nova"/>
                <a:cs typeface="Proxima Nova"/>
                <a:sym typeface="Proxima Nova"/>
              </a:rPr>
              <a:t>:</a:t>
            </a:r>
            <a:endParaRPr sz="2800">
              <a:solidFill>
                <a:srgbClr val="6AA84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800"/>
              <a:buFont typeface="Proxima Nova"/>
              <a:buChar char="○"/>
            </a:pPr>
            <a:r>
              <a:rPr lang="en" sz="2800">
                <a:solidFill>
                  <a:srgbClr val="6AA84F"/>
                </a:solidFill>
                <a:latin typeface="Proxima Nova"/>
                <a:ea typeface="Proxima Nova"/>
                <a:cs typeface="Proxima Nova"/>
                <a:sym typeface="Proxima Nova"/>
              </a:rPr>
              <a:t>Die Art der Nachnutzung darf nicht eingeschränkt sein.</a:t>
            </a:r>
            <a:endParaRPr sz="2800">
              <a:solidFill>
                <a:srgbClr val="6AA84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800"/>
              <a:buFont typeface="Proxima Nova"/>
              <a:buChar char="●"/>
            </a:pPr>
            <a:r>
              <a:rPr lang="en" sz="2800">
                <a:solidFill>
                  <a:srgbClr val="6AA84F"/>
                </a:solidFill>
                <a:latin typeface="Proxima Nova"/>
                <a:ea typeface="Proxima Nova"/>
                <a:cs typeface="Proxima Nova"/>
                <a:sym typeface="Proxima Nova"/>
              </a:rPr>
              <a:t>OffeN heißt:</a:t>
            </a:r>
            <a:endParaRPr sz="2800">
              <a:solidFill>
                <a:srgbClr val="6AA84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800"/>
              <a:buFont typeface="Proxima Nova"/>
              <a:buChar char="○"/>
            </a:pPr>
            <a:r>
              <a:rPr lang="en" sz="2800">
                <a:solidFill>
                  <a:srgbClr val="6AA84F"/>
                </a:solidFill>
                <a:latin typeface="Proxima Nova"/>
                <a:ea typeface="Proxima Nova"/>
                <a:cs typeface="Proxima Nova"/>
                <a:sym typeface="Proxima Nova"/>
              </a:rPr>
              <a:t>Ohne N in der Lizenzabkürzung</a:t>
            </a:r>
            <a:endParaRPr sz="2800">
              <a:solidFill>
                <a:srgbClr val="6AA84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406400" lvl="2" marL="13716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800"/>
              <a:buFont typeface="Proxima Nova"/>
              <a:buChar char="■"/>
            </a:pPr>
            <a:r>
              <a:rPr lang="en" sz="2800">
                <a:solidFill>
                  <a:srgbClr val="6AA84F"/>
                </a:solidFill>
                <a:latin typeface="Proxima Nova"/>
                <a:ea typeface="Proxima Nova"/>
                <a:cs typeface="Proxima Nova"/>
                <a:sym typeface="Proxima Nova"/>
              </a:rPr>
              <a:t>Denn das N steht für No/Nein, also eine Einschränkung</a:t>
            </a:r>
            <a:endParaRPr sz="2800">
              <a:solidFill>
                <a:srgbClr val="6AA84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 txBox="1"/>
          <p:nvPr>
            <p:ph type="title"/>
          </p:nvPr>
        </p:nvSpPr>
        <p:spPr>
          <a:xfrm>
            <a:off x="311700" y="445025"/>
            <a:ext cx="4999800" cy="9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Creative Commons-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Lizenzen: Praxis</a:t>
            </a:r>
            <a:endParaRPr/>
          </a:p>
        </p:txBody>
      </p:sp>
      <p:sp>
        <p:nvSpPr>
          <p:cNvPr id="184" name="Google Shape;184;p33"/>
          <p:cNvSpPr txBox="1"/>
          <p:nvPr>
            <p:ph idx="1" type="body"/>
          </p:nvPr>
        </p:nvSpPr>
        <p:spPr>
          <a:xfrm>
            <a:off x="311700" y="1578300"/>
            <a:ext cx="564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Urheber der Abbildung: </a:t>
            </a:r>
            <a:r>
              <a:rPr lang="en" sz="2800" u="sng">
                <a:solidFill>
                  <a:schemeClr val="hlink"/>
                </a:solidFill>
                <a:hlinkClick r:id="rId3"/>
              </a:rPr>
              <a:t>Jöran Muuß-Merholz</a:t>
            </a:r>
            <a:endParaRPr sz="2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/>
              <a:t>Quelle: </a:t>
            </a:r>
            <a:r>
              <a:rPr lang="en" sz="2800" u="sng">
                <a:solidFill>
                  <a:schemeClr val="hlink"/>
                </a:solidFill>
                <a:hlinkClick r:id="rId4"/>
              </a:rPr>
              <a:t>Creative Commons Lizenzspektrum DE.svg</a:t>
            </a:r>
            <a:endParaRPr sz="2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/>
              <a:t>Lizenz: </a:t>
            </a:r>
            <a:r>
              <a:rPr lang="en" sz="2800" u="sng">
                <a:solidFill>
                  <a:schemeClr val="hlink"/>
                </a:solidFill>
                <a:hlinkClick r:id="rId5"/>
              </a:rPr>
              <a:t>CC BY 4.0</a:t>
            </a:r>
            <a:endParaRPr sz="2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/>
          </a:p>
        </p:txBody>
      </p:sp>
      <p:pic>
        <p:nvPicPr>
          <p:cNvPr id="185" name="Google Shape;185;p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53199" y="0"/>
            <a:ext cx="318120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Anwendungsgebiete von CC-Lizenzen</a:t>
            </a:r>
            <a:endParaRPr/>
          </a:p>
        </p:txBody>
      </p:sp>
      <p:sp>
        <p:nvSpPr>
          <p:cNvPr id="191" name="Google Shape;191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Gut geeignet für Text, </a:t>
            </a:r>
            <a:r>
              <a:rPr lang="en" sz="2800"/>
              <a:t>Bild, Ton, Video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Wenig geeignet für Software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Unterscheidung zwischen Quelltext / ausführbaren Dateien / Dokumentation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Es gibt </a:t>
            </a:r>
            <a:r>
              <a:rPr lang="en" sz="2800" u="sng">
                <a:solidFill>
                  <a:schemeClr val="hlink"/>
                </a:solidFill>
                <a:hlinkClick r:id="rId3"/>
              </a:rPr>
              <a:t>speziell für Software geeignete Lizenzen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CC0 ist gut geeignet für Daten und Metadaten, (andere) CC-Lizenzen nicht</a:t>
            </a:r>
            <a:endParaRPr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Anwendungsbeispiele CC-Lizenzen</a:t>
            </a:r>
            <a:endParaRPr/>
          </a:p>
        </p:txBody>
      </p:sp>
      <p:sp>
        <p:nvSpPr>
          <p:cNvPr id="197" name="Google Shape;197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Wikipedia, Wikimedia Commons, Wikidata etc.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Derivate davon, z.B. </a:t>
            </a:r>
            <a:r>
              <a:rPr lang="en" sz="2800" u="sng">
                <a:solidFill>
                  <a:schemeClr val="hlink"/>
                </a:solidFill>
                <a:hlinkClick r:id="rId3"/>
              </a:rPr>
              <a:t>Scholia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4"/>
              </a:rPr>
              <a:t>iNaturalist</a:t>
            </a:r>
            <a:r>
              <a:rPr lang="en" sz="2800"/>
              <a:t> und andere Citizen Science-Plattformen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5"/>
              </a:rPr>
              <a:t>Flickr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6"/>
              </a:rPr>
              <a:t>YouTube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7"/>
              </a:rPr>
              <a:t>Open-Access-Veröffentlichungen in der Wissenschaft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8"/>
              </a:rPr>
              <a:t>Elektronisches Schulbuch</a:t>
            </a:r>
            <a:endParaRPr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6"/>
          <p:cNvSpPr txBox="1"/>
          <p:nvPr>
            <p:ph idx="1" type="body"/>
          </p:nvPr>
        </p:nvSpPr>
        <p:spPr>
          <a:xfrm>
            <a:off x="311700" y="1152475"/>
            <a:ext cx="8742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Nachhaltigkeit / Tragik der Allmende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Definition von “nicht-kommerziell” ist unscharf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Lizenzmischung führt zu mehr Einschränkungen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Lizenzinkompatibilitäten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Fehlende/ unkorrekte/ geänderte Lizenzangaben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Fehlendes Bewusstsein bei Urhebern und Nachnutzern</a:t>
            </a:r>
            <a:endParaRPr sz="2800"/>
          </a:p>
        </p:txBody>
      </p:sp>
      <p:sp>
        <p:nvSpPr>
          <p:cNvPr id="203" name="Google Shape;203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Problemfelder (i)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Problemfelder (ii)</a:t>
            </a:r>
            <a:endParaRPr/>
          </a:p>
        </p:txBody>
      </p:sp>
      <p:sp>
        <p:nvSpPr>
          <p:cNvPr id="209" name="Google Shape;209;p37"/>
          <p:cNvSpPr txBox="1"/>
          <p:nvPr>
            <p:ph idx="1" type="body"/>
          </p:nvPr>
        </p:nvSpPr>
        <p:spPr>
          <a:xfrm>
            <a:off x="311700" y="1152475"/>
            <a:ext cx="8742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Dauer des Urheberrechts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Rechteinhaber nicht immer bekannt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Skalierbarkeit der Lizenzangaben / Machbarkeit der Lizenzbedingungen in bestimmten Medien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Interaktionen mit verwandten Rechtskonzepten, z.B. Marken- und Persönlichkeitsrechte oder Panoramafreiheit, oder wissenschaftlichen Normen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Abmahnkanzleien</a:t>
            </a:r>
            <a:endParaRPr sz="2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Chancen</a:t>
            </a:r>
            <a:endParaRPr/>
          </a:p>
        </p:txBody>
      </p:sp>
      <p:sp>
        <p:nvSpPr>
          <p:cNvPr id="215" name="Google Shape;215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Skalierbarkeit und Schnelligkeit des Teilens und der Zusammenarbeit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Innerhalb einer Schule / zwischen Schulen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Über Jahrgänge hinweg/ mit Praxispartneren und der Welt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Über die Dauer des Urheberrechts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Über Fachgrenzen</a:t>
            </a:r>
            <a:endParaRPr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Offene Lizenzen in der Schule</a:t>
            </a:r>
            <a:endParaRPr/>
          </a:p>
        </p:txBody>
      </p:sp>
      <p:sp>
        <p:nvSpPr>
          <p:cNvPr id="221" name="Google Shape;221;p39"/>
          <p:cNvSpPr txBox="1"/>
          <p:nvPr>
            <p:ph idx="1" type="body"/>
          </p:nvPr>
        </p:nvSpPr>
        <p:spPr>
          <a:xfrm>
            <a:off x="311700" y="1152475"/>
            <a:ext cx="8832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Software wie </a:t>
            </a:r>
            <a:r>
              <a:rPr lang="en" sz="2800"/>
              <a:t>Linux, Firefox, LibreOffice, Python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Daten, z.B. vom </a:t>
            </a:r>
            <a:r>
              <a:rPr lang="en" sz="2800" u="sng">
                <a:solidFill>
                  <a:schemeClr val="hlink"/>
                </a:solidFill>
                <a:hlinkClick r:id="rId3"/>
              </a:rPr>
              <a:t>Open Data Portal der Stadt Jena</a:t>
            </a:r>
            <a:r>
              <a:rPr lang="en" sz="2800"/>
              <a:t> 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Materialien aus der offenen Wissenschaft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Beispiel: </a:t>
            </a:r>
            <a:r>
              <a:rPr lang="en" sz="2800" u="sng">
                <a:solidFill>
                  <a:schemeClr val="hlink"/>
                </a:solidFill>
                <a:hlinkClick r:id="rId4"/>
              </a:rPr>
              <a:t>Gravitationswellenentdeckung</a:t>
            </a:r>
            <a:r>
              <a:rPr lang="en" sz="2800"/>
              <a:t>/ </a:t>
            </a:r>
            <a:r>
              <a:rPr lang="en" sz="2800" u="sng">
                <a:solidFill>
                  <a:schemeClr val="hlink"/>
                </a:solidFill>
                <a:hlinkClick r:id="rId5"/>
              </a:rPr>
              <a:t>OAMI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Lehrer und Schüler könn(t)en offene Materialien viel flexibler nutzen als klassische Kopiervorlagen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Nachnutzung eigener Materialien durch Fremde bietet neue Lerngelegenheiten</a:t>
            </a:r>
            <a:endParaRPr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 txBox="1"/>
          <p:nvPr>
            <p:ph idx="1" type="body"/>
          </p:nvPr>
        </p:nvSpPr>
        <p:spPr>
          <a:xfrm>
            <a:off x="311700" y="1152475"/>
            <a:ext cx="8832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Open-Content-Praxisleitfaden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accent5"/>
                </a:solidFill>
                <a:hlinkClick r:id="rId4"/>
              </a:rPr>
              <a:t>Creative-Commons-inhalte verwenden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5"/>
              </a:rPr>
              <a:t>Lizenzierung und Nutzung offener Bildungsmaterialien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6"/>
              </a:rPr>
              <a:t>Urheberrecht und freie Lizenzen - 15 Fragen und Antworten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 u="sng">
                <a:solidFill>
                  <a:schemeClr val="hlink"/>
                </a:solidFill>
                <a:hlinkClick r:id="rId7"/>
              </a:rPr>
              <a:t>Wissenschaftler fordert freie digitale Materialien für Schulen</a:t>
            </a:r>
            <a:endParaRPr sz="2800"/>
          </a:p>
        </p:txBody>
      </p:sp>
      <p:sp>
        <p:nvSpPr>
          <p:cNvPr id="227" name="Google Shape;227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Weiterführende Materialien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787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Diplom in Biophysik, Humboldt-</a:t>
            </a:r>
            <a:r>
              <a:rPr lang="en" sz="2800"/>
              <a:t>Universität</a:t>
            </a:r>
            <a:r>
              <a:rPr lang="en" sz="2800"/>
              <a:t> Berlin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Promotion in Physik, Universität des Saarlandes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Jetzt Datenwissenschaftler, University of Virginia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Forschungsschwerpunkt offene Wissenschaft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Keine juristische Ausbildung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Ehrenamtlicher Mitstreiter im Wikipedia-Ökosystem, bei OpenStreetMap, iNaturalist u.a., wo offene Lizenzen verwendet werden</a:t>
            </a:r>
            <a:endParaRPr sz="2800"/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Daniel Mietchen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Offene Wissenschaft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Teilt den Forschungsprozess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Mit minimalen Verzögerungen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Unter offenen Lizenzen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Lädt zur Mitarbeit ein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Lehrer, Schüler und andere sind willkommen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Ist besser reproduzierbar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Kann als Lernumgebung oder Quelle offener Lehrmaterialien dienen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Offene Lehrmaterialien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Digital verfügbar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Unter offenen Lizenzen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Via Internet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Laden zur Mitarbeit ein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Lehrer, Schüler und andere sind willkommen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Können offene Materialien aus Wissenschaft, Verwaltung und anderen Quellen nachnutzen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Offene Lizenzen (auch: freie Lizenzen)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765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Juristische Konstrukte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Für Ressourcen, die dem Urheberrecht unterliegen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Erlauben die standardisierte Gewährung bestimmter Nutzungsrechte an andere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Beitrag zum Gemeingut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Bekannte Beispiele: Linux, Firefox, Python, 2048, Wikipedia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Urheberrecht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Wer ein kreatives Werk erschafft, ist und bleibt dessen Urheber(in)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Autoren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Komponisten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Maler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Fotografen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/>
              <a:t>usw.</a:t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Nutzungs</a:t>
            </a:r>
            <a:r>
              <a:rPr lang="en"/>
              <a:t>recht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Wer ein kreatives Werk nutzen möchte und nicht dessen Urheber ist, braucht in der Regel dafür die Zustimmung des Urhebers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Urheber haben ein Recht auf Vergütung für die Erteilung von Nutzungsrechte</a:t>
            </a:r>
            <a:r>
              <a:rPr lang="en" sz="2800"/>
              <a:t>n</a:t>
            </a:r>
            <a:endParaRPr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Linux-Klausel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"Der Urheber kann aber unentgeltlich ein einfaches Nutzungsrecht für jedermann einräumen." 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" sz="2800" u="sng">
                <a:solidFill>
                  <a:schemeClr val="hlink"/>
                </a:solidFill>
                <a:hlinkClick r:id="rId3"/>
              </a:rPr>
              <a:t>https://dejure.org/gesetze/UrhG/32.html</a:t>
            </a:r>
            <a:r>
              <a:rPr lang="en" sz="2800"/>
              <a:t> 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