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72" autoAdjust="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B95D-038A-40AF-86CB-C30D72F2E274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CE29-6596-4B50-B2A2-A1B9EFED9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032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B95D-038A-40AF-86CB-C30D72F2E274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CE29-6596-4B50-B2A2-A1B9EFED9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241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B95D-038A-40AF-86CB-C30D72F2E274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CE29-6596-4B50-B2A2-A1B9EFED9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77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B95D-038A-40AF-86CB-C30D72F2E274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CE29-6596-4B50-B2A2-A1B9EFED9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2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B95D-038A-40AF-86CB-C30D72F2E274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CE29-6596-4B50-B2A2-A1B9EFED9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367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B95D-038A-40AF-86CB-C30D72F2E274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CE29-6596-4B50-B2A2-A1B9EFED9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45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B95D-038A-40AF-86CB-C30D72F2E274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CE29-6596-4B50-B2A2-A1B9EFED9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73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B95D-038A-40AF-86CB-C30D72F2E274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CE29-6596-4B50-B2A2-A1B9EFED9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22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B95D-038A-40AF-86CB-C30D72F2E274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CE29-6596-4B50-B2A2-A1B9EFED9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664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B95D-038A-40AF-86CB-C30D72F2E274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CE29-6596-4B50-B2A2-A1B9EFED9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04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B95D-038A-40AF-86CB-C30D72F2E274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CE29-6596-4B50-B2A2-A1B9EFED9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628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8B95D-038A-40AF-86CB-C30D72F2E274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8CE29-6596-4B50-B2A2-A1B9EFED9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2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91520" y="593720"/>
            <a:ext cx="1174082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200" dirty="0"/>
          </a:p>
          <a:p>
            <a:r>
              <a:rPr lang="en-US" b="1" dirty="0"/>
              <a:t>Discovery of a new species of the </a:t>
            </a:r>
            <a:r>
              <a:rPr lang="en-US" b="1" i="1" dirty="0" err="1"/>
              <a:t>Hypoxylon</a:t>
            </a:r>
            <a:r>
              <a:rPr lang="en-US" b="1" i="1" dirty="0"/>
              <a:t> </a:t>
            </a:r>
            <a:r>
              <a:rPr lang="en-US" b="1" i="1" dirty="0" err="1"/>
              <a:t>rubiginosum</a:t>
            </a:r>
            <a:r>
              <a:rPr lang="en-US" b="1" i="1" dirty="0"/>
              <a:t> </a:t>
            </a:r>
            <a:r>
              <a:rPr lang="en-US" b="1" dirty="0"/>
              <a:t>complex from Iran and antagonistic activities of </a:t>
            </a:r>
            <a:r>
              <a:rPr lang="en-US" b="1" i="1" dirty="0" err="1"/>
              <a:t>Hypoxylon</a:t>
            </a:r>
            <a:r>
              <a:rPr lang="en-US" b="1" i="1" dirty="0"/>
              <a:t> </a:t>
            </a:r>
            <a:r>
              <a:rPr lang="en-US" b="1" dirty="0"/>
              <a:t>species towards the Ash Dieback pathogen, </a:t>
            </a:r>
            <a:r>
              <a:rPr lang="en-US" b="1" i="1" dirty="0" err="1"/>
              <a:t>Hymenoscyphus</a:t>
            </a:r>
            <a:r>
              <a:rPr lang="en-US" b="1" i="1" dirty="0"/>
              <a:t> </a:t>
            </a:r>
            <a:r>
              <a:rPr lang="en-US" b="1" i="1" dirty="0" err="1"/>
              <a:t>fraxineus</a:t>
            </a:r>
            <a:r>
              <a:rPr lang="en-US" b="1" dirty="0"/>
              <a:t>, in dual culture</a:t>
            </a:r>
            <a:r>
              <a:rPr lang="en-US" dirty="0"/>
              <a:t> </a:t>
            </a:r>
          </a:p>
          <a:p>
            <a:endParaRPr lang="de-DE" dirty="0"/>
          </a:p>
          <a:p>
            <a:r>
              <a:rPr lang="en-US" dirty="0"/>
              <a:t>Mohammad Javad Pourmoghaddam</a:t>
            </a:r>
            <a:r>
              <a:rPr lang="en-GB" baseline="30000" dirty="0"/>
              <a:t>1,2,3</a:t>
            </a:r>
            <a:r>
              <a:rPr lang="en-US" dirty="0"/>
              <a:t>, Christopher Lambert</a:t>
            </a:r>
            <a:r>
              <a:rPr lang="en-US" baseline="30000" dirty="0"/>
              <a:t>3</a:t>
            </a:r>
            <a:r>
              <a:rPr lang="en-US" dirty="0"/>
              <a:t>, Frank Surup</a:t>
            </a:r>
            <a:r>
              <a:rPr lang="en-US" baseline="30000" dirty="0"/>
              <a:t>3</a:t>
            </a:r>
            <a:r>
              <a:rPr lang="en-US" dirty="0"/>
              <a:t>, </a:t>
            </a:r>
            <a:r>
              <a:rPr lang="en-US" dirty="0" err="1"/>
              <a:t>Seyed</a:t>
            </a:r>
            <a:r>
              <a:rPr lang="en-US" dirty="0"/>
              <a:t> Akbar Khodaparast</a:t>
            </a:r>
            <a:r>
              <a:rPr lang="en-US" baseline="30000" dirty="0"/>
              <a:t>1</a:t>
            </a:r>
            <a:r>
              <a:rPr lang="en-US" dirty="0"/>
              <a:t>, </a:t>
            </a:r>
            <a:r>
              <a:rPr lang="en-GB" dirty="0" err="1"/>
              <a:t>Irmgard</a:t>
            </a:r>
            <a:r>
              <a:rPr lang="en-GB" dirty="0"/>
              <a:t> Krisai-Greilhuber</a:t>
            </a:r>
            <a:r>
              <a:rPr lang="en-GB" baseline="30000" dirty="0"/>
              <a:t>2</a:t>
            </a:r>
            <a:r>
              <a:rPr lang="en-US" dirty="0"/>
              <a:t>, Hermann Voglmayr</a:t>
            </a:r>
            <a:r>
              <a:rPr lang="en-US" baseline="30000" dirty="0"/>
              <a:t>2,4</a:t>
            </a:r>
            <a:r>
              <a:rPr lang="en-US" dirty="0"/>
              <a:t>, Marc Stadler</a:t>
            </a:r>
            <a:r>
              <a:rPr lang="en-US" baseline="30000" dirty="0"/>
              <a:t>3</a:t>
            </a:r>
            <a:endParaRPr lang="de-DE" dirty="0"/>
          </a:p>
          <a:p>
            <a:r>
              <a:rPr lang="en-GB" baseline="30000" dirty="0"/>
              <a:t>1</a:t>
            </a:r>
            <a:r>
              <a:rPr lang="en-GB" dirty="0"/>
              <a:t>Department of Plant Protection, Faculty of Agricultural Sciences, University of </a:t>
            </a:r>
            <a:r>
              <a:rPr lang="en-GB" dirty="0" err="1"/>
              <a:t>Guilan</a:t>
            </a:r>
            <a:r>
              <a:rPr lang="en-GB" dirty="0"/>
              <a:t>, Rasht, Iran </a:t>
            </a:r>
            <a:endParaRPr lang="de-DE" dirty="0"/>
          </a:p>
          <a:p>
            <a:r>
              <a:rPr lang="en-GB" baseline="30000" dirty="0"/>
              <a:t>2</a:t>
            </a:r>
            <a:r>
              <a:rPr lang="en-GB" dirty="0"/>
              <a:t>Division of Systematic and Evolutionary Botany, Department of Botany and Biodiversity Research, University of Vienna, </a:t>
            </a:r>
            <a:r>
              <a:rPr lang="en-GB" dirty="0" err="1"/>
              <a:t>Rennweg</a:t>
            </a:r>
            <a:r>
              <a:rPr lang="en-GB" dirty="0"/>
              <a:t> 14, 1030 Wien, Austria</a:t>
            </a:r>
            <a:endParaRPr lang="de-DE" dirty="0"/>
          </a:p>
          <a:p>
            <a:r>
              <a:rPr lang="de-AT" baseline="30000" dirty="0"/>
              <a:t>3</a:t>
            </a:r>
            <a:r>
              <a:rPr lang="de-AT" dirty="0"/>
              <a:t>Helmholtz-Zentrum für Infektionsforschung GmbH, </a:t>
            </a:r>
            <a:r>
              <a:rPr lang="de-AT" dirty="0" err="1"/>
              <a:t>Dept</a:t>
            </a:r>
            <a:r>
              <a:rPr lang="de-AT" dirty="0"/>
              <a:t>. </a:t>
            </a:r>
            <a:r>
              <a:rPr lang="en-US" dirty="0"/>
              <a:t>Microbial Drugs, Inhoffenstrasse 7, 38124, Braunschweig, Germany</a:t>
            </a:r>
            <a:endParaRPr lang="de-DE" dirty="0"/>
          </a:p>
          <a:p>
            <a:r>
              <a:rPr lang="en-GB" baseline="30000" dirty="0"/>
              <a:t>4</a:t>
            </a:r>
            <a:r>
              <a:rPr lang="en-GB" dirty="0"/>
              <a:t>Institute of Forest Entomology, Forest Pathology and Forest Protection, Department of Forest and Soil Sciences, BOKU-University of Natural Resources and Life Sciences, Franz </a:t>
            </a:r>
            <a:r>
              <a:rPr lang="en-GB" dirty="0" err="1"/>
              <a:t>Schwackhöfer</a:t>
            </a:r>
            <a:r>
              <a:rPr lang="en-GB" dirty="0"/>
              <a:t> </a:t>
            </a:r>
            <a:r>
              <a:rPr lang="en-GB" dirty="0" err="1"/>
              <a:t>Haus</a:t>
            </a:r>
            <a:r>
              <a:rPr lang="en-GB" dirty="0"/>
              <a:t>, Peter-Jordan-</a:t>
            </a:r>
            <a:r>
              <a:rPr lang="en-GB" dirty="0" err="1"/>
              <a:t>Straße</a:t>
            </a:r>
            <a:r>
              <a:rPr lang="en-GB" dirty="0"/>
              <a:t> 82/I, 1190 Vienna, Austria</a:t>
            </a:r>
            <a:endParaRPr lang="de-DE" dirty="0"/>
          </a:p>
          <a:p>
            <a:endParaRPr lang="de-DE" sz="2000" dirty="0"/>
          </a:p>
          <a:p>
            <a:r>
              <a:rPr lang="de-DE" sz="2000" dirty="0"/>
              <a:t>UV-</a:t>
            </a:r>
            <a:r>
              <a:rPr lang="de-DE" sz="2000" dirty="0" err="1"/>
              <a:t>Vis</a:t>
            </a:r>
            <a:r>
              <a:rPr lang="de-DE" sz="2000" dirty="0"/>
              <a:t> / High-Resolution </a:t>
            </a:r>
            <a:r>
              <a:rPr lang="de-DE" sz="2000" dirty="0" err="1"/>
              <a:t>Mass</a:t>
            </a:r>
            <a:r>
              <a:rPr lang="de-DE" sz="2000" dirty="0"/>
              <a:t> </a:t>
            </a:r>
            <a:r>
              <a:rPr lang="de-DE" sz="2000" dirty="0" err="1"/>
              <a:t>spectrometry</a:t>
            </a:r>
            <a:r>
              <a:rPr lang="de-DE" sz="2000" dirty="0"/>
              <a:t> (HRMS) </a:t>
            </a:r>
            <a:r>
              <a:rPr lang="de-DE" sz="2000" dirty="0" err="1"/>
              <a:t>data</a:t>
            </a:r>
            <a:endParaRPr lang="de-DE" sz="2000" dirty="0"/>
          </a:p>
          <a:p>
            <a:r>
              <a:rPr lang="de-DE" sz="2000" dirty="0"/>
              <a:t>UV/-</a:t>
            </a:r>
            <a:r>
              <a:rPr lang="de-DE" sz="2000" dirty="0" err="1"/>
              <a:t>Vis</a:t>
            </a:r>
            <a:r>
              <a:rPr lang="de-DE" sz="2000" dirty="0"/>
              <a:t> </a:t>
            </a:r>
            <a:r>
              <a:rPr lang="de-DE" sz="2000" dirty="0" err="1"/>
              <a:t>Chromatograms</a:t>
            </a:r>
            <a:endParaRPr lang="de-DE" sz="2000" dirty="0"/>
          </a:p>
          <a:p>
            <a:r>
              <a:rPr lang="de-DE" sz="2000" dirty="0"/>
              <a:t>HRMS </a:t>
            </a:r>
            <a:r>
              <a:rPr lang="de-DE" sz="2000" dirty="0" err="1"/>
              <a:t>data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10565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3" y="557887"/>
            <a:ext cx="11547374" cy="574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43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50" y="431399"/>
            <a:ext cx="11548899" cy="599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679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167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 Presentation</vt:lpstr>
      <vt:lpstr>PowerPoint Presentation</vt:lpstr>
      <vt:lpstr>PowerPoint Presentation</vt:lpstr>
    </vt:vector>
  </TitlesOfParts>
  <Company>Helmholtz-Zentrum für Infektionsforschung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Lambert, Christopher</dc:creator>
  <cp:lastModifiedBy>Plamen Pankov</cp:lastModifiedBy>
  <cp:revision>8</cp:revision>
  <dcterms:created xsi:type="dcterms:W3CDTF">2020-02-14T15:46:37Z</dcterms:created>
  <dcterms:modified xsi:type="dcterms:W3CDTF">2020-04-24T15:28:04Z</dcterms:modified>
</cp:coreProperties>
</file>