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5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Lst>
  <p:sldSz cx="9144000" cy="5143500" type="screen16x9"/>
  <p:notesSz cx="6858000" cy="9144000"/>
  <p:embeddedFontLst>
    <p:embeddedFont>
      <p:font typeface="Proxima Nova" panose="02000506030000020004" pitchFamily="2"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ca Krimmel"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p:restoredTop sz="94648"/>
  </p:normalViewPr>
  <p:slideViewPr>
    <p:cSldViewPr snapToGrid="0">
      <p:cViewPr varScale="1">
        <p:scale>
          <a:sx n="153" d="100"/>
          <a:sy n="153" d="100"/>
        </p:scale>
        <p:origin x="184" y="2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4.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3ed9faa98c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3ed9faa98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3ec5a45bb4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3ec5a45bb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solidFill>
                  <a:schemeClr val="dk1"/>
                </a:solidFill>
              </a:rPr>
              <a:t>Prompt for chat response. </a:t>
            </a:r>
            <a:r>
              <a:rPr lang="en"/>
              <a:t>Doesn’t need to be specific to collections data.</a:t>
            </a:r>
            <a:endParaRPr/>
          </a:p>
        </p:txBody>
      </p:sp>
      <p:sp>
        <p:nvSpPr>
          <p:cNvPr id="126" name="Google Shape;126;g13ec5a45bb4_0_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3ed9faa98c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3ed9faa98c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order to wrangle data, we need to have digitized data. These might be newly digitized, or a digital legacy from prior work that you may or may not have been a part of. In the TCN world, much of the focus is on digitizing de novo, but we also see plenty of legacy data being mobilized.</a:t>
            </a:r>
            <a:endParaRPr/>
          </a:p>
          <a:p>
            <a:pPr marL="0" lvl="0" indent="0" algn="l" rtl="0">
              <a:spcBef>
                <a:spcPts val="0"/>
              </a:spcBef>
              <a:spcAft>
                <a:spcPts val="0"/>
              </a:spcAft>
              <a:buNone/>
            </a:pPr>
            <a:endParaRPr/>
          </a:p>
          <a:p>
            <a:pPr marL="0" lvl="0" indent="0" algn="l" rtl="0">
              <a:spcBef>
                <a:spcPts val="0"/>
              </a:spcBef>
              <a:spcAft>
                <a:spcPts val="0"/>
              </a:spcAft>
              <a:buNone/>
            </a:pPr>
            <a:r>
              <a:rPr lang="en" i="1"/>
              <a:t>Zoom poll:</a:t>
            </a:r>
            <a:r>
              <a:rPr lang="en"/>
              <a:t> “What sources of digitized data are you dealing with in your collection?” Multiple choice options (some are overlapping): data transcribed by humans, data transcribed via a citizen/community science platform (e.g. Notes from Nature), data transcribed by machine (e.g. OCR), legacy data in a spreadsheet, legacy data in a text document, legacy data in a database, data from external sources (e.g. locality data georeferenced by another institution)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3eddf54f92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3eddf54f9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3ed9faa98c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3ed9faa98c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i="1">
                <a:solidFill>
                  <a:schemeClr val="dk1"/>
                </a:solidFill>
              </a:rPr>
              <a:t>Prompt for chat response:</a:t>
            </a:r>
            <a:r>
              <a:rPr lang="en">
                <a:solidFill>
                  <a:schemeClr val="dk1"/>
                </a:solidFill>
              </a:rPr>
              <a:t> What other sources are you actively digitizing or do you anticipate digitizing in the near future?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3ec5a45bb4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3ec5a45bb4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order to assess your data wrangling needs it can be helpful to start by thinking about qualities that affect your end product, like those listed on this slide. If you think about the data present at the conclusion of your digitization project, you may want those data to be accurate, standardized, consistent, and complete. These are not a canonical list of ideal qualities, just ones that I think generally fit for those of us working with biodiversity specimen data.</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i="1">
                <a:solidFill>
                  <a:schemeClr val="dk1"/>
                </a:solidFill>
              </a:rPr>
              <a:t>Prompt for chat response:</a:t>
            </a:r>
            <a:r>
              <a:rPr lang="en">
                <a:solidFill>
                  <a:schemeClr val="dk1"/>
                </a:solidFill>
              </a:rPr>
              <a:t> Are there other qualities that you would add to this list?</a:t>
            </a:r>
            <a:endParaRPr/>
          </a:p>
        </p:txBody>
      </p:sp>
      <p:sp>
        <p:nvSpPr>
          <p:cNvPr id="153" name="Google Shape;153;g13ec5a45bb4_0_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fc0974580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3fc097458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Think ideal, and worry about how to get there later.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3ec5a45bb4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3ec5a45bb4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then use these same factors to identify data wrangling needs that are specific to your situation. For example, in considering accuracy you may be aware that students are transcribing label data into a spreadsheet and that your label data includes diacritics (e.g., ñ or ü) or other special characters. You may also be aware that many people, when typing, tend to preemptively type a whitespace even at the end of a sentence where one does not belong. Finally, anyone who is using keystroke transcription will encounter typos.</a:t>
            </a:r>
            <a:endParaRPr/>
          </a:p>
          <a:p>
            <a:pPr marL="0" lvl="0" indent="0" algn="l" rtl="0">
              <a:spcBef>
                <a:spcPts val="0"/>
              </a:spcBef>
              <a:spcAft>
                <a:spcPts val="0"/>
              </a:spcAft>
              <a:buNone/>
            </a:pPr>
            <a:endParaRPr/>
          </a:p>
          <a:p>
            <a:pPr marL="0" lvl="0" indent="0" algn="l" rtl="0">
              <a:spcBef>
                <a:spcPts val="0"/>
              </a:spcBef>
              <a:spcAft>
                <a:spcPts val="0"/>
              </a:spcAft>
              <a:buNone/>
            </a:pPr>
            <a:r>
              <a:rPr lang="en"/>
              <a:t>Before actually solving these potential data quality issues, try listing them as needs associated with your desire to have accurate data. Listing needs is a way to protect yourself from getting lost in an endless cycle of data wrangling for the sake of wrangling.</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i="1">
                <a:solidFill>
                  <a:schemeClr val="dk1"/>
                </a:solidFill>
              </a:rPr>
              <a:t>Prompt for chat response:</a:t>
            </a:r>
            <a:r>
              <a:rPr lang="en">
                <a:solidFill>
                  <a:schemeClr val="dk1"/>
                </a:solidFill>
              </a:rPr>
              <a:t> What other aspects of accuracy might you need to address for data in your collection?</a:t>
            </a:r>
            <a:endParaRPr>
              <a:solidFill>
                <a:schemeClr val="dk1"/>
              </a:solidFill>
            </a:endParaRPr>
          </a:p>
        </p:txBody>
      </p:sp>
      <p:sp>
        <p:nvSpPr>
          <p:cNvPr id="169" name="Google Shape;169;g13ec5a45bb4_0_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3ec5a45bb4_0_4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3ec5a45bb4_0_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with accuracy, if we consider that we want our final data to be consistent, we might notice that in order for this to be true we need to convert between numeric systems so that, for example, all depth measurements are in feet rather than a mix of fathoms and feet. Or we might have some datasets where the locality includes municipality and others that have municipality recorded in a separate field; we may want to either split or merge data to record municipality consistently. Catalog numbers are also a common example of where we may need to apply data wrangling in order to have consistent formatting – Is there a space between the institution code and the catalog number? Is a collection code used? Are numerical values padded with leading zeros?</a:t>
            </a:r>
            <a:endParaRPr/>
          </a:p>
          <a:p>
            <a:pPr marL="0" lvl="0" indent="0" algn="l" rtl="0">
              <a:spcBef>
                <a:spcPts val="0"/>
              </a:spcBef>
              <a:spcAft>
                <a:spcPts val="0"/>
              </a:spcAft>
              <a:buNone/>
            </a:pPr>
            <a:endParaRPr/>
          </a:p>
          <a:p>
            <a:pPr marL="0" lvl="0" indent="0" algn="l" rtl="0">
              <a:spcBef>
                <a:spcPts val="0"/>
              </a:spcBef>
              <a:spcAft>
                <a:spcPts val="0"/>
              </a:spcAft>
              <a:buNone/>
            </a:pPr>
            <a:r>
              <a:rPr lang="en"/>
              <a:t>Consistency should not come at the expense of accuracy. Verbatim data is essential to maintain, and you can easily supplement it with an interpreted version. Legacy data management systems had trouble with large amounts of data, and so in some circumstances we have inherited both data and norms that rely on abbreviation and interpretations. But any modern data management system can handle the extra data required to preserve verbatim information, and so this is our modern best practice.</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i="1">
                <a:solidFill>
                  <a:schemeClr val="dk1"/>
                </a:solidFill>
              </a:rPr>
              <a:t>Prompt for chat response:</a:t>
            </a:r>
            <a:r>
              <a:rPr lang="en">
                <a:solidFill>
                  <a:schemeClr val="dk1"/>
                </a:solidFill>
              </a:rPr>
              <a:t> What other aspects of consistency might you need to address for data in your collection?</a:t>
            </a:r>
            <a:endParaRPr>
              <a:solidFill>
                <a:schemeClr val="dk1"/>
              </a:solidFill>
            </a:endParaRPr>
          </a:p>
        </p:txBody>
      </p:sp>
      <p:sp>
        <p:nvSpPr>
          <p:cNvPr id="178" name="Google Shape;178;g13ec5a45bb4_0_4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3ec5a45bb4_0_5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3ec5a45bb4_0_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Standardization, in this context, is referring to a regulated kind of consistency. So not only are your data consistent internally, but they are also consistent with norms set by external bodies. For example, if we want to share geospatial coordinate data, it is important to do so using a standard that others will be able to interpret, like latitude and longitude recorded in decimal degrees.</a:t>
            </a:r>
            <a:endParaRPr/>
          </a:p>
          <a:p>
            <a:pPr marL="0" lvl="0" indent="0" algn="l" rtl="0">
              <a:spcBef>
                <a:spcPts val="0"/>
              </a:spcBef>
              <a:spcAft>
                <a:spcPts val="0"/>
              </a:spcAft>
              <a:buNone/>
            </a:pPr>
            <a:endParaRPr/>
          </a:p>
          <a:p>
            <a:pPr marL="0" lvl="0" indent="0" algn="l" rtl="0">
              <a:spcBef>
                <a:spcPts val="0"/>
              </a:spcBef>
              <a:spcAft>
                <a:spcPts val="0"/>
              </a:spcAft>
              <a:buNone/>
            </a:pPr>
            <a:r>
              <a:rPr lang="en"/>
              <a:t>Data standards are sets of rules for how data are recorded and shared. They have the goal of creating common understanding by controlling the format and interpretation of data. We can use data standards to make digitized data more discoverable.</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i="1">
                <a:solidFill>
                  <a:schemeClr val="dk1"/>
                </a:solidFill>
              </a:rPr>
              <a:t>Raise your hand if you are familiar with any data standards, including but not limited to Darwin Core.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In the biodiversity science world, many of us use or are familiar with Darwin Core as a standard. Darwin Core is specifically designed to share information about occurrence records, primarily using taxonomic identification as the entry point.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Standards are recommendations, and are not necessarily enforced, at least by the organization maintaining them. However, the way that standards do get enforced is through use. For example, Darwin Core is maintained by the group Biodiversity Information Standards, or TDWG, and TDWG won’t check up on how you are using Darwin Core. But if you go to share your digitized data to an aggregator like the Global Biodiversity Information Facility, they will check that you are using the standard the way they expect. Standards are living documents, and working with organizations like TDWG to make sure that our data standards fit our needs is a crucial part of how we share the data we digitize.</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i="1">
                <a:solidFill>
                  <a:schemeClr val="dk1"/>
                </a:solidFill>
              </a:rPr>
              <a:t>Prompt for chat response:</a:t>
            </a:r>
            <a:r>
              <a:rPr lang="en">
                <a:solidFill>
                  <a:schemeClr val="dk1"/>
                </a:solidFill>
              </a:rPr>
              <a:t> What other aspects of standardization might you need to address for data in your collection?</a:t>
            </a:r>
            <a:endParaRPr>
              <a:solidFill>
                <a:schemeClr val="dk1"/>
              </a:solidFill>
            </a:endParaRPr>
          </a:p>
        </p:txBody>
      </p:sp>
      <p:sp>
        <p:nvSpPr>
          <p:cNvPr id="187" name="Google Shape;187;g13ec5a45bb4_0_5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3ec5a45bb4_0_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3ec5a45bb4_0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The last quality in my example list is completeness. Completeness is important because it provides context for our data that enable others to understand things we may know implicitly. For example, in the early days of U.S. digitization many TCNs were providing data to iDigBio with information about the scientific name of a specimen, but not the higher taxonomic classification. It was pretty obvious to the people digitizing herbarium specimens that </a:t>
            </a:r>
            <a:r>
              <a:rPr lang="en" i="1">
                <a:solidFill>
                  <a:schemeClr val="dk1"/>
                </a:solidFill>
              </a:rPr>
              <a:t>Ficus variegata</a:t>
            </a:r>
            <a:r>
              <a:rPr lang="en">
                <a:solidFill>
                  <a:schemeClr val="dk1"/>
                </a:solidFill>
              </a:rPr>
              <a:t> is a plant. However, once those specimen records were presented in the broader scope of digitized specimen data, this wasn’t clear at all. That same binomial refers to a snail. As we move towards big data and integrated science, the context that completeness provides is increasingly important.</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The data wrangling needs on this slide provide a couple similar examples. First, ensuring that key information, e.g. “collecting vessel,” is retained in standard fields. What I mean here is that you might have data that is so important to your context you keep it in a distinct field, but at the point of mapping to fields defined by standards like Darwin Core there may be no corollary. You’ll want to remember that data important to you locally should be part of the final data product, even if include it requires doing something like concatenating fields.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solidFill>
                  <a:schemeClr val="dk1"/>
                </a:solidFill>
              </a:rPr>
              <a:t>Second, connecting taxonomic name strings to taxon concepts maintained by authorities like WoRMS. Connecting strings to things, like taxon concepts, is an even better way to deal with providing complete taxonomic information than recording information about, e.g. Class, Phylum, and Kingdom.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If you do this for each of your factors–accuracy, standardization, consistency, and completeness–then you can address your data quality and other management needs holistically. This will lead to not only a better final product but also a more streamlined workflow.</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Prompt for chat response:</a:t>
            </a:r>
            <a:r>
              <a:rPr lang="en">
                <a:solidFill>
                  <a:schemeClr val="dk1"/>
                </a:solidFill>
              </a:rPr>
              <a:t> What other aspects of standardization might you need to address for data in your collection?</a:t>
            </a:r>
            <a:endParaRPr>
              <a:solidFill>
                <a:schemeClr val="dk1"/>
              </a:solidFill>
            </a:endParaRPr>
          </a:p>
        </p:txBody>
      </p:sp>
      <p:sp>
        <p:nvSpPr>
          <p:cNvPr id="196" name="Google Shape;196;g13ec5a45bb4_0_5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3ec5a45bb4_0_3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3ec5a45bb4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more like a workshop, not a course, so we have plenty of room to adjust. I’ll make space for feedback frequently, but you should also all feel free to help us course correct as a group if you ever see a need.</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ed9faa98c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3ed9faa98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Send workshop participants into random breakout groups of 4-6 people each for </a:t>
            </a:r>
            <a:r>
              <a:rPr lang="en">
                <a:solidFill>
                  <a:schemeClr val="dk1"/>
                </a:solidFill>
              </a:rPr>
              <a:t>~15 minutes to complete </a:t>
            </a:r>
            <a:r>
              <a:rPr lang="en"/>
              <a:t>this activity. No moderators necessary. Return to main group and share back.</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3ec5a45bb4_0_4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3ec5a45bb4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3ed9faa98c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3ed9faa98c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Super basic preview of a concept we will be covering throughout Weeks 2 and 3</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3ed9faa98c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3ed9faa98c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3ec5a45bb4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3ec5a45bb4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are some rules of thumb for strategizing data wrangling tasks. Focus on fixing easy problems and most prevalent problems first. Don’t do complex conversions individually. If you are manipulating your data, work with a copy of it just in case you make a decision you regret. Know when to stop “improving.” And finally, help your future self out by making notes about your progress as you go to be able to track down problems or repeat the same process on future datasets. I guarantee that you will reference your notes later, even if that seems unlikely at the time! Additionally, your notes can become a preliminary outline of potentially automated data pipelines, the creation of which could be work you outsource, as we mentioned on the last slide. It’s extremely difficult to be successful outsourcing tasks that you can’t be explicit about.</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I want to briefly expand on “know when to stop improving.” This is important, and it’s also easier said than done. Another way to phrase this one is “don’t start guessing.” Once you record information about a specimen, people in the future may not be able to tell where you got it. For instance, if you start with a vague specimen collector name (“Mr. J. Rogers) and you interpret that name as someone more specific (Joseph B. Rogers of Pasadena, CA), make sure that this is done in a way that retains the verbatim data and flags your interpretation as such. What if in the future you discover that Joseph had a brother named Josh who also collected whatever? Knowing when to stop improving is especially difficult for students and less experienced digitization technicians to be aware of, because they may not even recognize when they are making interpretations. In addition to creating error by over-interpreting, part of “knowing when to stop improving” involves being explicit and conscious about how much residual error and incompleteness is acceptable (and that level must not be “zero”!). Otherwise you will spend 90% of your time on 0.01% of your data, and you’ll never even get to most of your data. So this rule of thumb is particularly important from both an accuracy and a time management perspective.</a:t>
            </a:r>
            <a:endParaRPr>
              <a:solidFill>
                <a:schemeClr val="dk1"/>
              </a:solidFill>
            </a:endParaRPr>
          </a:p>
        </p:txBody>
      </p:sp>
      <p:sp>
        <p:nvSpPr>
          <p:cNvPr id="237" name="Google Shape;237;g13ec5a45bb4_0_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3ec5a45bb4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3ec5a45bb4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that you know what your needs are and you’re considering what data wrangling tasks will be required to meet those needs, you can go about trying to minimize the tasks. The top three general strategies I’ve seen are: (1) avoid creating the problem, (2) fix the problem later, and (3) let someone else fix the “problem” later. You can mix and match these strategies. Let’s look at examples of how these strategies can apply to needs we have been talking about.</a:t>
            </a:r>
            <a:endParaRPr/>
          </a:p>
          <a:p>
            <a:pPr marL="0" lvl="0" indent="0" algn="l" rtl="0">
              <a:spcBef>
                <a:spcPts val="0"/>
              </a:spcBef>
              <a:spcAft>
                <a:spcPts val="0"/>
              </a:spcAft>
              <a:buNone/>
            </a:pPr>
            <a:endParaRPr/>
          </a:p>
          <a:p>
            <a:pPr marL="0" lvl="0" indent="0" algn="l" rtl="0">
              <a:spcBef>
                <a:spcPts val="0"/>
              </a:spcBef>
              <a:spcAft>
                <a:spcPts val="0"/>
              </a:spcAft>
              <a:buNone/>
            </a:pPr>
            <a:r>
              <a:rPr lang="en"/>
              <a:t>One of our standardization needs was “mapping to standard fields.” If we have a data entry form for transcription, in a spreadsheet or our database or wherever, can we modify that form so that the fields present are the Darwin Core data fields we want to end up with? If so, we can avoid creating the problem. Maybe we can even add logic into the data entry interface to not allow something like a letter entered into a field where we only expect numbers. If we do this, then awesome, one less data wrangling task!</a:t>
            </a:r>
            <a:endParaRPr/>
          </a:p>
          <a:p>
            <a:pPr marL="0" lvl="0" indent="0" algn="l" rtl="0">
              <a:spcBef>
                <a:spcPts val="0"/>
              </a:spcBef>
              <a:spcAft>
                <a:spcPts val="0"/>
              </a:spcAft>
              <a:buNone/>
            </a:pPr>
            <a:endParaRPr/>
          </a:p>
          <a:p>
            <a:pPr marL="0" lvl="0" indent="0" algn="l" rtl="0">
              <a:spcBef>
                <a:spcPts val="0"/>
              </a:spcBef>
              <a:spcAft>
                <a:spcPts val="0"/>
              </a:spcAft>
              <a:buNone/>
            </a:pPr>
            <a:r>
              <a:rPr lang="en"/>
              <a:t>One of our consistency needs was “converting between numeric systems.” To make this more specific, let’s say that the numeric systems in question are related to depth, and that in our label data we see both feet and fathoms recorded for the collecting location of marine invertebrates. We want to retain whatever the verbatim data is, but we also want to have an interpreted data field where the depth is always recorded in feet. This is a good problem to fix later. Once you have a significant amount of records transcribed, you can isolate the depth field, determine a calculation to apply for fathoms to feet, and apply the calculation in bulk. Not only is this faster than say, having each transcriber look up and convert to feet while transcribing, but it will also be more accurate. Fixing the problem later also relates back to one of our rules of thumb from the last slide: “Don’t do complex conversions individually.”</a:t>
            </a:r>
            <a:endParaRPr/>
          </a:p>
          <a:p>
            <a:pPr marL="0" lvl="0" indent="0" algn="l" rtl="0">
              <a:spcBef>
                <a:spcPts val="0"/>
              </a:spcBef>
              <a:spcAft>
                <a:spcPts val="0"/>
              </a:spcAft>
              <a:buNone/>
            </a:pPr>
            <a:endParaRPr/>
          </a:p>
          <a:p>
            <a:pPr marL="0" lvl="0" indent="0" algn="l" rtl="0">
              <a:spcBef>
                <a:spcPts val="0"/>
              </a:spcBef>
              <a:spcAft>
                <a:spcPts val="0"/>
              </a:spcAft>
              <a:buNone/>
            </a:pPr>
            <a:r>
              <a:rPr lang="en"/>
              <a:t>One of our completeness needs was “adding higher geography.” Perhaps in your case this means you have labels that record a specific locality and a country but really nothing else, and you want to fill in mid level geographic units, like municipality or county or state or region. Maybe you are at a collection based in the US and most of your specimens were collected in the US, but then you encounter a series collected in the 1950s in East Germany. You aren’t sure how to fill in the mid level geographic units because you don’t know where to look for a resource that will tell you this information; East Germany isn’t even a country today. This is a situation where I would say let someone else fix the “problem” later, because it might not even be a problem. Who is using this information you’re adding about mid level geographic units? If your specimen is georeferenced that might be fewer users than you’re expecting. Letting the end user be the one to flag “problems” in your data is totally okay.</a:t>
            </a:r>
            <a:endParaRPr/>
          </a:p>
        </p:txBody>
      </p:sp>
      <p:sp>
        <p:nvSpPr>
          <p:cNvPr id="245" name="Google Shape;245;g13ec5a45bb4_0_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3ed9faa98c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3ed9faa98c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Respond verbally or in chat.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3ed9faa98c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3ed9faa98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this point, we should be left with a much more clear sense of what ought to be done. Of course, we are rarely able to do 100% of what ought to be done, and this is where prioritizing data wrangling tasks comes in.</a:t>
            </a:r>
            <a:endParaRPr/>
          </a:p>
          <a:p>
            <a:pPr marL="0" lvl="0" indent="0" algn="l" rtl="0">
              <a:spcBef>
                <a:spcPts val="0"/>
              </a:spcBef>
              <a:spcAft>
                <a:spcPts val="0"/>
              </a:spcAft>
              <a:buNone/>
            </a:pPr>
            <a:endParaRPr/>
          </a:p>
          <a:p>
            <a:pPr marL="0" lvl="0" indent="0" algn="l" rtl="0">
              <a:spcBef>
                <a:spcPts val="0"/>
              </a:spcBef>
              <a:spcAft>
                <a:spcPts val="0"/>
              </a:spcAft>
              <a:buNone/>
            </a:pPr>
            <a:r>
              <a:rPr lang="en"/>
              <a:t>We will practice applying these questions to an example scenario in the next block today.</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3ed9faa98c_0_3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3ed9faa98c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3ed9faa98c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3ed9faa98c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3ec5a45bb4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3ec5a45bb4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schedule. Green text times are drop-in office hours.</a:t>
            </a:r>
            <a:endParaRPr/>
          </a:p>
          <a:p>
            <a:pPr marL="0" lvl="0" indent="0" algn="l" rtl="0">
              <a:spcBef>
                <a:spcPts val="0"/>
              </a:spcBef>
              <a:spcAft>
                <a:spcPts val="0"/>
              </a:spcAft>
              <a:buNone/>
            </a:pPr>
            <a:endParaRPr/>
          </a:p>
          <a:p>
            <a:pPr marL="0" lvl="0" indent="0" algn="l" rtl="0">
              <a:spcBef>
                <a:spcPts val="0"/>
              </a:spcBef>
              <a:spcAft>
                <a:spcPts val="0"/>
              </a:spcAft>
              <a:buNone/>
            </a:pPr>
            <a:r>
              <a:rPr lang="en"/>
              <a:t>If possible, use the hour-long break to ensure that you can be engaged during out synchronous time. We will also do a five minute bio break at some point in each 90 minute block.</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3ed9faa98c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3ed9faa98c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3ec5a45bb4_0_4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3ec5a45bb4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Transitioning to talking about the tool data wrangling tools we will focus on for the remainder of this workshop.</a:t>
            </a:r>
            <a:endParaRPr/>
          </a:p>
          <a:p>
            <a:pPr marL="0" lvl="0" indent="0" algn="l" rtl="0">
              <a:spcBef>
                <a:spcPts val="0"/>
              </a:spcBef>
              <a:spcAft>
                <a:spcPts val="0"/>
              </a:spcAft>
              <a:buNone/>
            </a:pPr>
            <a:endParaRPr/>
          </a:p>
          <a:p>
            <a:pPr marL="0" lvl="0" indent="0" algn="l" rtl="0">
              <a:spcBef>
                <a:spcPts val="0"/>
              </a:spcBef>
              <a:spcAft>
                <a:spcPts val="0"/>
              </a:spcAft>
              <a:buNone/>
            </a:pPr>
            <a:r>
              <a:rPr lang="en" i="1"/>
              <a:t>Zoom poll:</a:t>
            </a:r>
            <a:r>
              <a:rPr lang="en"/>
              <a:t> “Please rank your comfort level working with Excel.” Multiple choice options: I could teach a course in Excel, I could likely answer a coworker’s question about using Excel, I feel comfortable working in Excel, I will use Excel if I really need to, I have no familiarity with Excel.</a:t>
            </a:r>
            <a:endParaRPr/>
          </a:p>
          <a:p>
            <a:pPr marL="0" lvl="0" indent="0" algn="l" rtl="0">
              <a:spcBef>
                <a:spcPts val="0"/>
              </a:spcBef>
              <a:spcAft>
                <a:spcPts val="0"/>
              </a:spcAft>
              <a:buNone/>
            </a:pPr>
            <a:endParaRPr/>
          </a:p>
          <a:p>
            <a:pPr marL="0" lvl="0" indent="0" algn="l" rtl="0">
              <a:spcBef>
                <a:spcPts val="0"/>
              </a:spcBef>
              <a:spcAft>
                <a:spcPts val="0"/>
              </a:spcAft>
              <a:buNone/>
            </a:pPr>
            <a:r>
              <a:rPr lang="en" i="1">
                <a:solidFill>
                  <a:schemeClr val="dk1"/>
                </a:solidFill>
              </a:rPr>
              <a:t>Zoom poll:</a:t>
            </a:r>
            <a:r>
              <a:rPr lang="en">
                <a:solidFill>
                  <a:schemeClr val="dk1"/>
                </a:solidFill>
              </a:rPr>
              <a:t> “</a:t>
            </a:r>
            <a:r>
              <a:rPr lang="en"/>
              <a:t>Please rank your comfort level working with Google Sheets.” </a:t>
            </a:r>
            <a:r>
              <a:rPr lang="en">
                <a:solidFill>
                  <a:schemeClr val="dk1"/>
                </a:solidFill>
              </a:rPr>
              <a:t>Multiple choice options: I could teach a course in Google Sheets, I could likely answer a coworker’s question about using Google Sheets, I feel comfortable working in Google Sheets, I will use Google Sheets if I really need to, I have no familiarity with Google Sheets.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3ed9faa98c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3ed9faa98c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3ed9faa98c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13ed9faa98c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store and work with an Excel file on Google Drive, and this is not Google Sheets.</a:t>
            </a:r>
            <a:endParaRPr/>
          </a:p>
          <a:p>
            <a:pPr marL="0" lvl="0" indent="0" algn="l" rtl="0">
              <a:spcBef>
                <a:spcPts val="0"/>
              </a:spcBef>
              <a:spcAft>
                <a:spcPts val="0"/>
              </a:spcAft>
              <a:buNone/>
            </a:pPr>
            <a:endParaRPr/>
          </a:p>
          <a:p>
            <a:pPr marL="0" lvl="0" indent="0" algn="l" rtl="0">
              <a:spcBef>
                <a:spcPts val="0"/>
              </a:spcBef>
              <a:spcAft>
                <a:spcPts val="0"/>
              </a:spcAft>
              <a:buNone/>
            </a:pPr>
            <a:r>
              <a:rPr lang="en" i="1"/>
              <a:t>Prompt response in chat</a:t>
            </a:r>
            <a:r>
              <a:rPr lang="en"/>
              <a:t>: Between Microsoft Excel and Google Sheets, which one are you more likely to use?</a:t>
            </a:r>
            <a:endParaRPr/>
          </a:p>
          <a:p>
            <a:pPr marL="0" lvl="0" indent="0" algn="l" rtl="0">
              <a:spcBef>
                <a:spcPts val="0"/>
              </a:spcBef>
              <a:spcAft>
                <a:spcPts val="0"/>
              </a:spcAft>
              <a:buNone/>
            </a:pPr>
            <a:endParaRPr/>
          </a:p>
          <a:p>
            <a:pPr marL="0" lvl="0" indent="0" algn="l" rtl="0">
              <a:spcBef>
                <a:spcPts val="0"/>
              </a:spcBef>
              <a:spcAft>
                <a:spcPts val="0"/>
              </a:spcAft>
              <a:buNone/>
            </a:pPr>
            <a:r>
              <a:rPr lang="en" i="1">
                <a:solidFill>
                  <a:schemeClr val="dk1"/>
                </a:solidFill>
              </a:rPr>
              <a:t>Prompt response in chat</a:t>
            </a:r>
            <a:r>
              <a:rPr lang="en">
                <a:solidFill>
                  <a:schemeClr val="dk1"/>
                </a:solidFill>
              </a:rPr>
              <a:t>: Is there anyone here who frequently uses a spreadsheet tool other than Excel or Google Sheets?</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3ed9faa98c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3ed9faa98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3ed9faa98c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3ed9faa98c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3ed9faa98c_0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13ed9faa98c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solidFill>
                  <a:schemeClr val="dk1"/>
                </a:solidFill>
              </a:rPr>
              <a:t>Respond verbally or in chat.</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3eddf54b40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3eddf54b4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solidFill>
                  <a:schemeClr val="dk1"/>
                </a:solidFill>
              </a:rPr>
              <a:t>Respond verbally or in chat.</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3ec5a45bb4_0_4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3ec5a45bb4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solidFill>
                  <a:schemeClr val="dk1"/>
                </a:solidFill>
              </a:rPr>
              <a:t>Zoom poll:</a:t>
            </a:r>
            <a:r>
              <a:rPr lang="en">
                <a:solidFill>
                  <a:schemeClr val="dk1"/>
                </a:solidFill>
              </a:rPr>
              <a:t> “Please rank your comfort level working with OpenRefine.” Multiple choice options: I could teach a course in OpenRefine, I could likely answer a coworker’s question about using OpenRefine, I feel comfortable working in OpenRefine, I will use OpenRefine if I really need to, I have no familiarity with OpenRefine.</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3ed9faa98c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3ed9faa98c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OpenRefine is an open-source tool for manipulating small or large datasets in numerous formats (TSV, CSV, JSON, XML, etc.). It runs locally in your browser software.</a:t>
            </a:r>
            <a:endParaRPr/>
          </a:p>
          <a:p>
            <a:pPr marL="0" lvl="0" indent="0" algn="l" rtl="0">
              <a:spcBef>
                <a:spcPts val="0"/>
              </a:spcBef>
              <a:spcAft>
                <a:spcPts val="0"/>
              </a:spcAft>
              <a:buNone/>
            </a:pPr>
            <a:endParaRPr/>
          </a:p>
          <a:p>
            <a:pPr marL="0" lvl="0" indent="0" algn="l" rtl="0">
              <a:spcBef>
                <a:spcPts val="0"/>
              </a:spcBef>
              <a:spcAft>
                <a:spcPts val="0"/>
              </a:spcAft>
              <a:buNone/>
            </a:pPr>
            <a:r>
              <a:rPr lang="en" i="1">
                <a:solidFill>
                  <a:schemeClr val="dk1"/>
                </a:solidFill>
              </a:rPr>
              <a:t>Raise your hand if you have ever used OpenRefine, even if that only involved opening the software.</a:t>
            </a:r>
            <a:endParaRPr i="1">
              <a:solidFill>
                <a:schemeClr val="dk1"/>
              </a:solidFill>
            </a:endParaRPr>
          </a:p>
          <a:p>
            <a:pPr marL="0" lvl="0" indent="0" algn="l" rtl="0">
              <a:spcBef>
                <a:spcPts val="0"/>
              </a:spcBef>
              <a:spcAft>
                <a:spcPts val="0"/>
              </a:spcAft>
              <a:buNone/>
            </a:pPr>
            <a:endParaRPr i="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Raise your hand if you have ever heard of OpenRefine, even if just in passing.</a:t>
            </a:r>
            <a:endParaRPr i="1">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3ec5a45bb4_0_2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3ec5a45bb4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block today will be content heavy. Second block will be an activity.</a:t>
            </a:r>
            <a:endParaRPr/>
          </a:p>
          <a:p>
            <a:pPr marL="0" lvl="0" indent="0" algn="l" rtl="0">
              <a:spcBef>
                <a:spcPts val="0"/>
              </a:spcBef>
              <a:spcAft>
                <a:spcPts val="0"/>
              </a:spcAft>
              <a:buNone/>
            </a:pPr>
            <a:endParaRPr/>
          </a:p>
          <a:p>
            <a:pPr marL="0" lvl="0" indent="0" algn="l" rtl="0">
              <a:spcBef>
                <a:spcPts val="0"/>
              </a:spcBef>
              <a:spcAft>
                <a:spcPts val="0"/>
              </a:spcAft>
              <a:buNone/>
            </a:pPr>
            <a:r>
              <a:rPr lang="en"/>
              <a:t>I will be using Zoom chat and polls extensively, and you will gain more from this workshop by engaging. We have a shared notes document in the Google Folder, but don’t worry about that for now. I will use it to recap some of our Zoom polls. We will also be using Google Sheets later in this block.</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3ed9faa98c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13ed9faa98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Because of its low barrier to entry with no prior programming knowledge needed, OpenRefine is an excellent tool for the improving and maintaining data integrity for best practices in collections management. Data transformations are reversible and repeatable, and original data are locally preserved. The learning curve for OpenRefine is moderate, with a large community of users and shared knowledge base for help.</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3ed9faa98c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3ed9faa98c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3ed9faa98c_0_1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13ed9faa98c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3ed9faa98c_0_2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13ed9faa98c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next few slides are just a teaser for Week 3.</a:t>
            </a:r>
            <a:endParaRPr/>
          </a:p>
          <a:p>
            <a:pPr marL="0" lvl="0" indent="0" algn="l" rtl="0">
              <a:spcBef>
                <a:spcPts val="0"/>
              </a:spcBef>
              <a:spcAft>
                <a:spcPts val="0"/>
              </a:spcAft>
              <a:buNone/>
            </a:pPr>
            <a:endParaRPr/>
          </a:p>
          <a:p>
            <a:pPr marL="0" lvl="0" indent="0" algn="l" rtl="0">
              <a:spcBef>
                <a:spcPts val="0"/>
              </a:spcBef>
              <a:spcAft>
                <a:spcPts val="0"/>
              </a:spcAft>
              <a:buNone/>
            </a:pPr>
            <a:r>
              <a:rPr lang="en"/>
              <a:t>In this example we need our geologic formation data to be more consistent, and we can use OpenRefine to identify similar values and make bulk edits to the rows that contain values we want to modify.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3ed9faa98c_0_3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3ed9faa98c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can also add information from other internal data sources, perhaps in the pursuit of having more complete data. Like here we have a column for locationID in one data source, and then in another data source we have more details about each location. We can use the value for locationID to lookup and populate a new column for county, based on what the locations data source has recorded.</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3ed9faa98c_0_2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3ed9faa98c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OpenRefine can also help us disambiguate entities and add information from external data sources, like those available online through e.g. Wikidata or WoRMS. Here we are looking up the name strings for who identified these specimens, and we’re connecting them to a Wikidata record for each person.</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3ed9faa98c_0_3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13ed9faa98c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i="1">
                <a:solidFill>
                  <a:schemeClr val="dk1"/>
                </a:solidFill>
              </a:rPr>
              <a:t>Respond verbally or in chat.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3ed9faa98c_0_3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13ed9faa98c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i="1">
                <a:solidFill>
                  <a:schemeClr val="dk1"/>
                </a:solidFill>
              </a:rPr>
              <a:t>Respond verbally or in chat.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3eddf54b40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3eddf54b4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solidFill>
                  <a:schemeClr val="dk1"/>
                </a:solidFill>
              </a:rPr>
              <a:t>Respond verbally or in chat.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3ed9faa98c_0_3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13ed9faa98c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i="1">
                <a:solidFill>
                  <a:schemeClr val="dk1"/>
                </a:solidFill>
              </a:rPr>
              <a:t>Respond verbally or in chat.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3ec5a45bb4_0_2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3ec5a45bb4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3ed9faa98c_0_3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13ed9faa98c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3ed9faa98c_0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3ed9faa98c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13ed9faa98c_0_4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13ed9faa98c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3ed9faa98c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3ed9faa98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i="1">
                <a:solidFill>
                  <a:schemeClr val="dk1"/>
                </a:solidFill>
              </a:rPr>
              <a:t>Respond verbally or in chat.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13ec5a45bb4_0_4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13ec5a45bb4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i="1">
                <a:solidFill>
                  <a:schemeClr val="dk1"/>
                </a:solidFill>
              </a:rPr>
              <a:t>Respond verbally or in chat.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13ec5a45bb4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13ec5a45bb4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Homework is essentially a simplified version of the second half activity we’re doing together.</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13fc09745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13fc09745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3ec5a45bb4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13ec5a45bb4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7" name="Google Shape;467;g13ec5a45bb4_0_2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3ec5a45bb4_0_3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3ec5a45bb4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3ec5a45bb4_0_4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3ec5a45bb4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3ec5a45bb4_0_4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3ec5a45bb4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is no rule book for how to wrangle data, because this is a subjective process. For this reason, I’ll be focusing our time today more on how to thinking about data wrangling and less on “do these exact steps using this tool.”</a:t>
            </a:r>
            <a:endParaRPr/>
          </a:p>
          <a:p>
            <a:pPr marL="0" lvl="0" indent="0" algn="l" rtl="0">
              <a:spcBef>
                <a:spcPts val="0"/>
              </a:spcBef>
              <a:spcAft>
                <a:spcPts val="0"/>
              </a:spcAft>
              <a:buNone/>
            </a:pPr>
            <a:endParaRPr/>
          </a:p>
          <a:p>
            <a:pPr marL="0" lvl="0" indent="0" algn="l" rtl="0">
              <a:spcBef>
                <a:spcPts val="0"/>
              </a:spcBef>
              <a:spcAft>
                <a:spcPts val="0"/>
              </a:spcAft>
              <a:buNone/>
            </a:pPr>
            <a:r>
              <a:rPr lang="en"/>
              <a:t>Context for this training is primarily text data, but data wrangling relates to visual data as well.</a:t>
            </a:r>
            <a:endParaRPr/>
          </a:p>
          <a:p>
            <a:pPr marL="0" lvl="0" indent="0" algn="l" rtl="0">
              <a:spcBef>
                <a:spcPts val="0"/>
              </a:spcBef>
              <a:spcAft>
                <a:spcPts val="0"/>
              </a:spcAft>
              <a:buNone/>
            </a:pPr>
            <a:endParaRPr/>
          </a:p>
          <a:p>
            <a:pPr marL="0" lvl="0" indent="0" algn="l" rtl="0">
              <a:spcBef>
                <a:spcPts val="0"/>
              </a:spcBef>
              <a:spcAft>
                <a:spcPts val="0"/>
              </a:spcAft>
              <a:buNone/>
            </a:pPr>
            <a:r>
              <a:rPr lang="en" i="1"/>
              <a:t>Prompt for chat response: </a:t>
            </a:r>
            <a:r>
              <a:rPr lang="en"/>
              <a:t>What are some of the downstream applications of data coming from your collection?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3ec5a45bb4_0_5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3ec5a45bb4_0_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Terms like “data wrangling,” “data quality,” and “quality control” are components of data management. </a:t>
            </a:r>
            <a:r>
              <a:rPr lang="en"/>
              <a:t>Data management is the practice of gathering, manipulating, storing, sharing, and using data in a way that maintains the integrity of the data and provides efficient access. Data management is a necessary consideration for digitization because it has a big effect on both our end product and on our process.</a:t>
            </a:r>
            <a:endParaRPr/>
          </a:p>
          <a:p>
            <a:pPr marL="0" lvl="0" indent="0" algn="l" rtl="0">
              <a:spcBef>
                <a:spcPts val="0"/>
              </a:spcBef>
              <a:spcAft>
                <a:spcPts val="0"/>
              </a:spcAft>
              <a:buNone/>
            </a:pPr>
            <a:endParaRPr/>
          </a:p>
          <a:p>
            <a:pPr marL="0" lvl="0" indent="0" algn="l" rtl="0">
              <a:spcBef>
                <a:spcPts val="0"/>
              </a:spcBef>
              <a:spcAft>
                <a:spcPts val="0"/>
              </a:spcAft>
              <a:buNone/>
            </a:pPr>
            <a:r>
              <a:rPr lang="en"/>
              <a:t>While data management is ongoing, data wrangling typically has a beginning and and end. You wrangle data to get an end result, but data management is an inherent aspect of collections management in today’s world. In our illustrated analogy on this slide, the cowboys are wrangling a steer to get it under control and bring it into the complex and ongoing management of cattle in this stockyard.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000"/>
              <a:buNone/>
              <a:defRPr sz="40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cknowledgements 1">
  <p:cSld name="BLANK_1">
    <p:bg>
      <p:bgPr>
        <a:solidFill>
          <a:schemeClr val="accent1"/>
        </a:solidFill>
        <a:effectLst/>
      </p:bgPr>
    </p:bg>
    <p:spTree>
      <p:nvGrpSpPr>
        <p:cNvPr id="1" name="Shape 50"/>
        <p:cNvGrpSpPr/>
        <p:nvPr/>
      </p:nvGrpSpPr>
      <p:grpSpPr>
        <a:xfrm>
          <a:off x="0" y="0"/>
          <a:ext cx="0" cy="0"/>
          <a:chOff x="0" y="0"/>
          <a:chExt cx="0" cy="0"/>
        </a:xfrm>
      </p:grpSpPr>
      <p:sp>
        <p:nvSpPr>
          <p:cNvPr id="51" name="Google Shape;51;p12"/>
          <p:cNvSpPr txBox="1"/>
          <p:nvPr/>
        </p:nvSpPr>
        <p:spPr>
          <a:xfrm>
            <a:off x="418350" y="1386075"/>
            <a:ext cx="8307300" cy="240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lt1"/>
                </a:solidFill>
              </a:rPr>
              <a:t>This content was originally created by Erica Krimmel (ORCID 0000-0003-3192-0080) in 2022 under the employ of iDigBio, which is funded by grants from the National Science Foundation [DBI-1115210 (2011-2018), DBI-1547229 (2016-2022), &amp; DBI-2027654 (2021-2026)]. Any opinions, findings, and conclusions or recommendations expressed in this material are those of the author(s) and do not necessarily reflect the views of the National Science Foundation. Unless otherwise noted, e.g. for images, this content is licensed CC0 for maximum reusability.</a:t>
            </a:r>
            <a:endParaRPr sz="1800">
              <a:solidFill>
                <a:schemeClr val="lt1"/>
              </a:solidFill>
            </a:endParaRPr>
          </a:p>
        </p:txBody>
      </p:sp>
      <p:sp>
        <p:nvSpPr>
          <p:cNvPr id="52" name="Google Shape;52;p12"/>
          <p:cNvSpPr txBox="1"/>
          <p:nvPr/>
        </p:nvSpPr>
        <p:spPr>
          <a:xfrm>
            <a:off x="2904000" y="713300"/>
            <a:ext cx="33360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FFFF"/>
                </a:solidFill>
              </a:rPr>
              <a:t>ACKNOWLEDGMENTS</a:t>
            </a:r>
            <a:endParaRPr sz="2200" b="1">
              <a:solidFill>
                <a:srgbClr val="FFFFFF"/>
              </a:solidFill>
            </a:endParaRPr>
          </a:p>
        </p:txBody>
      </p:sp>
      <p:grpSp>
        <p:nvGrpSpPr>
          <p:cNvPr id="53" name="Google Shape;53;p12"/>
          <p:cNvGrpSpPr/>
          <p:nvPr/>
        </p:nvGrpSpPr>
        <p:grpSpPr>
          <a:xfrm>
            <a:off x="1797949" y="3887354"/>
            <a:ext cx="5548114" cy="1110616"/>
            <a:chOff x="2503212" y="3870754"/>
            <a:chExt cx="5548114" cy="1110616"/>
          </a:xfrm>
        </p:grpSpPr>
        <p:grpSp>
          <p:nvGrpSpPr>
            <p:cNvPr id="54" name="Google Shape;54;p12"/>
            <p:cNvGrpSpPr/>
            <p:nvPr/>
          </p:nvGrpSpPr>
          <p:grpSpPr>
            <a:xfrm>
              <a:off x="2503212" y="3871499"/>
              <a:ext cx="4137576" cy="1109126"/>
              <a:chOff x="3212849" y="3211449"/>
              <a:chExt cx="4137576" cy="1109126"/>
            </a:xfrm>
          </p:grpSpPr>
          <p:pic>
            <p:nvPicPr>
              <p:cNvPr id="55" name="Google Shape;55;p12"/>
              <p:cNvPicPr preferRelativeResize="0"/>
              <p:nvPr/>
            </p:nvPicPr>
            <p:blipFill>
              <a:blip r:embed="rId2">
                <a:alphaModFix/>
              </a:blip>
              <a:stretch>
                <a:fillRect/>
              </a:stretch>
            </p:blipFill>
            <p:spPr>
              <a:xfrm>
                <a:off x="3212849" y="3284175"/>
                <a:ext cx="2669626" cy="963675"/>
              </a:xfrm>
              <a:prstGeom prst="rect">
                <a:avLst/>
              </a:prstGeom>
              <a:noFill/>
              <a:ln>
                <a:noFill/>
              </a:ln>
            </p:spPr>
          </p:pic>
          <p:pic>
            <p:nvPicPr>
              <p:cNvPr id="56" name="Google Shape;56;p12"/>
              <p:cNvPicPr preferRelativeResize="0"/>
              <p:nvPr/>
            </p:nvPicPr>
            <p:blipFill>
              <a:blip r:embed="rId3">
                <a:alphaModFix/>
              </a:blip>
              <a:stretch>
                <a:fillRect/>
              </a:stretch>
            </p:blipFill>
            <p:spPr>
              <a:xfrm>
                <a:off x="6241299" y="3211449"/>
                <a:ext cx="1109126" cy="1109126"/>
              </a:xfrm>
              <a:prstGeom prst="rect">
                <a:avLst/>
              </a:prstGeom>
              <a:noFill/>
              <a:ln>
                <a:noFill/>
              </a:ln>
            </p:spPr>
          </p:pic>
        </p:grpSp>
        <p:pic>
          <p:nvPicPr>
            <p:cNvPr id="57" name="Google Shape;57;p12"/>
            <p:cNvPicPr preferRelativeResize="0"/>
            <p:nvPr/>
          </p:nvPicPr>
          <p:blipFill>
            <a:blip r:embed="rId4">
              <a:alphaModFix/>
            </a:blip>
            <a:stretch>
              <a:fillRect/>
            </a:stretch>
          </p:blipFill>
          <p:spPr>
            <a:xfrm>
              <a:off x="6942200" y="3870754"/>
              <a:ext cx="1109126" cy="1110616"/>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000"/>
              <a:buNone/>
              <a:defRPr sz="4000">
                <a:solidFill>
                  <a:schemeClr val="lt1"/>
                </a:solidFill>
              </a:defRPr>
            </a:lvl1pPr>
            <a:lvl2pPr lvl="1">
              <a:spcBef>
                <a:spcPts val="0"/>
              </a:spcBef>
              <a:spcAft>
                <a:spcPts val="0"/>
              </a:spcAft>
              <a:buClr>
                <a:schemeClr val="lt1"/>
              </a:buClr>
              <a:buSzPts val="4000"/>
              <a:buNone/>
              <a:defRPr sz="4000">
                <a:solidFill>
                  <a:schemeClr val="lt1"/>
                </a:solidFill>
              </a:defRPr>
            </a:lvl2pPr>
            <a:lvl3pPr lvl="2">
              <a:spcBef>
                <a:spcPts val="0"/>
              </a:spcBef>
              <a:spcAft>
                <a:spcPts val="0"/>
              </a:spcAft>
              <a:buClr>
                <a:schemeClr val="lt1"/>
              </a:buClr>
              <a:buSzPts val="4000"/>
              <a:buNone/>
              <a:defRPr sz="4000">
                <a:solidFill>
                  <a:schemeClr val="lt1"/>
                </a:solidFill>
              </a:defRPr>
            </a:lvl3pPr>
            <a:lvl4pPr lvl="3">
              <a:spcBef>
                <a:spcPts val="0"/>
              </a:spcBef>
              <a:spcAft>
                <a:spcPts val="0"/>
              </a:spcAft>
              <a:buClr>
                <a:schemeClr val="lt1"/>
              </a:buClr>
              <a:buSzPts val="4000"/>
              <a:buNone/>
              <a:defRPr sz="4000">
                <a:solidFill>
                  <a:schemeClr val="lt1"/>
                </a:solidFill>
              </a:defRPr>
            </a:lvl4pPr>
            <a:lvl5pPr lvl="4">
              <a:spcBef>
                <a:spcPts val="0"/>
              </a:spcBef>
              <a:spcAft>
                <a:spcPts val="0"/>
              </a:spcAft>
              <a:buClr>
                <a:schemeClr val="lt1"/>
              </a:buClr>
              <a:buSzPts val="4000"/>
              <a:buNone/>
              <a:defRPr sz="4000">
                <a:solidFill>
                  <a:schemeClr val="lt1"/>
                </a:solidFill>
              </a:defRPr>
            </a:lvl5pPr>
            <a:lvl6pPr lvl="5">
              <a:spcBef>
                <a:spcPts val="0"/>
              </a:spcBef>
              <a:spcAft>
                <a:spcPts val="0"/>
              </a:spcAft>
              <a:buClr>
                <a:schemeClr val="lt1"/>
              </a:buClr>
              <a:buSzPts val="4000"/>
              <a:buNone/>
              <a:defRPr sz="4000">
                <a:solidFill>
                  <a:schemeClr val="lt1"/>
                </a:solidFill>
              </a:defRPr>
            </a:lvl6pPr>
            <a:lvl7pPr lvl="6">
              <a:spcBef>
                <a:spcPts val="0"/>
              </a:spcBef>
              <a:spcAft>
                <a:spcPts val="0"/>
              </a:spcAft>
              <a:buClr>
                <a:schemeClr val="lt1"/>
              </a:buClr>
              <a:buSzPts val="4000"/>
              <a:buNone/>
              <a:defRPr sz="4000">
                <a:solidFill>
                  <a:schemeClr val="lt1"/>
                </a:solidFill>
              </a:defRPr>
            </a:lvl7pPr>
            <a:lvl8pPr lvl="7">
              <a:spcBef>
                <a:spcPts val="0"/>
              </a:spcBef>
              <a:spcAft>
                <a:spcPts val="0"/>
              </a:spcAft>
              <a:buClr>
                <a:schemeClr val="lt1"/>
              </a:buClr>
              <a:buSzPts val="4000"/>
              <a:buNone/>
              <a:defRPr sz="4000">
                <a:solidFill>
                  <a:schemeClr val="lt1"/>
                </a:solidFill>
              </a:defRPr>
            </a:lvl8pPr>
            <a:lvl9pPr lvl="8">
              <a:spcBef>
                <a:spcPts val="0"/>
              </a:spcBef>
              <a:spcAft>
                <a:spcPts val="0"/>
              </a:spcAft>
              <a:buClr>
                <a:schemeClr val="lt1"/>
              </a:buClr>
              <a:buSzPts val="4000"/>
              <a:buNone/>
              <a:defRPr sz="40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81000">
              <a:spcBef>
                <a:spcPts val="0"/>
              </a:spcBef>
              <a:spcAft>
                <a:spcPts val="0"/>
              </a:spcAft>
              <a:buSzPts val="24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81000">
              <a:spcBef>
                <a:spcPts val="0"/>
              </a:spcBef>
              <a:spcAft>
                <a:spcPts val="0"/>
              </a:spcAft>
              <a:buSzPts val="2400"/>
              <a:buChar char="●"/>
              <a:defRPr/>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81000">
              <a:spcBef>
                <a:spcPts val="0"/>
              </a:spcBef>
              <a:spcAft>
                <a:spcPts val="0"/>
              </a:spcAft>
              <a:buSzPts val="2400"/>
              <a:buChar char="●"/>
              <a:defRPr/>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33" name="Google Shape;3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
        <p:cNvGrpSpPr/>
        <p:nvPr/>
      </p:nvGrpSpPr>
      <p:grpSpPr>
        <a:xfrm>
          <a:off x="0" y="0"/>
          <a:ext cx="0" cy="0"/>
          <a:chOff x="0" y="0"/>
          <a:chExt cx="0" cy="0"/>
        </a:xfrm>
      </p:grpSpPr>
      <p:sp>
        <p:nvSpPr>
          <p:cNvPr id="35" name="Google Shape;35;p8"/>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 name="Google Shape;36;p8"/>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37" name="Google Shape;37;p8"/>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38" name="Google Shape;38;p8"/>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39" name="Google Shape;39;p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81000">
              <a:spcBef>
                <a:spcPts val="0"/>
              </a:spcBef>
              <a:spcAft>
                <a:spcPts val="0"/>
              </a:spcAft>
              <a:buClr>
                <a:schemeClr val="lt1"/>
              </a:buClr>
              <a:buSzPts val="2400"/>
              <a:buChar char="●"/>
              <a:defRPr>
                <a:solidFill>
                  <a:schemeClr val="lt1"/>
                </a:solidFill>
              </a:defRPr>
            </a:lvl1pPr>
            <a:lvl2pPr marL="914400" lvl="1" indent="-355600">
              <a:spcBef>
                <a:spcPts val="0"/>
              </a:spcBef>
              <a:spcAft>
                <a:spcPts val="0"/>
              </a:spcAft>
              <a:buClr>
                <a:schemeClr val="lt1"/>
              </a:buClr>
              <a:buSzPts val="2000"/>
              <a:buChar char="○"/>
              <a:defRPr>
                <a:solidFill>
                  <a:schemeClr val="lt1"/>
                </a:solidFill>
              </a:defRPr>
            </a:lvl2pPr>
            <a:lvl3pPr marL="1371600" lvl="2" indent="-355600">
              <a:spcBef>
                <a:spcPts val="0"/>
              </a:spcBef>
              <a:spcAft>
                <a:spcPts val="0"/>
              </a:spcAft>
              <a:buClr>
                <a:schemeClr val="lt1"/>
              </a:buClr>
              <a:buSzPts val="2000"/>
              <a:buChar char="■"/>
              <a:defRPr>
                <a:solidFill>
                  <a:schemeClr val="lt1"/>
                </a:solidFill>
              </a:defRPr>
            </a:lvl3pPr>
            <a:lvl4pPr marL="1828800" lvl="3" indent="-355600">
              <a:spcBef>
                <a:spcPts val="0"/>
              </a:spcBef>
              <a:spcAft>
                <a:spcPts val="0"/>
              </a:spcAft>
              <a:buClr>
                <a:schemeClr val="lt1"/>
              </a:buClr>
              <a:buSzPts val="2000"/>
              <a:buChar char="●"/>
              <a:defRPr>
                <a:solidFill>
                  <a:schemeClr val="lt1"/>
                </a:solidFill>
              </a:defRPr>
            </a:lvl4pPr>
            <a:lvl5pPr marL="2286000" lvl="4" indent="-355600">
              <a:spcBef>
                <a:spcPts val="0"/>
              </a:spcBef>
              <a:spcAft>
                <a:spcPts val="0"/>
              </a:spcAft>
              <a:buClr>
                <a:schemeClr val="lt1"/>
              </a:buClr>
              <a:buSzPts val="2000"/>
              <a:buChar char="○"/>
              <a:defRPr>
                <a:solidFill>
                  <a:schemeClr val="lt1"/>
                </a:solidFill>
              </a:defRPr>
            </a:lvl5pPr>
            <a:lvl6pPr marL="2743200" lvl="5" indent="-355600">
              <a:spcBef>
                <a:spcPts val="0"/>
              </a:spcBef>
              <a:spcAft>
                <a:spcPts val="0"/>
              </a:spcAft>
              <a:buClr>
                <a:schemeClr val="lt1"/>
              </a:buClr>
              <a:buSzPts val="2000"/>
              <a:buChar char="■"/>
              <a:defRPr>
                <a:solidFill>
                  <a:schemeClr val="lt1"/>
                </a:solidFill>
              </a:defRPr>
            </a:lvl6pPr>
            <a:lvl7pPr marL="3200400" lvl="6" indent="-355600">
              <a:spcBef>
                <a:spcPts val="0"/>
              </a:spcBef>
              <a:spcAft>
                <a:spcPts val="0"/>
              </a:spcAft>
              <a:buClr>
                <a:schemeClr val="lt1"/>
              </a:buClr>
              <a:buSzPts val="2000"/>
              <a:buChar char="●"/>
              <a:defRPr>
                <a:solidFill>
                  <a:schemeClr val="lt1"/>
                </a:solidFill>
              </a:defRPr>
            </a:lvl7pPr>
            <a:lvl8pPr marL="3657600" lvl="7" indent="-355600">
              <a:spcBef>
                <a:spcPts val="0"/>
              </a:spcBef>
              <a:spcAft>
                <a:spcPts val="0"/>
              </a:spcAft>
              <a:buClr>
                <a:schemeClr val="lt1"/>
              </a:buClr>
              <a:buSzPts val="2000"/>
              <a:buChar char="○"/>
              <a:defRPr>
                <a:solidFill>
                  <a:schemeClr val="lt1"/>
                </a:solidFill>
              </a:defRPr>
            </a:lvl8pPr>
            <a:lvl9pPr marL="4114800" lvl="8" indent="-355600">
              <a:spcBef>
                <a:spcPts val="0"/>
              </a:spcBef>
              <a:spcAft>
                <a:spcPts val="0"/>
              </a:spcAft>
              <a:buClr>
                <a:schemeClr val="lt1"/>
              </a:buClr>
              <a:buSzPts val="2000"/>
              <a:buChar char="■"/>
              <a:defRPr>
                <a:solidFill>
                  <a:schemeClr val="lt1"/>
                </a:solidFill>
              </a:defRPr>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9"/>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000"/>
              <a:buNone/>
              <a:defRPr sz="2000"/>
            </a:lvl1pPr>
          </a:lstStyle>
          <a:p>
            <a:endParaRPr/>
          </a:p>
        </p:txBody>
      </p:sp>
      <p:sp>
        <p:nvSpPr>
          <p:cNvPr id="43" name="Google Shape;43;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0"/>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0"/>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Times New Roman"/>
              <a:buNone/>
              <a:defRPr sz="3000" b="1">
                <a:solidFill>
                  <a:schemeClr val="dk1"/>
                </a:solidFill>
                <a:latin typeface="Times New Roman"/>
                <a:ea typeface="Times New Roman"/>
                <a:cs typeface="Times New Roman"/>
                <a:sym typeface="Times New Roman"/>
              </a:defRPr>
            </a:lvl1pPr>
            <a:lvl2pPr lvl="1">
              <a:spcBef>
                <a:spcPts val="0"/>
              </a:spcBef>
              <a:spcAft>
                <a:spcPts val="0"/>
              </a:spcAft>
              <a:buClr>
                <a:schemeClr val="dk1"/>
              </a:buClr>
              <a:buSzPts val="3000"/>
              <a:buFont typeface="Times New Roman"/>
              <a:buNone/>
              <a:defRPr sz="3000" b="1">
                <a:solidFill>
                  <a:schemeClr val="dk1"/>
                </a:solidFill>
                <a:latin typeface="Times New Roman"/>
                <a:ea typeface="Times New Roman"/>
                <a:cs typeface="Times New Roman"/>
                <a:sym typeface="Times New Roman"/>
              </a:defRPr>
            </a:lvl2pPr>
            <a:lvl3pPr lvl="2">
              <a:spcBef>
                <a:spcPts val="0"/>
              </a:spcBef>
              <a:spcAft>
                <a:spcPts val="0"/>
              </a:spcAft>
              <a:buClr>
                <a:schemeClr val="dk1"/>
              </a:buClr>
              <a:buSzPts val="3000"/>
              <a:buFont typeface="Times New Roman"/>
              <a:buNone/>
              <a:defRPr sz="3000" b="1">
                <a:solidFill>
                  <a:schemeClr val="dk1"/>
                </a:solidFill>
                <a:latin typeface="Times New Roman"/>
                <a:ea typeface="Times New Roman"/>
                <a:cs typeface="Times New Roman"/>
                <a:sym typeface="Times New Roman"/>
              </a:defRPr>
            </a:lvl3pPr>
            <a:lvl4pPr lvl="3">
              <a:spcBef>
                <a:spcPts val="0"/>
              </a:spcBef>
              <a:spcAft>
                <a:spcPts val="0"/>
              </a:spcAft>
              <a:buClr>
                <a:schemeClr val="dk1"/>
              </a:buClr>
              <a:buSzPts val="3000"/>
              <a:buFont typeface="Times New Roman"/>
              <a:buNone/>
              <a:defRPr sz="3000" b="1">
                <a:solidFill>
                  <a:schemeClr val="dk1"/>
                </a:solidFill>
                <a:latin typeface="Times New Roman"/>
                <a:ea typeface="Times New Roman"/>
                <a:cs typeface="Times New Roman"/>
                <a:sym typeface="Times New Roman"/>
              </a:defRPr>
            </a:lvl4pPr>
            <a:lvl5pPr lvl="4">
              <a:spcBef>
                <a:spcPts val="0"/>
              </a:spcBef>
              <a:spcAft>
                <a:spcPts val="0"/>
              </a:spcAft>
              <a:buClr>
                <a:schemeClr val="dk1"/>
              </a:buClr>
              <a:buSzPts val="3000"/>
              <a:buFont typeface="Times New Roman"/>
              <a:buNone/>
              <a:defRPr sz="3000" b="1">
                <a:solidFill>
                  <a:schemeClr val="dk1"/>
                </a:solidFill>
                <a:latin typeface="Times New Roman"/>
                <a:ea typeface="Times New Roman"/>
                <a:cs typeface="Times New Roman"/>
                <a:sym typeface="Times New Roman"/>
              </a:defRPr>
            </a:lvl5pPr>
            <a:lvl6pPr lvl="5">
              <a:spcBef>
                <a:spcPts val="0"/>
              </a:spcBef>
              <a:spcAft>
                <a:spcPts val="0"/>
              </a:spcAft>
              <a:buClr>
                <a:schemeClr val="dk1"/>
              </a:buClr>
              <a:buSzPts val="3000"/>
              <a:buFont typeface="Times New Roman"/>
              <a:buNone/>
              <a:defRPr sz="3000" b="1">
                <a:solidFill>
                  <a:schemeClr val="dk1"/>
                </a:solidFill>
                <a:latin typeface="Times New Roman"/>
                <a:ea typeface="Times New Roman"/>
                <a:cs typeface="Times New Roman"/>
                <a:sym typeface="Times New Roman"/>
              </a:defRPr>
            </a:lvl6pPr>
            <a:lvl7pPr lvl="6">
              <a:spcBef>
                <a:spcPts val="0"/>
              </a:spcBef>
              <a:spcAft>
                <a:spcPts val="0"/>
              </a:spcAft>
              <a:buClr>
                <a:schemeClr val="dk1"/>
              </a:buClr>
              <a:buSzPts val="3000"/>
              <a:buFont typeface="Times New Roman"/>
              <a:buNone/>
              <a:defRPr sz="3000" b="1">
                <a:solidFill>
                  <a:schemeClr val="dk1"/>
                </a:solidFill>
                <a:latin typeface="Times New Roman"/>
                <a:ea typeface="Times New Roman"/>
                <a:cs typeface="Times New Roman"/>
                <a:sym typeface="Times New Roman"/>
              </a:defRPr>
            </a:lvl7pPr>
            <a:lvl8pPr lvl="7">
              <a:spcBef>
                <a:spcPts val="0"/>
              </a:spcBef>
              <a:spcAft>
                <a:spcPts val="0"/>
              </a:spcAft>
              <a:buClr>
                <a:schemeClr val="dk1"/>
              </a:buClr>
              <a:buSzPts val="3000"/>
              <a:buFont typeface="Times New Roman"/>
              <a:buNone/>
              <a:defRPr sz="3000" b="1">
                <a:solidFill>
                  <a:schemeClr val="dk1"/>
                </a:solidFill>
                <a:latin typeface="Times New Roman"/>
                <a:ea typeface="Times New Roman"/>
                <a:cs typeface="Times New Roman"/>
                <a:sym typeface="Times New Roman"/>
              </a:defRPr>
            </a:lvl8pPr>
            <a:lvl9pPr lvl="8">
              <a:spcBef>
                <a:spcPts val="0"/>
              </a:spcBef>
              <a:spcAft>
                <a:spcPts val="0"/>
              </a:spcAft>
              <a:buClr>
                <a:schemeClr val="dk1"/>
              </a:buClr>
              <a:buSzPts val="3000"/>
              <a:buFont typeface="Times New Roman"/>
              <a:buNone/>
              <a:defRPr sz="3000" b="1">
                <a:solidFill>
                  <a:schemeClr val="dk1"/>
                </a:solidFill>
                <a:latin typeface="Times New Roman"/>
                <a:ea typeface="Times New Roman"/>
                <a:cs typeface="Times New Roman"/>
                <a:sym typeface="Times New Roman"/>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81000">
              <a:lnSpc>
                <a:spcPct val="115000"/>
              </a:lnSpc>
              <a:spcBef>
                <a:spcPts val="0"/>
              </a:spcBef>
              <a:spcAft>
                <a:spcPts val="0"/>
              </a:spcAft>
              <a:buClr>
                <a:schemeClr val="dk1"/>
              </a:buClr>
              <a:buSzPts val="2400"/>
              <a:buChar char="●"/>
              <a:defRPr sz="2400">
                <a:solidFill>
                  <a:schemeClr val="dk1"/>
                </a:solidFill>
              </a:defRPr>
            </a:lvl1pPr>
            <a:lvl2pPr marL="914400" lvl="1" indent="-355600">
              <a:lnSpc>
                <a:spcPct val="115000"/>
              </a:lnSpc>
              <a:spcBef>
                <a:spcPts val="0"/>
              </a:spcBef>
              <a:spcAft>
                <a:spcPts val="0"/>
              </a:spcAft>
              <a:buClr>
                <a:schemeClr val="dk1"/>
              </a:buClr>
              <a:buSzPts val="2000"/>
              <a:buChar char="○"/>
              <a:defRPr sz="2000">
                <a:solidFill>
                  <a:schemeClr val="dk1"/>
                </a:solidFill>
              </a:defRPr>
            </a:lvl2pPr>
            <a:lvl3pPr marL="1371600" lvl="2" indent="-355600">
              <a:lnSpc>
                <a:spcPct val="115000"/>
              </a:lnSpc>
              <a:spcBef>
                <a:spcPts val="0"/>
              </a:spcBef>
              <a:spcAft>
                <a:spcPts val="0"/>
              </a:spcAft>
              <a:buClr>
                <a:schemeClr val="dk1"/>
              </a:buClr>
              <a:buSzPts val="2000"/>
              <a:buChar char="■"/>
              <a:defRPr sz="2000">
                <a:solidFill>
                  <a:schemeClr val="dk1"/>
                </a:solidFill>
              </a:defRPr>
            </a:lvl3pPr>
            <a:lvl4pPr marL="1828800" lvl="3" indent="-355600">
              <a:lnSpc>
                <a:spcPct val="115000"/>
              </a:lnSpc>
              <a:spcBef>
                <a:spcPts val="0"/>
              </a:spcBef>
              <a:spcAft>
                <a:spcPts val="0"/>
              </a:spcAft>
              <a:buClr>
                <a:schemeClr val="dk1"/>
              </a:buClr>
              <a:buSzPts val="2000"/>
              <a:buChar char="●"/>
              <a:defRPr sz="2000">
                <a:solidFill>
                  <a:schemeClr val="dk1"/>
                </a:solidFill>
              </a:defRPr>
            </a:lvl4pPr>
            <a:lvl5pPr marL="2286000" lvl="4" indent="-355600">
              <a:lnSpc>
                <a:spcPct val="115000"/>
              </a:lnSpc>
              <a:spcBef>
                <a:spcPts val="0"/>
              </a:spcBef>
              <a:spcAft>
                <a:spcPts val="0"/>
              </a:spcAft>
              <a:buClr>
                <a:schemeClr val="dk1"/>
              </a:buClr>
              <a:buSzPts val="2000"/>
              <a:buChar char="○"/>
              <a:defRPr sz="2000">
                <a:solidFill>
                  <a:schemeClr val="dk1"/>
                </a:solidFill>
              </a:defRPr>
            </a:lvl5pPr>
            <a:lvl6pPr marL="2743200" lvl="5" indent="-355600">
              <a:lnSpc>
                <a:spcPct val="115000"/>
              </a:lnSpc>
              <a:spcBef>
                <a:spcPts val="0"/>
              </a:spcBef>
              <a:spcAft>
                <a:spcPts val="0"/>
              </a:spcAft>
              <a:buClr>
                <a:schemeClr val="dk1"/>
              </a:buClr>
              <a:buSzPts val="2000"/>
              <a:buChar char="■"/>
              <a:defRPr sz="2000">
                <a:solidFill>
                  <a:schemeClr val="dk1"/>
                </a:solidFill>
              </a:defRPr>
            </a:lvl6pPr>
            <a:lvl7pPr marL="3200400" lvl="6" indent="-355600">
              <a:lnSpc>
                <a:spcPct val="115000"/>
              </a:lnSpc>
              <a:spcBef>
                <a:spcPts val="0"/>
              </a:spcBef>
              <a:spcAft>
                <a:spcPts val="0"/>
              </a:spcAft>
              <a:buClr>
                <a:schemeClr val="dk1"/>
              </a:buClr>
              <a:buSzPts val="2000"/>
              <a:buChar char="●"/>
              <a:defRPr sz="2000">
                <a:solidFill>
                  <a:schemeClr val="dk1"/>
                </a:solidFill>
              </a:defRPr>
            </a:lvl7pPr>
            <a:lvl8pPr marL="3657600" lvl="7" indent="-355600">
              <a:lnSpc>
                <a:spcPct val="115000"/>
              </a:lnSpc>
              <a:spcBef>
                <a:spcPts val="0"/>
              </a:spcBef>
              <a:spcAft>
                <a:spcPts val="0"/>
              </a:spcAft>
              <a:buClr>
                <a:schemeClr val="dk1"/>
              </a:buClr>
              <a:buSzPts val="2000"/>
              <a:buChar char="○"/>
              <a:defRPr sz="2000">
                <a:solidFill>
                  <a:schemeClr val="dk1"/>
                </a:solidFill>
              </a:defRPr>
            </a:lvl8pPr>
            <a:lvl9pPr marL="4114800" lvl="8" indent="-355600">
              <a:lnSpc>
                <a:spcPct val="115000"/>
              </a:lnSpc>
              <a:spcBef>
                <a:spcPts val="0"/>
              </a:spcBef>
              <a:spcAft>
                <a:spcPts val="0"/>
              </a:spcAft>
              <a:buClr>
                <a:schemeClr val="dk1"/>
              </a:buClr>
              <a:buSzPts val="2000"/>
              <a:buChar char="■"/>
              <a:defRPr sz="2000">
                <a:solidFill>
                  <a:schemeClr val="dk1"/>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a:solidFill>
                  <a:schemeClr val="accent3"/>
                </a:solidFill>
                <a:latin typeface="Proxima Nova"/>
                <a:ea typeface="Proxima Nova"/>
                <a:cs typeface="Proxima Nova"/>
                <a:sym typeface="Proxima Nova"/>
              </a:defRPr>
            </a:lvl1pPr>
            <a:lvl2pPr lvl="1" algn="r">
              <a:buNone/>
              <a:defRPr>
                <a:solidFill>
                  <a:schemeClr val="accent3"/>
                </a:solidFill>
                <a:latin typeface="Proxima Nova"/>
                <a:ea typeface="Proxima Nova"/>
                <a:cs typeface="Proxima Nova"/>
                <a:sym typeface="Proxima Nova"/>
              </a:defRPr>
            </a:lvl2pPr>
            <a:lvl3pPr lvl="2" algn="r">
              <a:buNone/>
              <a:defRPr>
                <a:solidFill>
                  <a:schemeClr val="accent3"/>
                </a:solidFill>
                <a:latin typeface="Proxima Nova"/>
                <a:ea typeface="Proxima Nova"/>
                <a:cs typeface="Proxima Nova"/>
                <a:sym typeface="Proxima Nova"/>
              </a:defRPr>
            </a:lvl3pPr>
            <a:lvl4pPr lvl="3" algn="r">
              <a:buNone/>
              <a:defRPr>
                <a:solidFill>
                  <a:schemeClr val="accent3"/>
                </a:solidFill>
                <a:latin typeface="Proxima Nova"/>
                <a:ea typeface="Proxima Nova"/>
                <a:cs typeface="Proxima Nova"/>
                <a:sym typeface="Proxima Nova"/>
              </a:defRPr>
            </a:lvl4pPr>
            <a:lvl5pPr lvl="4" algn="r">
              <a:buNone/>
              <a:defRPr>
                <a:solidFill>
                  <a:schemeClr val="accent3"/>
                </a:solidFill>
                <a:latin typeface="Proxima Nova"/>
                <a:ea typeface="Proxima Nova"/>
                <a:cs typeface="Proxima Nova"/>
                <a:sym typeface="Proxima Nova"/>
              </a:defRPr>
            </a:lvl5pPr>
            <a:lvl6pPr lvl="5" algn="r">
              <a:buNone/>
              <a:defRPr>
                <a:solidFill>
                  <a:schemeClr val="accent3"/>
                </a:solidFill>
                <a:latin typeface="Proxima Nova"/>
                <a:ea typeface="Proxima Nova"/>
                <a:cs typeface="Proxima Nova"/>
                <a:sym typeface="Proxima Nova"/>
              </a:defRPr>
            </a:lvl6pPr>
            <a:lvl7pPr lvl="6" algn="r">
              <a:buNone/>
              <a:defRPr>
                <a:solidFill>
                  <a:schemeClr val="accent3"/>
                </a:solidFill>
                <a:latin typeface="Proxima Nova"/>
                <a:ea typeface="Proxima Nova"/>
                <a:cs typeface="Proxima Nova"/>
                <a:sym typeface="Proxima Nova"/>
              </a:defRPr>
            </a:lvl7pPr>
            <a:lvl8pPr lvl="7" algn="r">
              <a:buNone/>
              <a:defRPr>
                <a:solidFill>
                  <a:schemeClr val="accent3"/>
                </a:solidFill>
                <a:latin typeface="Proxima Nova"/>
                <a:ea typeface="Proxima Nova"/>
                <a:cs typeface="Proxima Nova"/>
                <a:sym typeface="Proxima Nova"/>
              </a:defRPr>
            </a:lvl8pPr>
            <a:lvl9pPr lvl="8" algn="r">
              <a:buNone/>
              <a:defRPr>
                <a:solidFill>
                  <a:schemeClr val="accent3"/>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Introduction to data wrangling for biodiversity collections</a:t>
            </a:r>
            <a:endParaRPr/>
          </a:p>
        </p:txBody>
      </p:sp>
      <p:sp>
        <p:nvSpPr>
          <p:cNvPr id="63" name="Google Shape;63;p13"/>
          <p:cNvSpPr txBox="1">
            <a:spLocks noGrp="1"/>
          </p:cNvSpPr>
          <p:nvPr>
            <p:ph type="subTitle" idx="1"/>
          </p:nvPr>
        </p:nvSpPr>
        <p:spPr>
          <a:xfrm>
            <a:off x="510450" y="3182335"/>
            <a:ext cx="8123100" cy="111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Week 1: Planning for data wrangling</a:t>
            </a:r>
            <a:endParaRPr/>
          </a:p>
          <a:p>
            <a:pPr marL="0" lvl="0" indent="0" algn="l" rtl="0">
              <a:spcBef>
                <a:spcPts val="1000"/>
              </a:spcBef>
              <a:spcAft>
                <a:spcPts val="1000"/>
              </a:spcAft>
              <a:buNone/>
            </a:pPr>
            <a:r>
              <a:rPr lang="en"/>
              <a:t>[date]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When have you encountered data wrangling in the past?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Digitized data sources in your collection</a:t>
            </a:r>
            <a:endParaRPr/>
          </a:p>
        </p:txBody>
      </p:sp>
      <p:sp>
        <p:nvSpPr>
          <p:cNvPr id="134" name="Google Shape;13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135" name="Google Shape;135;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Where are your data coming from? What digitized sources do you need to consider when assessing your data wrangling needs?</a:t>
            </a:r>
            <a:endParaRPr/>
          </a:p>
          <a:p>
            <a:pPr marL="457200" lvl="0" indent="-381000" algn="l" rtl="0">
              <a:spcBef>
                <a:spcPts val="1200"/>
              </a:spcBef>
              <a:spcAft>
                <a:spcPts val="0"/>
              </a:spcAft>
              <a:buSzPts val="2400"/>
              <a:buChar char="●"/>
            </a:pPr>
            <a:r>
              <a:rPr lang="en"/>
              <a:t>transcribed data (by humans, by machine)</a:t>
            </a:r>
            <a:endParaRPr/>
          </a:p>
          <a:p>
            <a:pPr marL="457200" lvl="0" indent="-381000" algn="l" rtl="0">
              <a:spcBef>
                <a:spcPts val="0"/>
              </a:spcBef>
              <a:spcAft>
                <a:spcPts val="0"/>
              </a:spcAft>
              <a:buSzPts val="2400"/>
              <a:buChar char="●"/>
            </a:pPr>
            <a:r>
              <a:rPr lang="en"/>
              <a:t>legacy data</a:t>
            </a:r>
            <a:endParaRPr/>
          </a:p>
          <a:p>
            <a:pPr marL="457200" lvl="0" indent="-381000" algn="l" rtl="0">
              <a:spcBef>
                <a:spcPts val="0"/>
              </a:spcBef>
              <a:spcAft>
                <a:spcPts val="0"/>
              </a:spcAft>
              <a:buSzPts val="2400"/>
              <a:buChar char="●"/>
            </a:pPr>
            <a:r>
              <a:rPr lang="en"/>
              <a:t>data from external sources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Implications of data sources</a:t>
            </a:r>
            <a:endParaRPr/>
          </a:p>
        </p:txBody>
      </p:sp>
      <p:sp>
        <p:nvSpPr>
          <p:cNvPr id="141" name="Google Shape;141;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142" name="Google Shape;142;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transcribed data (by humans, by machine)</a:t>
            </a:r>
            <a:endParaRPr/>
          </a:p>
          <a:p>
            <a:pPr marL="914400" lvl="1" indent="-355600" algn="l" rtl="0">
              <a:spcBef>
                <a:spcPts val="0"/>
              </a:spcBef>
              <a:spcAft>
                <a:spcPts val="0"/>
              </a:spcAft>
              <a:buSzPts val="2000"/>
              <a:buChar char="○"/>
            </a:pPr>
            <a:r>
              <a:rPr lang="en"/>
              <a:t>Likely patterns of typographic errors</a:t>
            </a:r>
            <a:endParaRPr/>
          </a:p>
          <a:p>
            <a:pPr marL="914400" lvl="1" indent="-355600" algn="l" rtl="0">
              <a:spcBef>
                <a:spcPts val="0"/>
              </a:spcBef>
              <a:spcAft>
                <a:spcPts val="0"/>
              </a:spcAft>
              <a:buSzPts val="2000"/>
              <a:buChar char="○"/>
            </a:pPr>
            <a:r>
              <a:rPr lang="en"/>
              <a:t>Human differences of interpretation (authority vs. collector)</a:t>
            </a:r>
            <a:endParaRPr/>
          </a:p>
          <a:p>
            <a:pPr marL="457200" lvl="0" indent="-381000" algn="l" rtl="0">
              <a:spcBef>
                <a:spcPts val="0"/>
              </a:spcBef>
              <a:spcAft>
                <a:spcPts val="0"/>
              </a:spcAft>
              <a:buSzPts val="2400"/>
              <a:buChar char="●"/>
            </a:pPr>
            <a:r>
              <a:rPr lang="en"/>
              <a:t>legacy data</a:t>
            </a:r>
            <a:endParaRPr/>
          </a:p>
          <a:p>
            <a:pPr marL="914400" lvl="1" indent="-355600" algn="l" rtl="0">
              <a:spcBef>
                <a:spcPts val="0"/>
              </a:spcBef>
              <a:spcAft>
                <a:spcPts val="0"/>
              </a:spcAft>
              <a:buSzPts val="2000"/>
              <a:buChar char="○"/>
            </a:pPr>
            <a:r>
              <a:rPr lang="en"/>
              <a:t>Meaning drift (locality vs. habitat vs. coordinates)</a:t>
            </a:r>
            <a:endParaRPr/>
          </a:p>
          <a:p>
            <a:pPr marL="457200" lvl="0" indent="-381000" algn="l" rtl="0">
              <a:spcBef>
                <a:spcPts val="0"/>
              </a:spcBef>
              <a:spcAft>
                <a:spcPts val="0"/>
              </a:spcAft>
              <a:buSzPts val="2400"/>
              <a:buChar char="●"/>
            </a:pPr>
            <a:r>
              <a:rPr lang="en"/>
              <a:t>data from external sources</a:t>
            </a:r>
            <a:endParaRPr/>
          </a:p>
          <a:p>
            <a:pPr marL="914400" lvl="1" indent="-355600" algn="l" rtl="0">
              <a:spcBef>
                <a:spcPts val="0"/>
              </a:spcBef>
              <a:spcAft>
                <a:spcPts val="0"/>
              </a:spcAft>
              <a:buSzPts val="2000"/>
              <a:buChar char="○"/>
            </a:pPr>
            <a:r>
              <a:rPr lang="en"/>
              <a:t>“Born digital” data may have higher consistency</a:t>
            </a:r>
            <a:endParaRPr/>
          </a:p>
          <a:p>
            <a:pPr marL="914400" lvl="1" indent="-355600" algn="l" rtl="0">
              <a:spcBef>
                <a:spcPts val="0"/>
              </a:spcBef>
              <a:spcAft>
                <a:spcPts val="0"/>
              </a:spcAft>
              <a:buSzPts val="2000"/>
              <a:buChar char="○"/>
            </a:pPr>
            <a:r>
              <a:rPr lang="en"/>
              <a:t>Need to understand source’s standards/semantics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Undigitized data sources in your collection</a:t>
            </a:r>
            <a:endParaRPr/>
          </a:p>
        </p:txBody>
      </p:sp>
      <p:sp>
        <p:nvSpPr>
          <p:cNvPr id="148" name="Google Shape;148;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data sources do you anticipate digitizing in the near future? Consider these too when assessing your data wrangling needs!</a:t>
            </a:r>
            <a:endParaRPr/>
          </a:p>
          <a:p>
            <a:pPr marL="457200" lvl="0" indent="-381000" algn="l" rtl="0">
              <a:spcBef>
                <a:spcPts val="1200"/>
              </a:spcBef>
              <a:spcAft>
                <a:spcPts val="0"/>
              </a:spcAft>
              <a:buSzPts val="2400"/>
              <a:buChar char="●"/>
            </a:pPr>
            <a:r>
              <a:rPr lang="en"/>
              <a:t>specimen labels (physically associated)</a:t>
            </a:r>
            <a:endParaRPr/>
          </a:p>
          <a:p>
            <a:pPr marL="457200" lvl="0" indent="-381000" algn="l" rtl="0">
              <a:spcBef>
                <a:spcPts val="0"/>
              </a:spcBef>
              <a:spcAft>
                <a:spcPts val="0"/>
              </a:spcAft>
              <a:buSzPts val="2400"/>
              <a:buChar char="●"/>
            </a:pPr>
            <a:r>
              <a:rPr lang="en"/>
              <a:t>specimen ledgers (not physically associated)</a:t>
            </a:r>
            <a:endParaRPr/>
          </a:p>
          <a:p>
            <a:pPr marL="457200" lvl="0" indent="-381000" algn="l" rtl="0">
              <a:spcBef>
                <a:spcPts val="0"/>
              </a:spcBef>
              <a:spcAft>
                <a:spcPts val="0"/>
              </a:spcAft>
              <a:buSzPts val="2400"/>
              <a:buChar char="●"/>
            </a:pPr>
            <a:r>
              <a:rPr lang="en"/>
              <a:t>archival material</a:t>
            </a:r>
            <a:endParaRPr/>
          </a:p>
          <a:p>
            <a:pPr marL="457200" lvl="0" indent="-381000" algn="l" rtl="0">
              <a:spcBef>
                <a:spcPts val="0"/>
              </a:spcBef>
              <a:spcAft>
                <a:spcPts val="0"/>
              </a:spcAft>
              <a:buSzPts val="2400"/>
              <a:buChar char="●"/>
            </a:pPr>
            <a:r>
              <a:rPr lang="en"/>
              <a:t>locality registers</a:t>
            </a:r>
            <a:endParaRPr/>
          </a:p>
        </p:txBody>
      </p:sp>
      <p:sp>
        <p:nvSpPr>
          <p:cNvPr id="149" name="Google Shape;149;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qualities does your “final” data have?</a:t>
            </a:r>
            <a:endParaRPr/>
          </a:p>
        </p:txBody>
      </p:sp>
      <p:sp>
        <p:nvSpPr>
          <p:cNvPr id="156" name="Google Shape;156;p26"/>
          <p:cNvSpPr txBox="1">
            <a:spLocks noGrp="1"/>
          </p:cNvSpPr>
          <p:nvPr>
            <p:ph type="body" idx="1"/>
          </p:nvPr>
        </p:nvSpPr>
        <p:spPr>
          <a:xfrm>
            <a:off x="311700" y="1152475"/>
            <a:ext cx="8520600" cy="374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Ideal qualities might include…</a:t>
            </a:r>
            <a:endParaRPr sz="2200"/>
          </a:p>
          <a:p>
            <a:pPr marL="832103" lvl="0" indent="-374903" algn="l" rtl="0">
              <a:spcBef>
                <a:spcPts val="400"/>
              </a:spcBef>
              <a:spcAft>
                <a:spcPts val="0"/>
              </a:spcAft>
              <a:buNone/>
            </a:pPr>
            <a:r>
              <a:rPr lang="en" sz="2200"/>
              <a:t>Accuracy - </a:t>
            </a:r>
            <a:r>
              <a:rPr lang="en" sz="2200" i="1">
                <a:solidFill>
                  <a:schemeClr val="dk2"/>
                </a:solidFill>
              </a:rPr>
              <a:t>“Has this verbatim text been transcribed correctly?”</a:t>
            </a:r>
            <a:endParaRPr sz="2200" i="1">
              <a:solidFill>
                <a:schemeClr val="dk2"/>
              </a:solidFill>
            </a:endParaRPr>
          </a:p>
          <a:p>
            <a:pPr marL="832103" lvl="0" indent="-374903" algn="l" rtl="0">
              <a:spcBef>
                <a:spcPts val="400"/>
              </a:spcBef>
              <a:spcAft>
                <a:spcPts val="0"/>
              </a:spcAft>
              <a:buNone/>
            </a:pPr>
            <a:r>
              <a:rPr lang="en" sz="2200"/>
              <a:t>Consistency - </a:t>
            </a:r>
            <a:r>
              <a:rPr lang="en" sz="2200" i="1">
                <a:solidFill>
                  <a:schemeClr val="dk2"/>
                </a:solidFill>
              </a:rPr>
              <a:t>“In my interpreted locality data do I always include information about higher geography, like county and state?”</a:t>
            </a:r>
            <a:endParaRPr sz="2200" i="1">
              <a:solidFill>
                <a:schemeClr val="dk2"/>
              </a:solidFill>
            </a:endParaRPr>
          </a:p>
          <a:p>
            <a:pPr marL="832103" lvl="0" indent="-374903" algn="l" rtl="0">
              <a:spcBef>
                <a:spcPts val="400"/>
              </a:spcBef>
              <a:spcAft>
                <a:spcPts val="0"/>
              </a:spcAft>
              <a:buNone/>
            </a:pPr>
            <a:r>
              <a:rPr lang="en" sz="2200"/>
              <a:t>Standardization -</a:t>
            </a:r>
            <a:r>
              <a:rPr lang="en" sz="2200">
                <a:solidFill>
                  <a:schemeClr val="dk2"/>
                </a:solidFill>
              </a:rPr>
              <a:t> </a:t>
            </a:r>
            <a:r>
              <a:rPr lang="en" sz="2200" i="1">
                <a:solidFill>
                  <a:schemeClr val="dk2"/>
                </a:solidFill>
              </a:rPr>
              <a:t>“Is this date recorded in the correct format?”</a:t>
            </a:r>
            <a:endParaRPr sz="2200" i="1">
              <a:solidFill>
                <a:schemeClr val="dk2"/>
              </a:solidFill>
            </a:endParaRPr>
          </a:p>
          <a:p>
            <a:pPr marL="832103" lvl="0" indent="-374903" algn="l" rtl="0">
              <a:spcBef>
                <a:spcPts val="400"/>
              </a:spcBef>
              <a:spcAft>
                <a:spcPts val="400"/>
              </a:spcAft>
              <a:buNone/>
            </a:pPr>
            <a:r>
              <a:rPr lang="en" sz="2200"/>
              <a:t>Completeness - </a:t>
            </a:r>
            <a:r>
              <a:rPr lang="en" sz="2200" i="1">
                <a:solidFill>
                  <a:schemeClr val="dk2"/>
                </a:solidFill>
              </a:rPr>
              <a:t>“Do I have data for the higher taxonomic classifications of my scientific names?”</a:t>
            </a:r>
            <a:endParaRPr sz="2200" i="1">
              <a:solidFill>
                <a:schemeClr val="dk2"/>
              </a:solidFill>
            </a:endParaRPr>
          </a:p>
        </p:txBody>
      </p:sp>
      <p:sp>
        <p:nvSpPr>
          <p:cNvPr id="157" name="Google Shape;157;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qualities does your “final” data have?</a:t>
            </a:r>
            <a:endParaRPr/>
          </a:p>
        </p:txBody>
      </p:sp>
      <p:sp>
        <p:nvSpPr>
          <p:cNvPr id="163" name="Google Shape;163;p27"/>
          <p:cNvSpPr txBox="1">
            <a:spLocks noGrp="1"/>
          </p:cNvSpPr>
          <p:nvPr>
            <p:ph type="body" idx="1"/>
          </p:nvPr>
        </p:nvSpPr>
        <p:spPr>
          <a:xfrm>
            <a:off x="311700" y="1152475"/>
            <a:ext cx="8520600" cy="35898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You don’t always have to be the one responsible for making sure these qualities are met! </a:t>
            </a:r>
            <a:endParaRPr i="1">
              <a:solidFill>
                <a:schemeClr val="dk2"/>
              </a:solidFill>
            </a:endParaRPr>
          </a:p>
          <a:p>
            <a:pPr marL="374904" lvl="0" indent="-374904" algn="l" rtl="0">
              <a:spcBef>
                <a:spcPts val="1200"/>
              </a:spcBef>
              <a:spcAft>
                <a:spcPts val="0"/>
              </a:spcAft>
              <a:buNone/>
            </a:pPr>
            <a:r>
              <a:rPr lang="en"/>
              <a:t>Completeness - </a:t>
            </a:r>
            <a:r>
              <a:rPr lang="en" i="1">
                <a:solidFill>
                  <a:schemeClr val="dk2"/>
                </a:solidFill>
              </a:rPr>
              <a:t>“Do I have data for the higher taxonomic classifications of my scientific names?”</a:t>
            </a:r>
            <a:endParaRPr i="1">
              <a:solidFill>
                <a:schemeClr val="dk2"/>
              </a:solidFill>
            </a:endParaRPr>
          </a:p>
          <a:p>
            <a:pPr marL="374904" lvl="0" indent="-374904" algn="l" rtl="0">
              <a:spcBef>
                <a:spcPts val="400"/>
              </a:spcBef>
              <a:spcAft>
                <a:spcPts val="0"/>
              </a:spcAft>
              <a:buNone/>
            </a:pPr>
            <a:endParaRPr i="1">
              <a:solidFill>
                <a:schemeClr val="dk2"/>
              </a:solidFill>
            </a:endParaRPr>
          </a:p>
          <a:p>
            <a:pPr marL="457200" lvl="0" indent="0" algn="l" rtl="0">
              <a:spcBef>
                <a:spcPts val="400"/>
              </a:spcBef>
              <a:spcAft>
                <a:spcPts val="1200"/>
              </a:spcAft>
              <a:buNone/>
            </a:pPr>
            <a:r>
              <a:rPr lang="en" i="1">
                <a:solidFill>
                  <a:schemeClr val="dk2"/>
                </a:solidFill>
              </a:rPr>
              <a:t>“I do </a:t>
            </a:r>
            <a:r>
              <a:rPr lang="en" i="1" u="sng">
                <a:solidFill>
                  <a:schemeClr val="dk2"/>
                </a:solidFill>
              </a:rPr>
              <a:t>not</a:t>
            </a:r>
            <a:r>
              <a:rPr lang="en" i="1">
                <a:solidFill>
                  <a:schemeClr val="dk2"/>
                </a:solidFill>
              </a:rPr>
              <a:t> have data for the higher taxonomic classifications of my scientific names, but I </a:t>
            </a:r>
            <a:r>
              <a:rPr lang="en" i="1" u="sng">
                <a:solidFill>
                  <a:schemeClr val="dk2"/>
                </a:solidFill>
              </a:rPr>
              <a:t>do</a:t>
            </a:r>
            <a:r>
              <a:rPr lang="en" i="1">
                <a:solidFill>
                  <a:schemeClr val="dk2"/>
                </a:solidFill>
              </a:rPr>
              <a:t> have links to taxonomic authorities like WoRMS.”</a:t>
            </a:r>
            <a:endParaRPr i="1">
              <a:solidFill>
                <a:schemeClr val="dk2"/>
              </a:solidFill>
            </a:endParaRPr>
          </a:p>
        </p:txBody>
      </p:sp>
      <p:sp>
        <p:nvSpPr>
          <p:cNvPr id="164" name="Google Shape;164;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165" name="Google Shape;165;p27"/>
          <p:cNvSpPr/>
          <p:nvPr/>
        </p:nvSpPr>
        <p:spPr>
          <a:xfrm>
            <a:off x="4350000" y="2997098"/>
            <a:ext cx="222000" cy="393600"/>
          </a:xfrm>
          <a:prstGeom prst="down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172" name="Google Shape;172;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wrangling needs: Accuracy</a:t>
            </a:r>
            <a:endParaRPr/>
          </a:p>
        </p:txBody>
      </p:sp>
      <p:sp>
        <p:nvSpPr>
          <p:cNvPr id="173" name="Google Shape;173;p2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fixing character encodings</a:t>
            </a:r>
            <a:endParaRPr/>
          </a:p>
          <a:p>
            <a:pPr marL="457200" lvl="0" indent="-381000" algn="l" rtl="0">
              <a:spcBef>
                <a:spcPts val="1000"/>
              </a:spcBef>
              <a:spcAft>
                <a:spcPts val="0"/>
              </a:spcAft>
              <a:buSzPts val="2400"/>
              <a:buChar char="●"/>
            </a:pPr>
            <a:r>
              <a:rPr lang="en"/>
              <a:t>trimming extra whitespace</a:t>
            </a:r>
            <a:endParaRPr/>
          </a:p>
          <a:p>
            <a:pPr marL="457200" lvl="0" indent="-381000" algn="l" rtl="0">
              <a:spcBef>
                <a:spcPts val="1000"/>
              </a:spcBef>
              <a:spcAft>
                <a:spcPts val="1000"/>
              </a:spcAft>
              <a:buSzPts val="2400"/>
              <a:buChar char="●"/>
            </a:pPr>
            <a:r>
              <a:rPr lang="en"/>
              <a:t>correcting typos</a:t>
            </a:r>
            <a:endParaRPr/>
          </a:p>
        </p:txBody>
      </p:sp>
      <p:sp>
        <p:nvSpPr>
          <p:cNvPr id="174" name="Google Shape;174;p28"/>
          <p:cNvSpPr/>
          <p:nvPr/>
        </p:nvSpPr>
        <p:spPr>
          <a:xfrm>
            <a:off x="4809750" y="1923175"/>
            <a:ext cx="3662700" cy="2645700"/>
          </a:xfrm>
          <a:prstGeom prst="flowChartMagneticTap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i="1">
                <a:latin typeface="Times New Roman"/>
                <a:ea typeface="Times New Roman"/>
                <a:cs typeface="Times New Roman"/>
                <a:sym typeface="Times New Roman"/>
              </a:rPr>
              <a:t>Respond in chat…</a:t>
            </a:r>
            <a:endParaRPr i="1">
              <a:latin typeface="Times New Roman"/>
              <a:ea typeface="Times New Roman"/>
              <a:cs typeface="Times New Roman"/>
              <a:sym typeface="Times New Roman"/>
            </a:endParaRPr>
          </a:p>
          <a:p>
            <a:pPr marL="0" lvl="0" indent="0" algn="ctr" rtl="0">
              <a:spcBef>
                <a:spcPts val="0"/>
              </a:spcBef>
              <a:spcAft>
                <a:spcPts val="0"/>
              </a:spcAft>
              <a:buNone/>
            </a:pPr>
            <a:endParaRPr>
              <a:latin typeface="Times New Roman"/>
              <a:ea typeface="Times New Roman"/>
              <a:cs typeface="Times New Roman"/>
              <a:sym typeface="Times New Roman"/>
            </a:endParaRPr>
          </a:p>
          <a:p>
            <a:pPr marL="0" lvl="0" indent="0" algn="ctr" rtl="0">
              <a:spcBef>
                <a:spcPts val="0"/>
              </a:spcBef>
              <a:spcAft>
                <a:spcPts val="0"/>
              </a:spcAft>
              <a:buNone/>
            </a:pPr>
            <a:r>
              <a:rPr lang="en" sz="2000">
                <a:latin typeface="Times New Roman"/>
                <a:ea typeface="Times New Roman"/>
                <a:cs typeface="Times New Roman"/>
                <a:sym typeface="Times New Roman"/>
              </a:rPr>
              <a:t>What other aspects of </a:t>
            </a:r>
            <a:r>
              <a:rPr lang="en" sz="2000" u="sng">
                <a:latin typeface="Times New Roman"/>
                <a:ea typeface="Times New Roman"/>
                <a:cs typeface="Times New Roman"/>
                <a:sym typeface="Times New Roman"/>
              </a:rPr>
              <a:t>accuracy</a:t>
            </a:r>
            <a:r>
              <a:rPr lang="en" sz="2000">
                <a:latin typeface="Times New Roman"/>
                <a:ea typeface="Times New Roman"/>
                <a:cs typeface="Times New Roman"/>
                <a:sym typeface="Times New Roman"/>
              </a:rPr>
              <a:t> might you need to address for data in your collection?</a:t>
            </a:r>
            <a:endParaRPr sz="2000">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181" name="Google Shape;181;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wrangling needs: Consistency</a:t>
            </a:r>
            <a:endParaRPr/>
          </a:p>
        </p:txBody>
      </p:sp>
      <p:sp>
        <p:nvSpPr>
          <p:cNvPr id="182" name="Google Shape;182;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converting between numeric systems</a:t>
            </a:r>
            <a:endParaRPr/>
          </a:p>
          <a:p>
            <a:pPr marL="457200" lvl="0" indent="-381000" algn="l" rtl="0">
              <a:spcBef>
                <a:spcPts val="1000"/>
              </a:spcBef>
              <a:spcAft>
                <a:spcPts val="0"/>
              </a:spcAft>
              <a:buSzPts val="2400"/>
              <a:buChar char="●"/>
            </a:pPr>
            <a:r>
              <a:rPr lang="en"/>
              <a:t>splitting and merging data fields</a:t>
            </a:r>
            <a:endParaRPr/>
          </a:p>
          <a:p>
            <a:pPr marL="457200" lvl="0" indent="-381000" algn="l" rtl="0">
              <a:spcBef>
                <a:spcPts val="1000"/>
              </a:spcBef>
              <a:spcAft>
                <a:spcPts val="1000"/>
              </a:spcAft>
              <a:buSzPts val="2400"/>
              <a:buChar char="●"/>
            </a:pPr>
            <a:r>
              <a:rPr lang="en"/>
              <a:t>enforcing conventions for formatting catalog numbers</a:t>
            </a:r>
            <a:endParaRPr/>
          </a:p>
        </p:txBody>
      </p:sp>
      <p:sp>
        <p:nvSpPr>
          <p:cNvPr id="183" name="Google Shape;183;p29"/>
          <p:cNvSpPr/>
          <p:nvPr/>
        </p:nvSpPr>
        <p:spPr>
          <a:xfrm>
            <a:off x="4809750" y="1923175"/>
            <a:ext cx="3662700" cy="2645700"/>
          </a:xfrm>
          <a:prstGeom prst="flowChartMagneticTap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i="1">
                <a:latin typeface="Times New Roman"/>
                <a:ea typeface="Times New Roman"/>
                <a:cs typeface="Times New Roman"/>
                <a:sym typeface="Times New Roman"/>
              </a:rPr>
              <a:t>Respond in chat…</a:t>
            </a:r>
            <a:endParaRPr i="1">
              <a:latin typeface="Times New Roman"/>
              <a:ea typeface="Times New Roman"/>
              <a:cs typeface="Times New Roman"/>
              <a:sym typeface="Times New Roman"/>
            </a:endParaRPr>
          </a:p>
          <a:p>
            <a:pPr marL="0" lvl="0" indent="0" algn="ctr" rtl="0">
              <a:spcBef>
                <a:spcPts val="0"/>
              </a:spcBef>
              <a:spcAft>
                <a:spcPts val="0"/>
              </a:spcAft>
              <a:buNone/>
            </a:pPr>
            <a:endParaRPr>
              <a:latin typeface="Times New Roman"/>
              <a:ea typeface="Times New Roman"/>
              <a:cs typeface="Times New Roman"/>
              <a:sym typeface="Times New Roman"/>
            </a:endParaRPr>
          </a:p>
          <a:p>
            <a:pPr marL="0" lvl="0" indent="0" algn="ctr" rtl="0">
              <a:spcBef>
                <a:spcPts val="0"/>
              </a:spcBef>
              <a:spcAft>
                <a:spcPts val="0"/>
              </a:spcAft>
              <a:buNone/>
            </a:pPr>
            <a:r>
              <a:rPr lang="en" sz="2000">
                <a:latin typeface="Times New Roman"/>
                <a:ea typeface="Times New Roman"/>
                <a:cs typeface="Times New Roman"/>
                <a:sym typeface="Times New Roman"/>
              </a:rPr>
              <a:t>What other aspects of </a:t>
            </a:r>
            <a:r>
              <a:rPr lang="en" sz="2000" u="sng">
                <a:latin typeface="Times New Roman"/>
                <a:ea typeface="Times New Roman"/>
                <a:cs typeface="Times New Roman"/>
                <a:sym typeface="Times New Roman"/>
              </a:rPr>
              <a:t>consistency</a:t>
            </a:r>
            <a:r>
              <a:rPr lang="en" sz="2000">
                <a:latin typeface="Times New Roman"/>
                <a:ea typeface="Times New Roman"/>
                <a:cs typeface="Times New Roman"/>
                <a:sym typeface="Times New Roman"/>
              </a:rPr>
              <a:t> might you need to address for data in your collection?</a:t>
            </a:r>
            <a:endParaRPr sz="2000">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190" name="Google Shape;190;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wrangling needs: Standardization</a:t>
            </a:r>
            <a:endParaRPr/>
          </a:p>
        </p:txBody>
      </p:sp>
      <p:sp>
        <p:nvSpPr>
          <p:cNvPr id="191" name="Google Shape;191;p30"/>
          <p:cNvSpPr txBox="1">
            <a:spLocks noGrp="1"/>
          </p:cNvSpPr>
          <p:nvPr>
            <p:ph type="body" idx="1"/>
          </p:nvPr>
        </p:nvSpPr>
        <p:spPr>
          <a:xfrm>
            <a:off x="311700" y="1152475"/>
            <a:ext cx="3999900" cy="37527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using a standard coordinate system</a:t>
            </a:r>
            <a:endParaRPr/>
          </a:p>
          <a:p>
            <a:pPr marL="457200" lvl="0" indent="-381000" algn="l" rtl="0">
              <a:spcBef>
                <a:spcPts val="1000"/>
              </a:spcBef>
              <a:spcAft>
                <a:spcPts val="0"/>
              </a:spcAft>
              <a:buSzPts val="2400"/>
              <a:buChar char="●"/>
            </a:pPr>
            <a:r>
              <a:rPr lang="en"/>
              <a:t>mapping data to standard fields, e.g. those defined by Darwin Core</a:t>
            </a:r>
            <a:endParaRPr/>
          </a:p>
          <a:p>
            <a:pPr marL="457200" lvl="0" indent="-381000" algn="l" rtl="0">
              <a:spcBef>
                <a:spcPts val="1000"/>
              </a:spcBef>
              <a:spcAft>
                <a:spcPts val="1000"/>
              </a:spcAft>
              <a:buSzPts val="2400"/>
              <a:buChar char="●"/>
            </a:pPr>
            <a:r>
              <a:rPr lang="en"/>
              <a:t>formatting dates correctly and completely</a:t>
            </a:r>
            <a:endParaRPr/>
          </a:p>
        </p:txBody>
      </p:sp>
      <p:sp>
        <p:nvSpPr>
          <p:cNvPr id="192" name="Google Shape;192;p30"/>
          <p:cNvSpPr/>
          <p:nvPr/>
        </p:nvSpPr>
        <p:spPr>
          <a:xfrm>
            <a:off x="4809750" y="1923175"/>
            <a:ext cx="3662700" cy="2645700"/>
          </a:xfrm>
          <a:prstGeom prst="flowChartMagneticTap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i="1">
                <a:latin typeface="Times New Roman"/>
                <a:ea typeface="Times New Roman"/>
                <a:cs typeface="Times New Roman"/>
                <a:sym typeface="Times New Roman"/>
              </a:rPr>
              <a:t>Respond in chat…</a:t>
            </a:r>
            <a:endParaRPr i="1">
              <a:latin typeface="Times New Roman"/>
              <a:ea typeface="Times New Roman"/>
              <a:cs typeface="Times New Roman"/>
              <a:sym typeface="Times New Roman"/>
            </a:endParaRPr>
          </a:p>
          <a:p>
            <a:pPr marL="0" lvl="0" indent="0" algn="ctr" rtl="0">
              <a:spcBef>
                <a:spcPts val="0"/>
              </a:spcBef>
              <a:spcAft>
                <a:spcPts val="0"/>
              </a:spcAft>
              <a:buNone/>
            </a:pPr>
            <a:endParaRPr>
              <a:latin typeface="Times New Roman"/>
              <a:ea typeface="Times New Roman"/>
              <a:cs typeface="Times New Roman"/>
              <a:sym typeface="Times New Roman"/>
            </a:endParaRPr>
          </a:p>
          <a:p>
            <a:pPr marL="0" lvl="0" indent="0" algn="ctr" rtl="0">
              <a:spcBef>
                <a:spcPts val="0"/>
              </a:spcBef>
              <a:spcAft>
                <a:spcPts val="0"/>
              </a:spcAft>
              <a:buNone/>
            </a:pPr>
            <a:r>
              <a:rPr lang="en" sz="2000">
                <a:latin typeface="Times New Roman"/>
                <a:ea typeface="Times New Roman"/>
                <a:cs typeface="Times New Roman"/>
                <a:sym typeface="Times New Roman"/>
              </a:rPr>
              <a:t>What other aspects of </a:t>
            </a:r>
            <a:r>
              <a:rPr lang="en" sz="2000" u="sng">
                <a:latin typeface="Times New Roman"/>
                <a:ea typeface="Times New Roman"/>
                <a:cs typeface="Times New Roman"/>
                <a:sym typeface="Times New Roman"/>
              </a:rPr>
              <a:t>standardization</a:t>
            </a:r>
            <a:r>
              <a:rPr lang="en" sz="2000">
                <a:latin typeface="Times New Roman"/>
                <a:ea typeface="Times New Roman"/>
                <a:cs typeface="Times New Roman"/>
                <a:sym typeface="Times New Roman"/>
              </a:rPr>
              <a:t> might you need to address for data in your collection?</a:t>
            </a:r>
            <a:endParaRPr sz="2000">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199" name="Google Shape;199;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wrangling needs: Completeness</a:t>
            </a:r>
            <a:endParaRPr/>
          </a:p>
        </p:txBody>
      </p:sp>
      <p:sp>
        <p:nvSpPr>
          <p:cNvPr id="200" name="Google Shape;200;p3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lnSpcReduction="10000"/>
          </a:bodyPr>
          <a:lstStyle/>
          <a:p>
            <a:pPr marL="457200" lvl="0" indent="-381000" algn="l" rtl="0">
              <a:spcBef>
                <a:spcPts val="0"/>
              </a:spcBef>
              <a:spcAft>
                <a:spcPts val="0"/>
              </a:spcAft>
              <a:buSzPts val="2400"/>
              <a:buChar char="●"/>
            </a:pPr>
            <a:r>
              <a:rPr lang="en"/>
              <a:t>ensuring that key information, e.g. “collecting vessel,” is retained in standard fields</a:t>
            </a:r>
            <a:endParaRPr/>
          </a:p>
          <a:p>
            <a:pPr marL="457200" lvl="0" indent="-381000" algn="l" rtl="0">
              <a:spcBef>
                <a:spcPts val="1000"/>
              </a:spcBef>
              <a:spcAft>
                <a:spcPts val="1000"/>
              </a:spcAft>
              <a:buSzPts val="2400"/>
              <a:buChar char="●"/>
            </a:pPr>
            <a:r>
              <a:rPr lang="en"/>
              <a:t>connecting taxonomic name strings to taxonomic authorities</a:t>
            </a:r>
            <a:endParaRPr/>
          </a:p>
        </p:txBody>
      </p:sp>
      <p:sp>
        <p:nvSpPr>
          <p:cNvPr id="201" name="Google Shape;201;p31"/>
          <p:cNvSpPr/>
          <p:nvPr/>
        </p:nvSpPr>
        <p:spPr>
          <a:xfrm>
            <a:off x="4809750" y="1923175"/>
            <a:ext cx="3662700" cy="2645700"/>
          </a:xfrm>
          <a:prstGeom prst="flowChartMagneticTap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i="1">
                <a:latin typeface="Times New Roman"/>
                <a:ea typeface="Times New Roman"/>
                <a:cs typeface="Times New Roman"/>
                <a:sym typeface="Times New Roman"/>
              </a:rPr>
              <a:t>Respond in chat…</a:t>
            </a:r>
            <a:endParaRPr i="1">
              <a:latin typeface="Times New Roman"/>
              <a:ea typeface="Times New Roman"/>
              <a:cs typeface="Times New Roman"/>
              <a:sym typeface="Times New Roman"/>
            </a:endParaRPr>
          </a:p>
          <a:p>
            <a:pPr marL="0" lvl="0" indent="0" algn="ctr" rtl="0">
              <a:spcBef>
                <a:spcPts val="0"/>
              </a:spcBef>
              <a:spcAft>
                <a:spcPts val="0"/>
              </a:spcAft>
              <a:buNone/>
            </a:pPr>
            <a:endParaRPr>
              <a:latin typeface="Times New Roman"/>
              <a:ea typeface="Times New Roman"/>
              <a:cs typeface="Times New Roman"/>
              <a:sym typeface="Times New Roman"/>
            </a:endParaRPr>
          </a:p>
          <a:p>
            <a:pPr marL="0" lvl="0" indent="0" algn="ctr" rtl="0">
              <a:spcBef>
                <a:spcPts val="0"/>
              </a:spcBef>
              <a:spcAft>
                <a:spcPts val="0"/>
              </a:spcAft>
              <a:buNone/>
            </a:pPr>
            <a:r>
              <a:rPr lang="en" sz="2000">
                <a:latin typeface="Times New Roman"/>
                <a:ea typeface="Times New Roman"/>
                <a:cs typeface="Times New Roman"/>
                <a:sym typeface="Times New Roman"/>
              </a:rPr>
              <a:t>What other aspects of </a:t>
            </a:r>
            <a:r>
              <a:rPr lang="en" sz="2000" u="sng">
                <a:latin typeface="Times New Roman"/>
                <a:ea typeface="Times New Roman"/>
                <a:cs typeface="Times New Roman"/>
                <a:sym typeface="Times New Roman"/>
              </a:rPr>
              <a:t>completeness</a:t>
            </a:r>
            <a:r>
              <a:rPr lang="en" sz="2000">
                <a:latin typeface="Times New Roman"/>
                <a:ea typeface="Times New Roman"/>
                <a:cs typeface="Times New Roman"/>
                <a:sym typeface="Times New Roman"/>
              </a:rPr>
              <a:t> might you need to address for data in your collection?</a:t>
            </a:r>
            <a:endParaRPr sz="20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Objectives</a:t>
            </a:r>
            <a:endParaRPr/>
          </a:p>
        </p:txBody>
      </p:sp>
      <p:sp>
        <p:nvSpPr>
          <p:cNvPr id="69" name="Google Shape;69;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457200" lvl="0" indent="-358140" algn="l" rtl="0">
              <a:spcBef>
                <a:spcPts val="0"/>
              </a:spcBef>
              <a:spcAft>
                <a:spcPts val="0"/>
              </a:spcAft>
              <a:buSzPct val="100000"/>
              <a:buAutoNum type="arabicPeriod"/>
            </a:pPr>
            <a:r>
              <a:rPr lang="en"/>
              <a:t>Participants will be able to assess what their data wrangling needs are, as well as how to break these needs into manageable tasks and how to select tools that will help them complete these tasks efficiently and effectively.</a:t>
            </a:r>
            <a:endParaRPr/>
          </a:p>
          <a:p>
            <a:pPr marL="457200" lvl="0" indent="-358140" algn="l" rtl="0">
              <a:spcBef>
                <a:spcPts val="1000"/>
              </a:spcBef>
              <a:spcAft>
                <a:spcPts val="0"/>
              </a:spcAft>
              <a:buSzPct val="100000"/>
              <a:buAutoNum type="arabicPeriod"/>
            </a:pPr>
            <a:r>
              <a:rPr lang="en"/>
              <a:t>Participants will be able to recognize opportunities to improve their digitization workflows so as to avoid or decrease the need for future data wrangling.</a:t>
            </a:r>
            <a:endParaRPr/>
          </a:p>
          <a:p>
            <a:pPr marL="457200" lvl="0" indent="-358140" algn="l" rtl="0">
              <a:spcBef>
                <a:spcPts val="1000"/>
              </a:spcBef>
              <a:spcAft>
                <a:spcPts val="1000"/>
              </a:spcAft>
              <a:buSzPct val="100000"/>
              <a:buAutoNum type="arabicPeriod"/>
            </a:pPr>
            <a:r>
              <a:rPr lang="en"/>
              <a:t>Participants will be equipped to ask better questions when seeking help from informatics experts and will be empowered to help each other within the biodiversity collections community.</a:t>
            </a:r>
            <a:endParaRPr/>
          </a:p>
        </p:txBody>
      </p:sp>
      <p:sp>
        <p:nvSpPr>
          <p:cNvPr id="70" name="Google Shape;70;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accent3"/>
                </a:solidFill>
              </a:rPr>
              <a:t>2</a:t>
            </a:fld>
            <a:endParaRPr>
              <a:solidFill>
                <a:schemeClr val="accent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2"/>
          <p:cNvSpPr txBox="1">
            <a:spLocks noGrp="1"/>
          </p:cNvSpPr>
          <p:nvPr>
            <p:ph type="title"/>
          </p:nvPr>
        </p:nvSpPr>
        <p:spPr>
          <a:xfrm>
            <a:off x="490250" y="526350"/>
            <a:ext cx="58458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Breakout Activity:</a:t>
            </a:r>
            <a:endParaRPr/>
          </a:p>
          <a:p>
            <a:pPr marL="0" lvl="0" indent="0" algn="l" rtl="0">
              <a:spcBef>
                <a:spcPts val="0"/>
              </a:spcBef>
              <a:spcAft>
                <a:spcPts val="0"/>
              </a:spcAft>
              <a:buNone/>
            </a:pPr>
            <a:endParaRPr/>
          </a:p>
          <a:p>
            <a:pPr marL="0" lvl="0" indent="0" algn="l" rtl="0">
              <a:spcBef>
                <a:spcPts val="0"/>
              </a:spcBef>
              <a:spcAft>
                <a:spcPts val="0"/>
              </a:spcAft>
              <a:buNone/>
            </a:pPr>
            <a:r>
              <a:rPr lang="en" sz="2700"/>
              <a:t>Explore the sample dataset and identify two or more data wrangling needs in each category (accuracy, consistency, standardization, completeness)</a:t>
            </a:r>
            <a:endParaRPr sz="27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Identifying, planning, and prioritizing data wrangling tasks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Reframing “needs” as “tasks”</a:t>
            </a:r>
            <a:endParaRPr/>
          </a:p>
        </p:txBody>
      </p:sp>
      <p:sp>
        <p:nvSpPr>
          <p:cNvPr id="217" name="Google Shape;217;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accent3"/>
                </a:solidFill>
              </a:rPr>
              <a:t>22</a:t>
            </a:fld>
            <a:endParaRPr>
              <a:solidFill>
                <a:schemeClr val="accent3"/>
              </a:solidFill>
            </a:endParaRPr>
          </a:p>
        </p:txBody>
      </p:sp>
      <p:sp>
        <p:nvSpPr>
          <p:cNvPr id="218" name="Google Shape;218;p34"/>
          <p:cNvSpPr txBox="1">
            <a:spLocks noGrp="1"/>
          </p:cNvSpPr>
          <p:nvPr>
            <p:ph type="body" idx="1"/>
          </p:nvPr>
        </p:nvSpPr>
        <p:spPr>
          <a:xfrm>
            <a:off x="311700" y="1152475"/>
            <a:ext cx="8520600" cy="1050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Needs are oriented towards the result. Tasks are oriented towards the process.</a:t>
            </a:r>
            <a:endParaRPr/>
          </a:p>
        </p:txBody>
      </p:sp>
      <p:sp>
        <p:nvSpPr>
          <p:cNvPr id="219" name="Google Shape;219;p34"/>
          <p:cNvSpPr txBox="1"/>
          <p:nvPr/>
        </p:nvSpPr>
        <p:spPr>
          <a:xfrm>
            <a:off x="444200" y="2212975"/>
            <a:ext cx="2469300" cy="14775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
              <a:t>trimming extra whitespace</a:t>
            </a:r>
            <a:endParaRPr/>
          </a:p>
          <a:p>
            <a:pPr marL="457200" lvl="0" indent="-317500" algn="l" rtl="0">
              <a:spcBef>
                <a:spcPts val="0"/>
              </a:spcBef>
              <a:spcAft>
                <a:spcPts val="0"/>
              </a:spcAft>
              <a:buSzPts val="1400"/>
              <a:buChar char="●"/>
            </a:pPr>
            <a:r>
              <a:rPr lang="en"/>
              <a:t>splitting and merging data fields</a:t>
            </a:r>
            <a:endParaRPr/>
          </a:p>
          <a:p>
            <a:pPr marL="457200" lvl="0" indent="-317500" algn="l" rtl="0">
              <a:spcBef>
                <a:spcPts val="0"/>
              </a:spcBef>
              <a:spcAft>
                <a:spcPts val="0"/>
              </a:spcAft>
              <a:buSzPts val="1400"/>
              <a:buChar char="●"/>
            </a:pPr>
            <a:r>
              <a:rPr lang="en"/>
              <a:t>fixing character encodings</a:t>
            </a:r>
            <a:endParaRPr/>
          </a:p>
        </p:txBody>
      </p:sp>
      <p:sp>
        <p:nvSpPr>
          <p:cNvPr id="220" name="Google Shape;220;p34"/>
          <p:cNvSpPr txBox="1"/>
          <p:nvPr/>
        </p:nvSpPr>
        <p:spPr>
          <a:xfrm>
            <a:off x="4725013" y="2212975"/>
            <a:ext cx="2469300" cy="6156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
              <a:t>mapping data to standard fields</a:t>
            </a:r>
            <a:endParaRPr/>
          </a:p>
        </p:txBody>
      </p:sp>
      <p:sp>
        <p:nvSpPr>
          <p:cNvPr id="221" name="Google Shape;221;p34"/>
          <p:cNvSpPr txBox="1"/>
          <p:nvPr/>
        </p:nvSpPr>
        <p:spPr>
          <a:xfrm>
            <a:off x="4725013" y="3042950"/>
            <a:ext cx="2469300" cy="12621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
              <a:t>enforcing conventions for formatting catalog numbers</a:t>
            </a:r>
            <a:endParaRPr/>
          </a:p>
          <a:p>
            <a:pPr marL="457200" lvl="0" indent="-317500" algn="l" rtl="0">
              <a:spcBef>
                <a:spcPts val="0"/>
              </a:spcBef>
              <a:spcAft>
                <a:spcPts val="0"/>
              </a:spcAft>
              <a:buSzPts val="1400"/>
              <a:buChar char="●"/>
            </a:pPr>
            <a:r>
              <a:rPr lang="en"/>
              <a:t>using a standard coordinate system</a:t>
            </a:r>
            <a:endParaRPr/>
          </a:p>
        </p:txBody>
      </p:sp>
      <p:sp>
        <p:nvSpPr>
          <p:cNvPr id="222" name="Google Shape;222;p34"/>
          <p:cNvSpPr txBox="1"/>
          <p:nvPr/>
        </p:nvSpPr>
        <p:spPr>
          <a:xfrm>
            <a:off x="7194325" y="3366200"/>
            <a:ext cx="1401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lt2"/>
                </a:solidFill>
              </a:rPr>
              <a:t>automate and review</a:t>
            </a:r>
            <a:endParaRPr b="1">
              <a:solidFill>
                <a:schemeClr val="lt2"/>
              </a:solidFill>
            </a:endParaRPr>
          </a:p>
        </p:txBody>
      </p:sp>
      <p:sp>
        <p:nvSpPr>
          <p:cNvPr id="223" name="Google Shape;223;p34"/>
          <p:cNvSpPr txBox="1"/>
          <p:nvPr/>
        </p:nvSpPr>
        <p:spPr>
          <a:xfrm>
            <a:off x="2913500" y="4090075"/>
            <a:ext cx="1758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lt2"/>
                </a:solidFill>
              </a:rPr>
              <a:t>cluster &amp; edit</a:t>
            </a:r>
            <a:endParaRPr b="1">
              <a:solidFill>
                <a:schemeClr val="lt2"/>
              </a:solidFill>
            </a:endParaRPr>
          </a:p>
        </p:txBody>
      </p:sp>
      <p:sp>
        <p:nvSpPr>
          <p:cNvPr id="224" name="Google Shape;224;p34"/>
          <p:cNvSpPr txBox="1"/>
          <p:nvPr/>
        </p:nvSpPr>
        <p:spPr>
          <a:xfrm>
            <a:off x="2913525" y="2643925"/>
            <a:ext cx="1758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lt2"/>
                </a:solidFill>
              </a:rPr>
              <a:t>apply transformations</a:t>
            </a:r>
            <a:endParaRPr b="1">
              <a:solidFill>
                <a:schemeClr val="lt2"/>
              </a:solidFill>
            </a:endParaRPr>
          </a:p>
        </p:txBody>
      </p:sp>
      <p:sp>
        <p:nvSpPr>
          <p:cNvPr id="225" name="Google Shape;225;p34"/>
          <p:cNvSpPr txBox="1"/>
          <p:nvPr/>
        </p:nvSpPr>
        <p:spPr>
          <a:xfrm>
            <a:off x="7194325" y="2093079"/>
            <a:ext cx="17586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lt2"/>
                </a:solidFill>
              </a:rPr>
              <a:t>determine an automatable process</a:t>
            </a:r>
            <a:endParaRPr b="1">
              <a:solidFill>
                <a:schemeClr val="lt2"/>
              </a:solidFill>
            </a:endParaRPr>
          </a:p>
        </p:txBody>
      </p:sp>
      <p:sp>
        <p:nvSpPr>
          <p:cNvPr id="226" name="Google Shape;226;p34"/>
          <p:cNvSpPr txBox="1"/>
          <p:nvPr/>
        </p:nvSpPr>
        <p:spPr>
          <a:xfrm>
            <a:off x="444200" y="3874525"/>
            <a:ext cx="2469300" cy="8313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
              <a:t>connecting taxonomic name strings to taxonomic authorities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talk about tasks?</a:t>
            </a:r>
            <a:endParaRPr/>
          </a:p>
        </p:txBody>
      </p:sp>
      <p:sp>
        <p:nvSpPr>
          <p:cNvPr id="232" name="Google Shape;232;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Identifying tasks allows us to manage the limited time and resources we have efficiently because we can…</a:t>
            </a:r>
            <a:endParaRPr/>
          </a:p>
          <a:p>
            <a:pPr marL="457200" lvl="0" indent="-381000" algn="l" rtl="0">
              <a:spcBef>
                <a:spcPts val="1200"/>
              </a:spcBef>
              <a:spcAft>
                <a:spcPts val="0"/>
              </a:spcAft>
              <a:buSzPts val="2400"/>
              <a:buChar char="●"/>
            </a:pPr>
            <a:r>
              <a:rPr lang="en"/>
              <a:t>Assign tasks based on existing staff skills</a:t>
            </a:r>
            <a:endParaRPr/>
          </a:p>
          <a:p>
            <a:pPr marL="457200" lvl="0" indent="-381000" algn="l" rtl="0">
              <a:spcBef>
                <a:spcPts val="0"/>
              </a:spcBef>
              <a:spcAft>
                <a:spcPts val="0"/>
              </a:spcAft>
              <a:buSzPts val="2400"/>
              <a:buChar char="●"/>
            </a:pPr>
            <a:r>
              <a:rPr lang="en"/>
              <a:t>Understand where staff desire to gain skills</a:t>
            </a:r>
            <a:endParaRPr/>
          </a:p>
          <a:p>
            <a:pPr marL="457200" lvl="0" indent="-381000" algn="l" rtl="0">
              <a:spcBef>
                <a:spcPts val="0"/>
              </a:spcBef>
              <a:spcAft>
                <a:spcPts val="0"/>
              </a:spcAft>
              <a:buSzPts val="2400"/>
              <a:buChar char="●"/>
            </a:pPr>
            <a:r>
              <a:rPr lang="en"/>
              <a:t>Understand what tools staff need to accomplish tasks</a:t>
            </a:r>
            <a:endParaRPr/>
          </a:p>
          <a:p>
            <a:pPr marL="457200" lvl="0" indent="-381000" algn="l" rtl="0">
              <a:spcBef>
                <a:spcPts val="0"/>
              </a:spcBef>
              <a:spcAft>
                <a:spcPts val="0"/>
              </a:spcAft>
              <a:buSzPts val="2400"/>
              <a:buChar char="●"/>
            </a:pPr>
            <a:r>
              <a:rPr lang="en"/>
              <a:t>Outsource tasks where skills and/or tools don’t exist</a:t>
            </a:r>
            <a:endParaRPr/>
          </a:p>
          <a:p>
            <a:pPr marL="457200" lvl="0" indent="-381000" algn="l" rtl="0">
              <a:spcBef>
                <a:spcPts val="0"/>
              </a:spcBef>
              <a:spcAft>
                <a:spcPts val="0"/>
              </a:spcAft>
              <a:buSzPts val="2400"/>
              <a:buChar char="●"/>
            </a:pPr>
            <a:r>
              <a:rPr lang="en"/>
              <a:t>Outsource tasks where time doesn’t exist</a:t>
            </a:r>
            <a:endParaRPr/>
          </a:p>
        </p:txBody>
      </p:sp>
      <p:sp>
        <p:nvSpPr>
          <p:cNvPr id="233" name="Google Shape;233;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Rules of thumb for data wrangling tasks</a:t>
            </a:r>
            <a:endParaRPr/>
          </a:p>
        </p:txBody>
      </p:sp>
      <p:sp>
        <p:nvSpPr>
          <p:cNvPr id="240" name="Google Shape;240;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342900" lvl="0" indent="-317500" algn="l" rtl="0">
              <a:spcBef>
                <a:spcPts val="0"/>
              </a:spcBef>
              <a:spcAft>
                <a:spcPts val="0"/>
              </a:spcAft>
              <a:buSzPts val="2400"/>
              <a:buChar char="★"/>
            </a:pPr>
            <a:r>
              <a:rPr lang="en"/>
              <a:t>Fix the easy problems first</a:t>
            </a:r>
            <a:endParaRPr/>
          </a:p>
          <a:p>
            <a:pPr marL="342900" lvl="0" indent="-317500" algn="l" rtl="0">
              <a:spcBef>
                <a:spcPts val="800"/>
              </a:spcBef>
              <a:spcAft>
                <a:spcPts val="0"/>
              </a:spcAft>
              <a:buSzPts val="2400"/>
              <a:buChar char="★"/>
            </a:pPr>
            <a:r>
              <a:rPr lang="en"/>
              <a:t>Fix the most prevalent problems first</a:t>
            </a:r>
            <a:endParaRPr/>
          </a:p>
          <a:p>
            <a:pPr marL="342900" lvl="0" indent="-317500" algn="l" rtl="0">
              <a:spcBef>
                <a:spcPts val="800"/>
              </a:spcBef>
              <a:spcAft>
                <a:spcPts val="0"/>
              </a:spcAft>
              <a:buSzPts val="2400"/>
              <a:buChar char="★"/>
            </a:pPr>
            <a:r>
              <a:rPr lang="en"/>
              <a:t>Don’t do complex conversions individually</a:t>
            </a:r>
            <a:endParaRPr/>
          </a:p>
          <a:p>
            <a:pPr marL="342900" lvl="0" indent="-317500" algn="l" rtl="0">
              <a:spcBef>
                <a:spcPts val="800"/>
              </a:spcBef>
              <a:spcAft>
                <a:spcPts val="0"/>
              </a:spcAft>
              <a:buSzPts val="2400"/>
              <a:buChar char="★"/>
            </a:pPr>
            <a:r>
              <a:rPr lang="en"/>
              <a:t>Work with copies of your data</a:t>
            </a:r>
            <a:endParaRPr/>
          </a:p>
          <a:p>
            <a:pPr marL="342900" lvl="0" indent="-317500" algn="l" rtl="0">
              <a:spcBef>
                <a:spcPts val="800"/>
              </a:spcBef>
              <a:spcAft>
                <a:spcPts val="0"/>
              </a:spcAft>
              <a:buSzPts val="2400"/>
              <a:buChar char="★"/>
            </a:pPr>
            <a:r>
              <a:rPr lang="en"/>
              <a:t>Know when to stop “improving”</a:t>
            </a:r>
            <a:endParaRPr/>
          </a:p>
          <a:p>
            <a:pPr marL="342900" lvl="0" indent="-317500" algn="l" rtl="0">
              <a:spcBef>
                <a:spcPts val="800"/>
              </a:spcBef>
              <a:spcAft>
                <a:spcPts val="800"/>
              </a:spcAft>
              <a:buSzPts val="2400"/>
              <a:buChar char="★"/>
            </a:pPr>
            <a:r>
              <a:rPr lang="en"/>
              <a:t>Make notes about your process as you go</a:t>
            </a:r>
            <a:endParaRPr/>
          </a:p>
        </p:txBody>
      </p:sp>
      <p:sp>
        <p:nvSpPr>
          <p:cNvPr id="241" name="Google Shape;241;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Strategies for minimizing data wrangling</a:t>
            </a:r>
            <a:endParaRPr/>
          </a:p>
        </p:txBody>
      </p:sp>
      <p:sp>
        <p:nvSpPr>
          <p:cNvPr id="248" name="Google Shape;248;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342900" lvl="0" indent="-317500" algn="l" rtl="0">
              <a:spcBef>
                <a:spcPts val="0"/>
              </a:spcBef>
              <a:spcAft>
                <a:spcPts val="0"/>
              </a:spcAft>
              <a:buSzPts val="2400"/>
              <a:buAutoNum type="arabicPeriod"/>
            </a:pPr>
            <a:r>
              <a:rPr lang="en"/>
              <a:t>Avoid creating the problem</a:t>
            </a:r>
            <a:endParaRPr/>
          </a:p>
          <a:p>
            <a:pPr marL="342900" lvl="0" indent="-317500" algn="l" rtl="0">
              <a:spcBef>
                <a:spcPts val="800"/>
              </a:spcBef>
              <a:spcAft>
                <a:spcPts val="0"/>
              </a:spcAft>
              <a:buSzPts val="2400"/>
              <a:buAutoNum type="arabicPeriod"/>
            </a:pPr>
            <a:r>
              <a:rPr lang="en"/>
              <a:t>Fix the problem later</a:t>
            </a:r>
            <a:endParaRPr/>
          </a:p>
          <a:p>
            <a:pPr marL="342900" lvl="0" indent="-317500" algn="l" rtl="0">
              <a:spcBef>
                <a:spcPts val="800"/>
              </a:spcBef>
              <a:spcAft>
                <a:spcPts val="800"/>
              </a:spcAft>
              <a:buSzPts val="2400"/>
              <a:buAutoNum type="arabicPeriod"/>
            </a:pPr>
            <a:r>
              <a:rPr lang="en"/>
              <a:t>Let someone else fix the “problem”</a:t>
            </a:r>
            <a:endParaRPr/>
          </a:p>
        </p:txBody>
      </p:sp>
      <p:sp>
        <p:nvSpPr>
          <p:cNvPr id="249" name="Google Shape;249;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What is one data management need from the breakout activity that might benefit from the strategy of “Avoid creating the problem?”</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Prioritizing data wrangling tasks</a:t>
            </a:r>
            <a:endParaRPr/>
          </a:p>
        </p:txBody>
      </p:sp>
      <p:sp>
        <p:nvSpPr>
          <p:cNvPr id="260" name="Google Shape;260;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sp>
        <p:nvSpPr>
          <p:cNvPr id="261" name="Google Shape;261;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tasks can we do with the time and resources we have?</a:t>
            </a:r>
            <a:endParaRPr/>
          </a:p>
          <a:p>
            <a:pPr marL="0" lvl="0" indent="0" algn="l" rtl="0">
              <a:spcBef>
                <a:spcPts val="1200"/>
              </a:spcBef>
              <a:spcAft>
                <a:spcPts val="0"/>
              </a:spcAft>
              <a:buNone/>
            </a:pPr>
            <a:r>
              <a:rPr lang="en"/>
              <a:t>How can we change the time and resources we have?</a:t>
            </a:r>
            <a:endParaRPr/>
          </a:p>
          <a:p>
            <a:pPr marL="0" lvl="0" indent="0" algn="l" rtl="0">
              <a:spcBef>
                <a:spcPts val="1200"/>
              </a:spcBef>
              <a:spcAft>
                <a:spcPts val="0"/>
              </a:spcAft>
              <a:buNone/>
            </a:pPr>
            <a:r>
              <a:rPr lang="en"/>
              <a:t>Can we use a planning strategy to minimize tasks?</a:t>
            </a:r>
            <a:endParaRPr/>
          </a:p>
          <a:p>
            <a:pPr marL="0" lvl="0" indent="0" algn="l" rtl="0">
              <a:spcBef>
                <a:spcPts val="1200"/>
              </a:spcBef>
              <a:spcAft>
                <a:spcPts val="0"/>
              </a:spcAft>
              <a:buNone/>
            </a:pPr>
            <a:r>
              <a:rPr lang="en"/>
              <a:t>Are there any tasks that would lead to catastrophic failure in our final product if we don’t do them?</a:t>
            </a:r>
            <a:endParaRPr/>
          </a:p>
          <a:p>
            <a:pPr marL="0" lvl="0" indent="0" algn="l" rtl="0">
              <a:spcBef>
                <a:spcPts val="1200"/>
              </a:spcBef>
              <a:spcAft>
                <a:spcPts val="120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Coming up after the break…</a:t>
            </a:r>
            <a:endParaRPr/>
          </a:p>
        </p:txBody>
      </p:sp>
      <p:sp>
        <p:nvSpPr>
          <p:cNvPr id="267" name="Google Shape;267;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sp>
        <p:nvSpPr>
          <p:cNvPr id="268" name="Google Shape;268;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We are going to workshop the process of identifying data wrangling tasks, then planning and prioritizing them.</a:t>
            </a:r>
            <a:endParaRPr/>
          </a:p>
          <a:p>
            <a:pPr marL="0" lvl="0" indent="0" algn="l" rtl="0">
              <a:spcBef>
                <a:spcPts val="1200"/>
              </a:spcBef>
              <a:spcAft>
                <a:spcPts val="0"/>
              </a:spcAft>
              <a:buNone/>
            </a:pPr>
            <a:endParaRPr/>
          </a:p>
          <a:p>
            <a:pPr marL="0" lvl="0" indent="0" algn="l" rtl="0">
              <a:spcBef>
                <a:spcPts val="1200"/>
              </a:spcBef>
              <a:spcAft>
                <a:spcPts val="1200"/>
              </a:spcAft>
              <a:buNone/>
            </a:pPr>
            <a:r>
              <a:rPr lang="en" i="1">
                <a:highlight>
                  <a:schemeClr val="accent6"/>
                </a:highlight>
              </a:rPr>
              <a:t>**We need someone to volunteer a dataset or portion of their dataset for this exercise!!**</a:t>
            </a:r>
            <a:endParaRPr i="1">
              <a:highlight>
                <a:schemeClr val="accent6"/>
              </a:high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1"/>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ONE HOUR BREAK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Meetings</a:t>
            </a:r>
            <a:endParaRPr/>
          </a:p>
        </p:txBody>
      </p:sp>
      <p:sp>
        <p:nvSpPr>
          <p:cNvPr id="76" name="Google Shape;76;p15"/>
          <p:cNvSpPr txBox="1">
            <a:spLocks noGrp="1"/>
          </p:cNvSpPr>
          <p:nvPr>
            <p:ph type="body" idx="2"/>
          </p:nvPr>
        </p:nvSpPr>
        <p:spPr>
          <a:xfrm>
            <a:off x="4731300" y="724200"/>
            <a:ext cx="4412700" cy="36951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2000" b="1" dirty="0"/>
              <a:t>July 28th</a:t>
            </a:r>
            <a:r>
              <a:rPr lang="en" sz="2000" i="1" dirty="0"/>
              <a:t>	  </a:t>
            </a:r>
            <a:r>
              <a:rPr lang="en" sz="2000" dirty="0"/>
              <a:t>8:00am - 9:30am</a:t>
            </a:r>
            <a:endParaRPr sz="2000" dirty="0"/>
          </a:p>
          <a:p>
            <a:pPr marL="914400" lvl="0" indent="457200" algn="l" rtl="0">
              <a:lnSpc>
                <a:spcPct val="100000"/>
              </a:lnSpc>
              <a:spcBef>
                <a:spcPts val="0"/>
              </a:spcBef>
              <a:spcAft>
                <a:spcPts val="0"/>
              </a:spcAft>
              <a:buNone/>
            </a:pPr>
            <a:r>
              <a:rPr lang="en" sz="2000" dirty="0"/>
              <a:t>	10:30am - 12:00pm</a:t>
            </a:r>
            <a:endParaRPr sz="2000" dirty="0"/>
          </a:p>
          <a:p>
            <a:pPr marL="914400" lvl="0" indent="457200" algn="l" rtl="0">
              <a:lnSpc>
                <a:spcPct val="100000"/>
              </a:lnSpc>
              <a:spcBef>
                <a:spcPts val="0"/>
              </a:spcBef>
              <a:spcAft>
                <a:spcPts val="0"/>
              </a:spcAft>
              <a:buNone/>
            </a:pPr>
            <a:endParaRPr sz="2000" dirty="0"/>
          </a:p>
          <a:p>
            <a:pPr marL="0" lvl="0" indent="0" algn="l" rtl="0">
              <a:lnSpc>
                <a:spcPct val="100000"/>
              </a:lnSpc>
              <a:spcBef>
                <a:spcPts val="0"/>
              </a:spcBef>
              <a:spcAft>
                <a:spcPts val="0"/>
              </a:spcAft>
              <a:buNone/>
            </a:pPr>
            <a:r>
              <a:rPr lang="en" sz="2000" b="1" dirty="0">
                <a:solidFill>
                  <a:schemeClr val="lt2"/>
                </a:solidFill>
              </a:rPr>
              <a:t>Aug 2nd</a:t>
            </a:r>
            <a:r>
              <a:rPr lang="en" sz="2000" dirty="0">
                <a:solidFill>
                  <a:schemeClr val="lt2"/>
                </a:solidFill>
              </a:rPr>
              <a:t>	  1:00pm - 2:00pm</a:t>
            </a:r>
            <a:endParaRPr sz="2000" dirty="0">
              <a:solidFill>
                <a:schemeClr val="lt2"/>
              </a:solidFill>
            </a:endParaRPr>
          </a:p>
          <a:p>
            <a:pPr marL="914400" lvl="0" indent="457200" algn="l" rtl="0">
              <a:lnSpc>
                <a:spcPct val="100000"/>
              </a:lnSpc>
              <a:spcBef>
                <a:spcPts val="0"/>
              </a:spcBef>
              <a:spcAft>
                <a:spcPts val="0"/>
              </a:spcAft>
              <a:buNone/>
            </a:pPr>
            <a:endParaRPr sz="2000" dirty="0"/>
          </a:p>
          <a:p>
            <a:pPr marL="0" lvl="0" indent="0" algn="l" rtl="0">
              <a:lnSpc>
                <a:spcPct val="100000"/>
              </a:lnSpc>
              <a:spcBef>
                <a:spcPts val="0"/>
              </a:spcBef>
              <a:spcAft>
                <a:spcPts val="0"/>
              </a:spcAft>
              <a:buNone/>
            </a:pPr>
            <a:r>
              <a:rPr lang="en" sz="2000" b="1" dirty="0"/>
              <a:t>Aug 4th</a:t>
            </a:r>
            <a:r>
              <a:rPr lang="en" sz="2000" dirty="0"/>
              <a:t>	  8:00am - 9:30am</a:t>
            </a:r>
            <a:endParaRPr sz="2000" dirty="0"/>
          </a:p>
          <a:p>
            <a:pPr marL="914400" lvl="0" indent="457200" algn="l" rtl="0">
              <a:lnSpc>
                <a:spcPct val="100000"/>
              </a:lnSpc>
              <a:spcBef>
                <a:spcPts val="0"/>
              </a:spcBef>
              <a:spcAft>
                <a:spcPts val="0"/>
              </a:spcAft>
              <a:buNone/>
            </a:pPr>
            <a:r>
              <a:rPr lang="en" sz="2000" dirty="0"/>
              <a:t>	10:30am - 12:00pm</a:t>
            </a:r>
            <a:endParaRPr sz="2000" dirty="0"/>
          </a:p>
          <a:p>
            <a:pPr marL="914400" lvl="0" indent="457200" algn="l" rtl="0">
              <a:lnSpc>
                <a:spcPct val="100000"/>
              </a:lnSpc>
              <a:spcBef>
                <a:spcPts val="0"/>
              </a:spcBef>
              <a:spcAft>
                <a:spcPts val="0"/>
              </a:spcAft>
              <a:buNone/>
            </a:pPr>
            <a:endParaRPr sz="2000" dirty="0"/>
          </a:p>
          <a:p>
            <a:pPr marL="0" lvl="0" indent="0" algn="l" rtl="0">
              <a:lnSpc>
                <a:spcPct val="100000"/>
              </a:lnSpc>
              <a:spcBef>
                <a:spcPts val="0"/>
              </a:spcBef>
              <a:spcAft>
                <a:spcPts val="0"/>
              </a:spcAft>
              <a:buNone/>
            </a:pPr>
            <a:r>
              <a:rPr lang="en" sz="2000" b="1" dirty="0">
                <a:solidFill>
                  <a:schemeClr val="lt2"/>
                </a:solidFill>
              </a:rPr>
              <a:t>Aug 9th</a:t>
            </a:r>
            <a:r>
              <a:rPr lang="en" sz="2000" dirty="0">
                <a:solidFill>
                  <a:schemeClr val="lt2"/>
                </a:solidFill>
              </a:rPr>
              <a:t>	  1:00pm - 2:00pm</a:t>
            </a:r>
            <a:endParaRPr sz="2000" dirty="0">
              <a:solidFill>
                <a:schemeClr val="lt2"/>
              </a:solidFill>
            </a:endParaRPr>
          </a:p>
          <a:p>
            <a:pPr marL="914400" lvl="0" indent="457200" algn="l" rtl="0">
              <a:lnSpc>
                <a:spcPct val="100000"/>
              </a:lnSpc>
              <a:spcBef>
                <a:spcPts val="0"/>
              </a:spcBef>
              <a:spcAft>
                <a:spcPts val="0"/>
              </a:spcAft>
              <a:buNone/>
            </a:pPr>
            <a:endParaRPr sz="2000" dirty="0"/>
          </a:p>
          <a:p>
            <a:pPr marL="0" lvl="0" indent="0" algn="l" rtl="0">
              <a:lnSpc>
                <a:spcPct val="100000"/>
              </a:lnSpc>
              <a:spcBef>
                <a:spcPts val="0"/>
              </a:spcBef>
              <a:spcAft>
                <a:spcPts val="0"/>
              </a:spcAft>
              <a:buNone/>
            </a:pPr>
            <a:r>
              <a:rPr lang="en" sz="2000" b="1" dirty="0"/>
              <a:t>Aug 11th</a:t>
            </a:r>
            <a:r>
              <a:rPr lang="en" sz="2000" dirty="0"/>
              <a:t>	  8:00am - 9:30am</a:t>
            </a:r>
            <a:endParaRPr sz="2000" dirty="0"/>
          </a:p>
          <a:p>
            <a:pPr marL="914400" lvl="0" indent="457200" algn="l" rtl="0">
              <a:lnSpc>
                <a:spcPct val="100000"/>
              </a:lnSpc>
              <a:spcBef>
                <a:spcPts val="0"/>
              </a:spcBef>
              <a:spcAft>
                <a:spcPts val="0"/>
              </a:spcAft>
              <a:buNone/>
            </a:pPr>
            <a:r>
              <a:rPr lang="en" sz="2000" dirty="0"/>
              <a:t>	10:30am - 12:00pm</a:t>
            </a:r>
            <a:endParaRPr sz="2000" dirty="0"/>
          </a:p>
        </p:txBody>
      </p:sp>
      <p:sp>
        <p:nvSpPr>
          <p:cNvPr id="77" name="Google Shape;77;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3</a:t>
            </a:fld>
            <a:endParaRPr>
              <a:solidFill>
                <a:schemeClr val="lt1"/>
              </a:solidFill>
            </a:endParaRPr>
          </a:p>
        </p:txBody>
      </p:sp>
      <p:sp>
        <p:nvSpPr>
          <p:cNvPr id="78" name="Google Shape;78;p15"/>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(all on Zoom, listed in Pacific time zone)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Introduction to data wrangling for biodiversity collections</a:t>
            </a:r>
            <a:endParaRPr/>
          </a:p>
        </p:txBody>
      </p:sp>
      <p:sp>
        <p:nvSpPr>
          <p:cNvPr id="279" name="Google Shape;279;p42"/>
          <p:cNvSpPr txBox="1">
            <a:spLocks noGrp="1"/>
          </p:cNvSpPr>
          <p:nvPr>
            <p:ph type="subTitle" idx="1"/>
          </p:nvPr>
        </p:nvSpPr>
        <p:spPr>
          <a:xfrm>
            <a:off x="510450" y="3182335"/>
            <a:ext cx="8123100" cy="111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Week 1: Planning for data wrangling</a:t>
            </a:r>
            <a:endParaRPr/>
          </a:p>
          <a:p>
            <a:pPr marL="0" lvl="0" indent="0" algn="l" rtl="0">
              <a:spcBef>
                <a:spcPts val="1000"/>
              </a:spcBef>
              <a:spcAft>
                <a:spcPts val="1000"/>
              </a:spcAft>
              <a:buNone/>
            </a:pPr>
            <a:r>
              <a:rPr lang="en"/>
              <a:t>[date]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High level introduction to </a:t>
            </a:r>
            <a:r>
              <a:rPr lang="en" u="sng"/>
              <a:t>spreadsheets</a:t>
            </a:r>
            <a:r>
              <a:rPr lang="en"/>
              <a:t>  (Microsoft Excel or Google Sheets) for wrangling data</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Microsoft Excel?</a:t>
            </a:r>
            <a:endParaRPr/>
          </a:p>
        </p:txBody>
      </p:sp>
      <p:sp>
        <p:nvSpPr>
          <p:cNvPr id="290" name="Google Shape;290;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457200" lvl="0" indent="-381000" algn="l" rtl="0">
              <a:spcBef>
                <a:spcPts val="0"/>
              </a:spcBef>
              <a:spcAft>
                <a:spcPts val="0"/>
              </a:spcAft>
              <a:buSzPts val="2400"/>
              <a:buChar char="●"/>
            </a:pPr>
            <a:r>
              <a:rPr lang="en"/>
              <a:t>Spreadsheet software</a:t>
            </a:r>
            <a:endParaRPr/>
          </a:p>
          <a:p>
            <a:pPr marL="457200" lvl="0" indent="-381000" algn="l" rtl="0">
              <a:spcBef>
                <a:spcPts val="0"/>
              </a:spcBef>
              <a:spcAft>
                <a:spcPts val="0"/>
              </a:spcAft>
              <a:buSzPts val="2400"/>
              <a:buChar char="●"/>
            </a:pPr>
            <a:r>
              <a:rPr lang="en"/>
              <a:t>Part of the Microsoft Office suite</a:t>
            </a:r>
            <a:endParaRPr/>
          </a:p>
          <a:p>
            <a:pPr marL="457200" lvl="0" indent="-381000" algn="l" rtl="0">
              <a:spcBef>
                <a:spcPts val="0"/>
              </a:spcBef>
              <a:spcAft>
                <a:spcPts val="0"/>
              </a:spcAft>
              <a:buSzPts val="2400"/>
              <a:buChar char="●"/>
            </a:pPr>
            <a:r>
              <a:rPr lang="en"/>
              <a:t>Runs on Windows, macOS, Android, iOS</a:t>
            </a:r>
            <a:endParaRPr/>
          </a:p>
          <a:p>
            <a:pPr marL="457200" lvl="0" indent="-381000" algn="l" rtl="0">
              <a:spcBef>
                <a:spcPts val="0"/>
              </a:spcBef>
              <a:spcAft>
                <a:spcPts val="0"/>
              </a:spcAft>
              <a:buSzPts val="2400"/>
              <a:buChar char="●"/>
            </a:pPr>
            <a:r>
              <a:rPr lang="en"/>
              <a:t>Features computational capabilities, graphing and other visualization tools</a:t>
            </a:r>
            <a:endParaRPr/>
          </a:p>
          <a:p>
            <a:pPr marL="457200" lvl="0" indent="-381000" algn="l" rtl="0">
              <a:spcBef>
                <a:spcPts val="0"/>
              </a:spcBef>
              <a:spcAft>
                <a:spcPts val="0"/>
              </a:spcAft>
              <a:buSzPts val="2400"/>
              <a:buChar char="●"/>
            </a:pPr>
            <a:r>
              <a:rPr lang="en"/>
              <a:t>Uses pivot tables to sort, filter, and summarize data for basic analysis</a:t>
            </a:r>
            <a:endParaRPr/>
          </a:p>
          <a:p>
            <a:pPr marL="457200" lvl="0" indent="-381000" algn="l" rtl="0">
              <a:spcBef>
                <a:spcPts val="0"/>
              </a:spcBef>
              <a:spcAft>
                <a:spcPts val="0"/>
              </a:spcAft>
              <a:buSzPts val="2400"/>
              <a:buChar char="●"/>
            </a:pPr>
            <a:r>
              <a:rPr lang="en"/>
              <a:t>Can be customized using a macro programming language called Visual Basic for Applications (VBA)</a:t>
            </a:r>
            <a:endParaRPr/>
          </a:p>
        </p:txBody>
      </p:sp>
      <p:sp>
        <p:nvSpPr>
          <p:cNvPr id="291" name="Google Shape;291;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Google Sheets?</a:t>
            </a:r>
            <a:endParaRPr/>
          </a:p>
        </p:txBody>
      </p:sp>
      <p:sp>
        <p:nvSpPr>
          <p:cNvPr id="297" name="Google Shape;297;p45"/>
          <p:cNvSpPr txBox="1">
            <a:spLocks noGrp="1"/>
          </p:cNvSpPr>
          <p:nvPr>
            <p:ph type="body" idx="1"/>
          </p:nvPr>
        </p:nvSpPr>
        <p:spPr>
          <a:xfrm>
            <a:off x="311700" y="1152475"/>
            <a:ext cx="8520600" cy="3904500"/>
          </a:xfrm>
          <a:prstGeom prst="rect">
            <a:avLst/>
          </a:prstGeom>
        </p:spPr>
        <p:txBody>
          <a:bodyPr spcFirstLastPara="1" wrap="square" lIns="91425" tIns="91425" rIns="91425" bIns="91425" anchor="t" anchorCtr="0">
            <a:normAutofit lnSpcReduction="20000"/>
          </a:bodyPr>
          <a:lstStyle/>
          <a:p>
            <a:pPr marL="457200" lvl="0" indent="-381000" algn="l" rtl="0">
              <a:spcBef>
                <a:spcPts val="0"/>
              </a:spcBef>
              <a:spcAft>
                <a:spcPts val="0"/>
              </a:spcAft>
              <a:buSzPts val="2400"/>
              <a:buChar char="●"/>
            </a:pPr>
            <a:r>
              <a:rPr lang="en"/>
              <a:t>Spreadsheet software</a:t>
            </a:r>
            <a:endParaRPr/>
          </a:p>
          <a:p>
            <a:pPr marL="457200" lvl="0" indent="-381000" algn="l" rtl="0">
              <a:spcBef>
                <a:spcPts val="0"/>
              </a:spcBef>
              <a:spcAft>
                <a:spcPts val="0"/>
              </a:spcAft>
              <a:buSzPts val="2400"/>
              <a:buChar char="●"/>
            </a:pPr>
            <a:r>
              <a:rPr lang="en"/>
              <a:t>Part of the Google Docs Editors suite</a:t>
            </a:r>
            <a:endParaRPr/>
          </a:p>
          <a:p>
            <a:pPr marL="457200" lvl="0" indent="-381000" algn="l" rtl="0">
              <a:spcBef>
                <a:spcPts val="0"/>
              </a:spcBef>
              <a:spcAft>
                <a:spcPts val="0"/>
              </a:spcAft>
              <a:buSzPts val="2400"/>
              <a:buChar char="●"/>
            </a:pPr>
            <a:r>
              <a:rPr lang="en"/>
              <a:t>Runs as a web application supported on Chrome, Edge, Firefox, Internet Explorer, and Safari web browsers</a:t>
            </a:r>
            <a:endParaRPr/>
          </a:p>
          <a:p>
            <a:pPr marL="457200" lvl="0" indent="-381000" algn="l" rtl="0">
              <a:spcBef>
                <a:spcPts val="0"/>
              </a:spcBef>
              <a:spcAft>
                <a:spcPts val="0"/>
              </a:spcAft>
              <a:buSzPts val="2400"/>
              <a:buChar char="●"/>
            </a:pPr>
            <a:r>
              <a:rPr lang="en"/>
              <a:t>Features computational capabilities, graphing and other visualization tools</a:t>
            </a:r>
            <a:endParaRPr/>
          </a:p>
          <a:p>
            <a:pPr marL="457200" lvl="0" indent="-381000" algn="l" rtl="0">
              <a:spcBef>
                <a:spcPts val="0"/>
              </a:spcBef>
              <a:spcAft>
                <a:spcPts val="0"/>
              </a:spcAft>
              <a:buSzPts val="2400"/>
              <a:buChar char="●"/>
            </a:pPr>
            <a:r>
              <a:rPr lang="en"/>
              <a:t>Uses machine learning to suggest pivot tables that sort, filter, and summarize data for basic analysis</a:t>
            </a:r>
            <a:endParaRPr/>
          </a:p>
          <a:p>
            <a:pPr marL="457200" lvl="0" indent="-381000" algn="l" rtl="0">
              <a:spcBef>
                <a:spcPts val="0"/>
              </a:spcBef>
              <a:spcAft>
                <a:spcPts val="0"/>
              </a:spcAft>
              <a:buSzPts val="2400"/>
              <a:buChar char="●"/>
            </a:pPr>
            <a:r>
              <a:rPr lang="en"/>
              <a:t>Enables collaboration via synchronous editing and audit tracking</a:t>
            </a:r>
            <a:endParaRPr/>
          </a:p>
        </p:txBody>
      </p:sp>
      <p:sp>
        <p:nvSpPr>
          <p:cNvPr id="298" name="Google Shape;298;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use spreadsheets for data wrangling</a:t>
            </a:r>
            <a:endParaRPr/>
          </a:p>
        </p:txBody>
      </p:sp>
      <p:sp>
        <p:nvSpPr>
          <p:cNvPr id="304" name="Google Shape;304;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accent3"/>
                </a:solidFill>
              </a:rPr>
              <a:t>34</a:t>
            </a:fld>
            <a:endParaRPr>
              <a:solidFill>
                <a:schemeClr val="accent3"/>
              </a:solidFill>
            </a:endParaRPr>
          </a:p>
        </p:txBody>
      </p:sp>
      <p:sp>
        <p:nvSpPr>
          <p:cNvPr id="305" name="Google Shape;305;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Many users have existing familiarity</a:t>
            </a:r>
            <a:endParaRPr/>
          </a:p>
          <a:p>
            <a:pPr marL="457200" lvl="0" indent="-381000" algn="l" rtl="0">
              <a:spcBef>
                <a:spcPts val="1000"/>
              </a:spcBef>
              <a:spcAft>
                <a:spcPts val="0"/>
              </a:spcAft>
              <a:buSzPts val="2400"/>
              <a:buChar char="●"/>
            </a:pPr>
            <a:r>
              <a:rPr lang="en"/>
              <a:t>Typically free to use</a:t>
            </a:r>
            <a:endParaRPr/>
          </a:p>
          <a:p>
            <a:pPr marL="457200" lvl="0" indent="-381000" algn="l" rtl="0">
              <a:spcBef>
                <a:spcPts val="1000"/>
              </a:spcBef>
              <a:spcAft>
                <a:spcPts val="0"/>
              </a:spcAft>
              <a:buSzPts val="2400"/>
              <a:buChar char="●"/>
            </a:pPr>
            <a:r>
              <a:rPr lang="en"/>
              <a:t>Easy to customize</a:t>
            </a:r>
            <a:endParaRPr/>
          </a:p>
          <a:p>
            <a:pPr marL="457200" lvl="0" indent="-381000" algn="l" rtl="0">
              <a:spcBef>
                <a:spcPts val="1000"/>
              </a:spcBef>
              <a:spcAft>
                <a:spcPts val="1000"/>
              </a:spcAft>
              <a:buSzPts val="2400"/>
              <a:buChar char="●"/>
            </a:pPr>
            <a:r>
              <a:rPr lang="en"/>
              <a:t>Can work collaboratively</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a:t>
            </a:r>
            <a:r>
              <a:rPr lang="en" u="sng"/>
              <a:t>not</a:t>
            </a:r>
            <a:r>
              <a:rPr lang="en"/>
              <a:t> use spreadsheets for data wrangling</a:t>
            </a:r>
            <a:endParaRPr/>
          </a:p>
        </p:txBody>
      </p:sp>
      <p:sp>
        <p:nvSpPr>
          <p:cNvPr id="311" name="Google Shape;311;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accent3"/>
                </a:solidFill>
              </a:rPr>
              <a:t>35</a:t>
            </a:fld>
            <a:endParaRPr>
              <a:solidFill>
                <a:schemeClr val="accent3"/>
              </a:solidFill>
            </a:endParaRPr>
          </a:p>
        </p:txBody>
      </p:sp>
      <p:sp>
        <p:nvSpPr>
          <p:cNvPr id="312" name="Google Shape;312;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Lack of ability to protect data integrity</a:t>
            </a:r>
            <a:endParaRPr/>
          </a:p>
          <a:p>
            <a:pPr marL="457200" lvl="0" indent="-381000" algn="l" rtl="0">
              <a:spcBef>
                <a:spcPts val="1000"/>
              </a:spcBef>
              <a:spcAft>
                <a:spcPts val="0"/>
              </a:spcAft>
              <a:buSzPts val="2400"/>
              <a:buChar char="●"/>
            </a:pPr>
            <a:r>
              <a:rPr lang="en"/>
              <a:t>Easy to make mistakes with big consequences</a:t>
            </a:r>
            <a:endParaRPr/>
          </a:p>
          <a:p>
            <a:pPr marL="457200" lvl="0" indent="-381000" algn="l" rtl="0">
              <a:spcBef>
                <a:spcPts val="1000"/>
              </a:spcBef>
              <a:spcAft>
                <a:spcPts val="0"/>
              </a:spcAft>
              <a:buSzPts val="2400"/>
              <a:buChar char="●"/>
            </a:pPr>
            <a:r>
              <a:rPr lang="en"/>
              <a:t>Performance is limited when working with large datasets</a:t>
            </a:r>
            <a:endParaRPr/>
          </a:p>
          <a:p>
            <a:pPr marL="457200" lvl="0" indent="-381000" algn="l" rtl="0">
              <a:spcBef>
                <a:spcPts val="1000"/>
              </a:spcBef>
              <a:spcAft>
                <a:spcPts val="1000"/>
              </a:spcAft>
              <a:buSzPts val="2400"/>
              <a:buChar char="●"/>
            </a:pPr>
            <a:r>
              <a:rPr lang="en"/>
              <a:t>Inability to track changes in detail</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When might spreadsheets be a good tool for data wrangling, based on what you know now?</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9"/>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When might spreadsheets </a:t>
            </a:r>
            <a:r>
              <a:rPr lang="en" u="sng"/>
              <a:t>not</a:t>
            </a:r>
            <a:r>
              <a:rPr lang="en"/>
              <a:t> be a good tool for data wrangling, based on what you know now?</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0"/>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High level introduction to </a:t>
            </a:r>
            <a:r>
              <a:rPr lang="en" u="sng"/>
              <a:t>OpenRefine</a:t>
            </a:r>
            <a:r>
              <a:rPr lang="en"/>
              <a:t> for wrangling data</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OpenRefine?</a:t>
            </a:r>
            <a:endParaRPr/>
          </a:p>
        </p:txBody>
      </p:sp>
      <p:sp>
        <p:nvSpPr>
          <p:cNvPr id="333" name="Google Shape;333;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OpenRefine is an open-source tool for manipulating small or large datasets in numerous formats (TSV, CSV, JSON, XML, etc.). It runs locally in your browser software.</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334" name="Google Shape;334;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Week 1: Planning for data wrangling</a:t>
            </a:r>
            <a:endParaRPr/>
          </a:p>
        </p:txBody>
      </p:sp>
      <p:sp>
        <p:nvSpPr>
          <p:cNvPr id="84" name="Google Shape;84;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en" sz="2000"/>
              <a:t>Overview of workshop</a:t>
            </a:r>
            <a:endParaRPr sz="2000"/>
          </a:p>
          <a:p>
            <a:pPr marL="457200" lvl="0" indent="-355600" algn="l" rtl="0">
              <a:lnSpc>
                <a:spcPct val="100000"/>
              </a:lnSpc>
              <a:spcBef>
                <a:spcPts val="1000"/>
              </a:spcBef>
              <a:spcAft>
                <a:spcPts val="0"/>
              </a:spcAft>
              <a:buSzPts val="2000"/>
              <a:buChar char="●"/>
            </a:pPr>
            <a:r>
              <a:rPr lang="en" sz="2000"/>
              <a:t>Assessing data wrangling needs in your collection</a:t>
            </a:r>
            <a:endParaRPr sz="2000"/>
          </a:p>
          <a:p>
            <a:pPr marL="457200" lvl="0" indent="-355600" algn="l" rtl="0">
              <a:lnSpc>
                <a:spcPct val="100000"/>
              </a:lnSpc>
              <a:spcBef>
                <a:spcPts val="1000"/>
              </a:spcBef>
              <a:spcAft>
                <a:spcPts val="0"/>
              </a:spcAft>
              <a:buSzPts val="2000"/>
              <a:buChar char="●"/>
            </a:pPr>
            <a:r>
              <a:rPr lang="en" sz="2000"/>
              <a:t>Identifying, planning, and prioritizing data wrangling tasks</a:t>
            </a:r>
            <a:endParaRPr sz="2000"/>
          </a:p>
          <a:p>
            <a:pPr marL="457200" lvl="0" indent="-355600" algn="l" rtl="0">
              <a:lnSpc>
                <a:spcPct val="100000"/>
              </a:lnSpc>
              <a:spcBef>
                <a:spcPts val="1000"/>
              </a:spcBef>
              <a:spcAft>
                <a:spcPts val="0"/>
              </a:spcAft>
              <a:buSzPts val="2000"/>
              <a:buChar char="●"/>
            </a:pPr>
            <a:r>
              <a:rPr lang="en" sz="2000"/>
              <a:t>High level introduction to spreadsheets (Microsoft Excel or Google Sheets) for wrangling data</a:t>
            </a:r>
            <a:endParaRPr sz="2000"/>
          </a:p>
          <a:p>
            <a:pPr marL="457200" lvl="0" indent="-355600" algn="l" rtl="0">
              <a:lnSpc>
                <a:spcPct val="100000"/>
              </a:lnSpc>
              <a:spcBef>
                <a:spcPts val="1000"/>
              </a:spcBef>
              <a:spcAft>
                <a:spcPts val="1000"/>
              </a:spcAft>
              <a:buSzPts val="2000"/>
              <a:buChar char="●"/>
            </a:pPr>
            <a:r>
              <a:rPr lang="en" sz="2000"/>
              <a:t>High level introduction to OpenRefine for wrangling data</a:t>
            </a:r>
            <a:endParaRPr sz="2000"/>
          </a:p>
        </p:txBody>
      </p:sp>
      <p:sp>
        <p:nvSpPr>
          <p:cNvPr id="85" name="Google Shape;85;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accent3"/>
                </a:solidFill>
              </a:rPr>
              <a:t>4</a:t>
            </a:fld>
            <a:endParaRPr>
              <a:solidFill>
                <a:schemeClr val="accent3"/>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use OpenRefine?</a:t>
            </a:r>
            <a:endParaRPr/>
          </a:p>
        </p:txBody>
      </p:sp>
      <p:sp>
        <p:nvSpPr>
          <p:cNvPr id="340" name="Google Shape;340;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accent3"/>
                </a:solidFill>
              </a:rPr>
              <a:t>40</a:t>
            </a:fld>
            <a:endParaRPr>
              <a:solidFill>
                <a:schemeClr val="accent3"/>
              </a:solidFill>
            </a:endParaRPr>
          </a:p>
        </p:txBody>
      </p:sp>
      <p:sp>
        <p:nvSpPr>
          <p:cNvPr id="341" name="Google Shape;341;p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Low barrier to entry with no prior programming knowledge needed</a:t>
            </a:r>
            <a:endParaRPr/>
          </a:p>
          <a:p>
            <a:pPr marL="457200" lvl="0" indent="-381000" algn="l" rtl="0">
              <a:spcBef>
                <a:spcPts val="1000"/>
              </a:spcBef>
              <a:spcAft>
                <a:spcPts val="0"/>
              </a:spcAft>
              <a:buSzPts val="2400"/>
              <a:buChar char="●"/>
            </a:pPr>
            <a:r>
              <a:rPr lang="en"/>
              <a:t>Data transformations are reversible and repeatable, and original data are locally preserved</a:t>
            </a:r>
            <a:endParaRPr/>
          </a:p>
          <a:p>
            <a:pPr marL="457200" lvl="0" indent="-381000" algn="l" rtl="0">
              <a:spcBef>
                <a:spcPts val="1000"/>
              </a:spcBef>
              <a:spcAft>
                <a:spcPts val="1000"/>
              </a:spcAft>
              <a:buSzPts val="2400"/>
              <a:buChar char="●"/>
            </a:pPr>
            <a:r>
              <a:rPr lang="en"/>
              <a:t>Moderate learning curve with a large community of users and shared knowledge base for help</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When to use OpenRefine for data wrangling</a:t>
            </a:r>
            <a:endParaRPr/>
          </a:p>
        </p:txBody>
      </p:sp>
      <p:sp>
        <p:nvSpPr>
          <p:cNvPr id="347" name="Google Shape;347;p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For </a:t>
            </a:r>
            <a:r>
              <a:rPr lang="en" b="1"/>
              <a:t>quality control</a:t>
            </a:r>
            <a:r>
              <a:rPr lang="en"/>
              <a:t>, e.g. to clean recent data entry prior to (or after) database ingestion, or to clean legacy data</a:t>
            </a:r>
            <a:endParaRPr/>
          </a:p>
          <a:p>
            <a:pPr marL="457200" lvl="0" indent="-381000" algn="l" rtl="0">
              <a:spcBef>
                <a:spcPts val="1000"/>
              </a:spcBef>
              <a:spcAft>
                <a:spcPts val="1000"/>
              </a:spcAft>
              <a:buSzPts val="2400"/>
              <a:buChar char="●"/>
            </a:pPr>
            <a:r>
              <a:rPr lang="en"/>
              <a:t>For </a:t>
            </a:r>
            <a:r>
              <a:rPr lang="en" b="1"/>
              <a:t>combining and manipulating existing datasets</a:t>
            </a:r>
            <a:r>
              <a:rPr lang="en"/>
              <a:t>, e.g. to transform or integrate your data with external resources like those in a taxonomic authority or Wikidata</a:t>
            </a:r>
            <a:endParaRPr/>
          </a:p>
        </p:txBody>
      </p:sp>
      <p:sp>
        <p:nvSpPr>
          <p:cNvPr id="348" name="Google Shape;348;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When </a:t>
            </a:r>
            <a:r>
              <a:rPr lang="en" u="sng"/>
              <a:t>not</a:t>
            </a:r>
            <a:r>
              <a:rPr lang="en"/>
              <a:t> to use OpenRefine for data wrangling</a:t>
            </a:r>
            <a:endParaRPr/>
          </a:p>
        </p:txBody>
      </p:sp>
      <p:sp>
        <p:nvSpPr>
          <p:cNvPr id="354" name="Google Shape;354;p5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For </a:t>
            </a:r>
            <a:r>
              <a:rPr lang="en" b="1"/>
              <a:t>adding new records individually</a:t>
            </a:r>
            <a:r>
              <a:rPr lang="en"/>
              <a:t> to an existing dataset, e.g. when transcribing specimen labels</a:t>
            </a:r>
            <a:endParaRPr/>
          </a:p>
          <a:p>
            <a:pPr marL="457200" lvl="0" indent="-381000" algn="l" rtl="0">
              <a:spcBef>
                <a:spcPts val="1000"/>
              </a:spcBef>
              <a:spcAft>
                <a:spcPts val="0"/>
              </a:spcAft>
              <a:buSzPts val="2400"/>
              <a:buChar char="●"/>
            </a:pPr>
            <a:r>
              <a:rPr lang="en"/>
              <a:t>For text-heavy </a:t>
            </a:r>
            <a:r>
              <a:rPr lang="en" b="1"/>
              <a:t>one-off data entry</a:t>
            </a:r>
            <a:r>
              <a:rPr lang="en"/>
              <a:t>, e.g. when typing a sentence in a notes field associated with each row</a:t>
            </a:r>
            <a:endParaRPr/>
          </a:p>
          <a:p>
            <a:pPr marL="457200" lvl="0" indent="-381000" algn="l" rtl="0">
              <a:spcBef>
                <a:spcPts val="1000"/>
              </a:spcBef>
              <a:spcAft>
                <a:spcPts val="1000"/>
              </a:spcAft>
              <a:buSzPts val="2400"/>
              <a:buChar char="●"/>
            </a:pPr>
            <a:r>
              <a:rPr lang="en"/>
              <a:t>For projects with </a:t>
            </a:r>
            <a:r>
              <a:rPr lang="en" b="1"/>
              <a:t>multiple users</a:t>
            </a:r>
            <a:r>
              <a:rPr lang="en"/>
              <a:t> on separate computers</a:t>
            </a:r>
            <a:endParaRPr/>
          </a:p>
        </p:txBody>
      </p:sp>
      <p:sp>
        <p:nvSpPr>
          <p:cNvPr id="355" name="Google Shape;355;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43</a:t>
            </a:fld>
            <a:endParaRPr/>
          </a:p>
        </p:txBody>
      </p:sp>
      <p:grpSp>
        <p:nvGrpSpPr>
          <p:cNvPr id="361" name="Google Shape;361;p55"/>
          <p:cNvGrpSpPr/>
          <p:nvPr/>
        </p:nvGrpSpPr>
        <p:grpSpPr>
          <a:xfrm>
            <a:off x="3234097" y="2280877"/>
            <a:ext cx="4347711" cy="2578658"/>
            <a:chOff x="9748412" y="19086691"/>
            <a:chExt cx="12482662" cy="7459235"/>
          </a:xfrm>
        </p:grpSpPr>
        <p:pic>
          <p:nvPicPr>
            <p:cNvPr id="362" name="Google Shape;362;p55"/>
            <p:cNvPicPr preferRelativeResize="0"/>
            <p:nvPr/>
          </p:nvPicPr>
          <p:blipFill rotWithShape="1">
            <a:blip r:embed="rId3">
              <a:alphaModFix/>
            </a:blip>
            <a:srcRect l="25053" t="16314" r="3261" b="1536"/>
            <a:stretch/>
          </p:blipFill>
          <p:spPr>
            <a:xfrm>
              <a:off x="9748412" y="19086691"/>
              <a:ext cx="12482662" cy="7459235"/>
            </a:xfrm>
            <a:prstGeom prst="rect">
              <a:avLst/>
            </a:prstGeom>
            <a:noFill/>
            <a:ln w="38100" cap="flat" cmpd="sng">
              <a:solidFill>
                <a:srgbClr val="B7B7B7"/>
              </a:solidFill>
              <a:prstDash val="solid"/>
              <a:round/>
              <a:headEnd type="none" w="sm" len="sm"/>
              <a:tailEnd type="none" w="sm" len="sm"/>
            </a:ln>
          </p:spPr>
        </p:pic>
        <p:sp>
          <p:nvSpPr>
            <p:cNvPr id="363" name="Google Shape;363;p55"/>
            <p:cNvSpPr/>
            <p:nvPr/>
          </p:nvSpPr>
          <p:spPr>
            <a:xfrm>
              <a:off x="21030911" y="19086718"/>
              <a:ext cx="1185300" cy="7459200"/>
            </a:xfrm>
            <a:prstGeom prst="roundRect">
              <a:avLst>
                <a:gd name="adj" fmla="val 16667"/>
              </a:avLst>
            </a:prstGeom>
            <a:noFill/>
            <a:ln w="28575" cap="flat" cmpd="sng">
              <a:solidFill>
                <a:srgbClr val="FE8A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 name="Google Shape;364;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Examples of how to use OpenRefine</a:t>
            </a:r>
            <a:endParaRPr/>
          </a:p>
        </p:txBody>
      </p:sp>
      <p:sp>
        <p:nvSpPr>
          <p:cNvPr id="365" name="Google Shape;365;p55"/>
          <p:cNvSpPr txBox="1"/>
          <p:nvPr/>
        </p:nvSpPr>
        <p:spPr>
          <a:xfrm>
            <a:off x="6264675" y="1017725"/>
            <a:ext cx="22914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t>Make bulk edits to clean up similar values</a:t>
            </a:r>
            <a:endParaRPr sz="2000"/>
          </a:p>
        </p:txBody>
      </p:sp>
      <p:grpSp>
        <p:nvGrpSpPr>
          <p:cNvPr id="366" name="Google Shape;366;p55"/>
          <p:cNvGrpSpPr/>
          <p:nvPr/>
        </p:nvGrpSpPr>
        <p:grpSpPr>
          <a:xfrm>
            <a:off x="311701" y="1111374"/>
            <a:ext cx="6852031" cy="3159008"/>
            <a:chOff x="8330725" y="9466475"/>
            <a:chExt cx="16310475" cy="8489675"/>
          </a:xfrm>
        </p:grpSpPr>
        <p:pic>
          <p:nvPicPr>
            <p:cNvPr id="367" name="Google Shape;367;p55"/>
            <p:cNvPicPr preferRelativeResize="0"/>
            <p:nvPr/>
          </p:nvPicPr>
          <p:blipFill rotWithShape="1">
            <a:blip r:embed="rId4">
              <a:alphaModFix/>
            </a:blip>
            <a:srcRect l="670" r="710" b="2056"/>
            <a:stretch/>
          </p:blipFill>
          <p:spPr>
            <a:xfrm>
              <a:off x="8330725" y="9466475"/>
              <a:ext cx="13886110" cy="8489574"/>
            </a:xfrm>
            <a:prstGeom prst="rect">
              <a:avLst/>
            </a:prstGeom>
            <a:noFill/>
            <a:ln w="38100" cap="flat" cmpd="sng">
              <a:solidFill>
                <a:srgbClr val="B7B7B7"/>
              </a:solidFill>
              <a:prstDash val="solid"/>
              <a:round/>
              <a:headEnd type="none" w="sm" len="sm"/>
              <a:tailEnd type="none" w="sm" len="sm"/>
            </a:ln>
          </p:spPr>
        </p:pic>
        <p:sp>
          <p:nvSpPr>
            <p:cNvPr id="368" name="Google Shape;368;p55"/>
            <p:cNvSpPr/>
            <p:nvPr/>
          </p:nvSpPr>
          <p:spPr>
            <a:xfrm>
              <a:off x="8343113" y="15828050"/>
              <a:ext cx="1911000" cy="551700"/>
            </a:xfrm>
            <a:prstGeom prst="roundRect">
              <a:avLst>
                <a:gd name="adj" fmla="val 16667"/>
              </a:avLst>
            </a:prstGeom>
            <a:noFill/>
            <a:ln w="28575" cap="flat" cmpd="sng">
              <a:solidFill>
                <a:srgbClr val="FE8A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69" name="Google Shape;369;p55"/>
            <p:cNvSpPr/>
            <p:nvPr/>
          </p:nvSpPr>
          <p:spPr>
            <a:xfrm>
              <a:off x="8343113" y="14477050"/>
              <a:ext cx="1911000" cy="799500"/>
            </a:xfrm>
            <a:prstGeom prst="roundRect">
              <a:avLst>
                <a:gd name="adj" fmla="val 16667"/>
              </a:avLst>
            </a:prstGeom>
            <a:noFill/>
            <a:ln w="28575" cap="flat" cmpd="sng">
              <a:solidFill>
                <a:srgbClr val="FE8A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5"/>
            <p:cNvSpPr/>
            <p:nvPr/>
          </p:nvSpPr>
          <p:spPr>
            <a:xfrm>
              <a:off x="8343113" y="15276425"/>
              <a:ext cx="1911000" cy="551700"/>
            </a:xfrm>
            <a:prstGeom prst="roundRect">
              <a:avLst>
                <a:gd name="adj" fmla="val 16667"/>
              </a:avLst>
            </a:prstGeom>
            <a:noFill/>
            <a:ln w="28575" cap="flat" cmpd="sng">
              <a:solidFill>
                <a:srgbClr val="FE8A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71" name="Google Shape;371;p55"/>
            <p:cNvSpPr/>
            <p:nvPr/>
          </p:nvSpPr>
          <p:spPr>
            <a:xfrm>
              <a:off x="8343113" y="16385125"/>
              <a:ext cx="1911000" cy="551700"/>
            </a:xfrm>
            <a:prstGeom prst="roundRect">
              <a:avLst>
                <a:gd name="adj" fmla="val 16667"/>
              </a:avLst>
            </a:prstGeom>
            <a:noFill/>
            <a:ln w="28575" cap="flat" cmpd="sng">
              <a:solidFill>
                <a:srgbClr val="FE8A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5"/>
            <p:cNvSpPr/>
            <p:nvPr/>
          </p:nvSpPr>
          <p:spPr>
            <a:xfrm>
              <a:off x="8343113" y="16936675"/>
              <a:ext cx="1911000" cy="531000"/>
            </a:xfrm>
            <a:prstGeom prst="roundRect">
              <a:avLst>
                <a:gd name="adj" fmla="val 16667"/>
              </a:avLst>
            </a:prstGeom>
            <a:noFill/>
            <a:ln w="28575" cap="flat" cmpd="sng">
              <a:solidFill>
                <a:srgbClr val="FE8A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5"/>
            <p:cNvSpPr/>
            <p:nvPr/>
          </p:nvSpPr>
          <p:spPr>
            <a:xfrm>
              <a:off x="21085300" y="11203450"/>
              <a:ext cx="1145400" cy="6752700"/>
            </a:xfrm>
            <a:prstGeom prst="roundRect">
              <a:avLst>
                <a:gd name="adj" fmla="val 16667"/>
              </a:avLst>
            </a:prstGeom>
            <a:noFill/>
            <a:ln w="28575" cap="flat" cmpd="sng">
              <a:solidFill>
                <a:srgbClr val="FE8A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4" name="Google Shape;374;p55"/>
            <p:cNvCxnSpPr>
              <a:stCxn id="373" idx="3"/>
              <a:endCxn id="363" idx="1"/>
            </p:cNvCxnSpPr>
            <p:nvPr/>
          </p:nvCxnSpPr>
          <p:spPr>
            <a:xfrm>
              <a:off x="22230700" y="14579800"/>
              <a:ext cx="2410500" cy="1494600"/>
            </a:xfrm>
            <a:prstGeom prst="curvedConnector3">
              <a:avLst>
                <a:gd name="adj1" fmla="val 50003"/>
              </a:avLst>
            </a:prstGeom>
            <a:noFill/>
            <a:ln w="28575" cap="flat" cmpd="sng">
              <a:solidFill>
                <a:srgbClr val="FE8A71"/>
              </a:solidFill>
              <a:prstDash val="solid"/>
              <a:round/>
              <a:headEnd type="none" w="med" len="med"/>
              <a:tailEnd type="triangle" w="med" len="med"/>
            </a:ln>
          </p:spPr>
        </p:cxn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44</a:t>
            </a:fld>
            <a:endParaRPr/>
          </a:p>
        </p:txBody>
      </p:sp>
      <p:grpSp>
        <p:nvGrpSpPr>
          <p:cNvPr id="380" name="Google Shape;380;p56"/>
          <p:cNvGrpSpPr/>
          <p:nvPr/>
        </p:nvGrpSpPr>
        <p:grpSpPr>
          <a:xfrm>
            <a:off x="4335572" y="2143200"/>
            <a:ext cx="4347711" cy="2578659"/>
            <a:chOff x="9748412" y="19086686"/>
            <a:chExt cx="12482662" cy="7459240"/>
          </a:xfrm>
        </p:grpSpPr>
        <p:pic>
          <p:nvPicPr>
            <p:cNvPr id="381" name="Google Shape;381;p56"/>
            <p:cNvPicPr preferRelativeResize="0"/>
            <p:nvPr/>
          </p:nvPicPr>
          <p:blipFill rotWithShape="1">
            <a:blip r:embed="rId3">
              <a:alphaModFix/>
            </a:blip>
            <a:srcRect l="25053" t="16314" r="3261" b="1536"/>
            <a:stretch/>
          </p:blipFill>
          <p:spPr>
            <a:xfrm>
              <a:off x="9748412" y="19086691"/>
              <a:ext cx="12482662" cy="7459235"/>
            </a:xfrm>
            <a:prstGeom prst="rect">
              <a:avLst/>
            </a:prstGeom>
            <a:noFill/>
            <a:ln w="38100" cap="flat" cmpd="sng">
              <a:solidFill>
                <a:srgbClr val="B7B7B7"/>
              </a:solidFill>
              <a:prstDash val="solid"/>
              <a:round/>
              <a:headEnd type="none" w="sm" len="sm"/>
              <a:tailEnd type="none" w="sm" len="sm"/>
            </a:ln>
          </p:spPr>
        </p:pic>
        <p:sp>
          <p:nvSpPr>
            <p:cNvPr id="382" name="Google Shape;382;p56"/>
            <p:cNvSpPr/>
            <p:nvPr/>
          </p:nvSpPr>
          <p:spPr>
            <a:xfrm>
              <a:off x="18731769" y="19086686"/>
              <a:ext cx="2428200" cy="7459200"/>
            </a:xfrm>
            <a:prstGeom prst="roundRect">
              <a:avLst>
                <a:gd name="adj" fmla="val 16667"/>
              </a:avLst>
            </a:prstGeom>
            <a:noFill/>
            <a:ln w="28575" cap="flat" cmpd="sng">
              <a:solidFill>
                <a:srgbClr val="D8B5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56"/>
          <p:cNvGrpSpPr/>
          <p:nvPr/>
        </p:nvGrpSpPr>
        <p:grpSpPr>
          <a:xfrm>
            <a:off x="311701" y="1111374"/>
            <a:ext cx="7575588" cy="3610424"/>
            <a:chOff x="8330725" y="9466475"/>
            <a:chExt cx="18032821" cy="9702832"/>
          </a:xfrm>
        </p:grpSpPr>
        <p:pic>
          <p:nvPicPr>
            <p:cNvPr id="384" name="Google Shape;384;p56"/>
            <p:cNvPicPr preferRelativeResize="0"/>
            <p:nvPr/>
          </p:nvPicPr>
          <p:blipFill rotWithShape="1">
            <a:blip r:embed="rId4">
              <a:alphaModFix/>
            </a:blip>
            <a:srcRect l="670" r="710" b="2056"/>
            <a:stretch/>
          </p:blipFill>
          <p:spPr>
            <a:xfrm>
              <a:off x="8330725" y="9466475"/>
              <a:ext cx="13886110" cy="8489574"/>
            </a:xfrm>
            <a:prstGeom prst="rect">
              <a:avLst/>
            </a:prstGeom>
            <a:noFill/>
            <a:ln w="38100" cap="flat" cmpd="sng">
              <a:solidFill>
                <a:srgbClr val="B7B7B7"/>
              </a:solidFill>
              <a:prstDash val="solid"/>
              <a:round/>
              <a:headEnd type="none" w="sm" len="sm"/>
              <a:tailEnd type="none" w="sm" len="sm"/>
            </a:ln>
          </p:spPr>
        </p:pic>
        <p:sp>
          <p:nvSpPr>
            <p:cNvPr id="385" name="Google Shape;385;p56"/>
            <p:cNvSpPr/>
            <p:nvPr/>
          </p:nvSpPr>
          <p:spPr>
            <a:xfrm>
              <a:off x="19827446" y="11216007"/>
              <a:ext cx="1306200" cy="6752700"/>
            </a:xfrm>
            <a:prstGeom prst="roundRect">
              <a:avLst>
                <a:gd name="adj" fmla="val 16667"/>
              </a:avLst>
            </a:prstGeom>
            <a:noFill/>
            <a:ln w="28575" cap="flat" cmpd="sng">
              <a:solidFill>
                <a:srgbClr val="D8B5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6" name="Google Shape;386;p56"/>
            <p:cNvCxnSpPr>
              <a:stCxn id="385" idx="2"/>
              <a:endCxn id="382" idx="2"/>
            </p:cNvCxnSpPr>
            <p:nvPr/>
          </p:nvCxnSpPr>
          <p:spPr>
            <a:xfrm rot="-5400000" flipH="1">
              <a:off x="22821746" y="15627507"/>
              <a:ext cx="1200600" cy="5883000"/>
            </a:xfrm>
            <a:prstGeom prst="curvedConnector3">
              <a:avLst>
                <a:gd name="adj1" fmla="val 153313"/>
              </a:avLst>
            </a:prstGeom>
            <a:noFill/>
            <a:ln w="28575" cap="flat" cmpd="sng">
              <a:solidFill>
                <a:srgbClr val="D8B562"/>
              </a:solidFill>
              <a:prstDash val="solid"/>
              <a:round/>
              <a:headEnd type="none" w="med" len="med"/>
              <a:tailEnd type="triangle" w="med" len="med"/>
            </a:ln>
          </p:spPr>
        </p:cxnSp>
      </p:grpSp>
      <p:sp>
        <p:nvSpPr>
          <p:cNvPr id="387" name="Google Shape;387;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Examples of how to use OpenRefine</a:t>
            </a:r>
            <a:endParaRPr/>
          </a:p>
        </p:txBody>
      </p:sp>
      <p:sp>
        <p:nvSpPr>
          <p:cNvPr id="388" name="Google Shape;388;p56"/>
          <p:cNvSpPr txBox="1"/>
          <p:nvPr/>
        </p:nvSpPr>
        <p:spPr>
          <a:xfrm>
            <a:off x="6176150" y="1017713"/>
            <a:ext cx="27132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t>Add information from other internal data sources</a:t>
            </a:r>
            <a:endParaRPr sz="20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45</a:t>
            </a:fld>
            <a:endParaRPr/>
          </a:p>
        </p:txBody>
      </p:sp>
      <p:grpSp>
        <p:nvGrpSpPr>
          <p:cNvPr id="394" name="Google Shape;394;p57"/>
          <p:cNvGrpSpPr/>
          <p:nvPr/>
        </p:nvGrpSpPr>
        <p:grpSpPr>
          <a:xfrm>
            <a:off x="4335572" y="2143200"/>
            <a:ext cx="4347711" cy="2578659"/>
            <a:chOff x="9748412" y="19086686"/>
            <a:chExt cx="12482662" cy="7459240"/>
          </a:xfrm>
        </p:grpSpPr>
        <p:pic>
          <p:nvPicPr>
            <p:cNvPr id="395" name="Google Shape;395;p57"/>
            <p:cNvPicPr preferRelativeResize="0"/>
            <p:nvPr/>
          </p:nvPicPr>
          <p:blipFill rotWithShape="1">
            <a:blip r:embed="rId3">
              <a:alphaModFix/>
            </a:blip>
            <a:srcRect l="25053" t="16314" r="3261" b="1536"/>
            <a:stretch/>
          </p:blipFill>
          <p:spPr>
            <a:xfrm>
              <a:off x="9748412" y="19086691"/>
              <a:ext cx="12482662" cy="7459235"/>
            </a:xfrm>
            <a:prstGeom prst="rect">
              <a:avLst/>
            </a:prstGeom>
            <a:noFill/>
            <a:ln w="38100" cap="flat" cmpd="sng">
              <a:solidFill>
                <a:srgbClr val="B7B7B7"/>
              </a:solidFill>
              <a:prstDash val="solid"/>
              <a:round/>
              <a:headEnd type="none" w="sm" len="sm"/>
              <a:tailEnd type="none" w="sm" len="sm"/>
            </a:ln>
          </p:spPr>
        </p:pic>
        <p:sp>
          <p:nvSpPr>
            <p:cNvPr id="396" name="Google Shape;396;p57"/>
            <p:cNvSpPr/>
            <p:nvPr/>
          </p:nvSpPr>
          <p:spPr>
            <a:xfrm>
              <a:off x="15682243" y="19086686"/>
              <a:ext cx="3247200" cy="7459200"/>
            </a:xfrm>
            <a:prstGeom prst="roundRect">
              <a:avLst>
                <a:gd name="adj" fmla="val 16667"/>
              </a:avLst>
            </a:prstGeom>
            <a:noFill/>
            <a:ln w="28575" cap="flat" cmpd="sng">
              <a:solidFill>
                <a:srgbClr val="0E9A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97" name="Google Shape;397;p57"/>
          <p:cNvCxnSpPr>
            <a:stCxn id="398" idx="2"/>
            <a:endCxn id="396" idx="2"/>
          </p:cNvCxnSpPr>
          <p:nvPr/>
        </p:nvCxnSpPr>
        <p:spPr>
          <a:xfrm rot="-5400000" flipH="1">
            <a:off x="5696976" y="3450930"/>
            <a:ext cx="451500" cy="2090400"/>
          </a:xfrm>
          <a:prstGeom prst="curvedConnector3">
            <a:avLst>
              <a:gd name="adj1" fmla="val 152733"/>
            </a:avLst>
          </a:prstGeom>
          <a:noFill/>
          <a:ln w="28575" cap="flat" cmpd="sng">
            <a:solidFill>
              <a:srgbClr val="0E9AA7"/>
            </a:solidFill>
            <a:prstDash val="solid"/>
            <a:round/>
            <a:headEnd type="none" w="med" len="med"/>
            <a:tailEnd type="triangle" w="med" len="med"/>
          </a:ln>
        </p:spPr>
      </p:cxnSp>
      <p:sp>
        <p:nvSpPr>
          <p:cNvPr id="399" name="Google Shape;399;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Examples of how to use OpenRefine</a:t>
            </a:r>
            <a:endParaRPr/>
          </a:p>
        </p:txBody>
      </p:sp>
      <p:sp>
        <p:nvSpPr>
          <p:cNvPr id="400" name="Google Shape;400;p57"/>
          <p:cNvSpPr txBox="1"/>
          <p:nvPr/>
        </p:nvSpPr>
        <p:spPr>
          <a:xfrm>
            <a:off x="6221450" y="759725"/>
            <a:ext cx="28758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t>Disambiguate entities and add information from online data sources</a:t>
            </a:r>
            <a:endParaRPr sz="2000"/>
          </a:p>
        </p:txBody>
      </p:sp>
      <p:grpSp>
        <p:nvGrpSpPr>
          <p:cNvPr id="401" name="Google Shape;401;p57"/>
          <p:cNvGrpSpPr/>
          <p:nvPr/>
        </p:nvGrpSpPr>
        <p:grpSpPr>
          <a:xfrm>
            <a:off x="311701" y="1111374"/>
            <a:ext cx="5833555" cy="3159006"/>
            <a:chOff x="8330725" y="9466475"/>
            <a:chExt cx="13886110" cy="8489669"/>
          </a:xfrm>
        </p:grpSpPr>
        <p:pic>
          <p:nvPicPr>
            <p:cNvPr id="402" name="Google Shape;402;p57"/>
            <p:cNvPicPr preferRelativeResize="0"/>
            <p:nvPr/>
          </p:nvPicPr>
          <p:blipFill rotWithShape="1">
            <a:blip r:embed="rId4">
              <a:alphaModFix/>
            </a:blip>
            <a:srcRect l="670" r="710" b="2056"/>
            <a:stretch/>
          </p:blipFill>
          <p:spPr>
            <a:xfrm>
              <a:off x="8330725" y="9466475"/>
              <a:ext cx="13886110" cy="8489574"/>
            </a:xfrm>
            <a:prstGeom prst="rect">
              <a:avLst/>
            </a:prstGeom>
            <a:noFill/>
            <a:ln w="38100" cap="flat" cmpd="sng">
              <a:solidFill>
                <a:srgbClr val="B7B7B7"/>
              </a:solidFill>
              <a:prstDash val="solid"/>
              <a:round/>
              <a:headEnd type="none" w="sm" len="sm"/>
              <a:tailEnd type="none" w="sm" len="sm"/>
            </a:ln>
          </p:spPr>
        </p:pic>
        <p:sp>
          <p:nvSpPr>
            <p:cNvPr id="398" name="Google Shape;398;p57"/>
            <p:cNvSpPr/>
            <p:nvPr/>
          </p:nvSpPr>
          <p:spPr>
            <a:xfrm>
              <a:off x="18448848" y="11203444"/>
              <a:ext cx="1500600" cy="6752700"/>
            </a:xfrm>
            <a:prstGeom prst="roundRect">
              <a:avLst>
                <a:gd name="adj" fmla="val 16667"/>
              </a:avLst>
            </a:prstGeom>
            <a:noFill/>
            <a:ln w="28575" cap="flat" cmpd="sng">
              <a:solidFill>
                <a:srgbClr val="0E9A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Spreadsheet or OpenRefine?</a:t>
            </a:r>
            <a:endParaRPr/>
          </a:p>
          <a:p>
            <a:pPr marL="0" lvl="0" indent="0" algn="l" rtl="0">
              <a:spcBef>
                <a:spcPts val="0"/>
              </a:spcBef>
              <a:spcAft>
                <a:spcPts val="0"/>
              </a:spcAft>
              <a:buNone/>
            </a:pPr>
            <a:endParaRPr/>
          </a:p>
          <a:p>
            <a:pPr marL="0" lvl="0" indent="0" algn="l" rtl="0">
              <a:spcBef>
                <a:spcPts val="0"/>
              </a:spcBef>
              <a:spcAft>
                <a:spcPts val="0"/>
              </a:spcAft>
              <a:buNone/>
            </a:pPr>
            <a:r>
              <a:rPr lang="en" sz="2700"/>
              <a:t>Scenario #1: You are adding notes about the physical condition of each individual specimen to digitized specimen records that already exist in Excel.</a:t>
            </a:r>
            <a:endParaRPr sz="27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9"/>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Spreadsheet or OpenRefine?</a:t>
            </a:r>
            <a:endParaRPr/>
          </a:p>
          <a:p>
            <a:pPr marL="0" lvl="0" indent="0" algn="l" rtl="0">
              <a:spcBef>
                <a:spcPts val="0"/>
              </a:spcBef>
              <a:spcAft>
                <a:spcPts val="0"/>
              </a:spcAft>
              <a:buNone/>
            </a:pPr>
            <a:endParaRPr/>
          </a:p>
          <a:p>
            <a:pPr marL="0" lvl="0" indent="0" algn="l" rtl="0">
              <a:spcBef>
                <a:spcPts val="0"/>
              </a:spcBef>
              <a:spcAft>
                <a:spcPts val="0"/>
              </a:spcAft>
              <a:buNone/>
            </a:pPr>
            <a:r>
              <a:rPr lang="en" sz="2700"/>
              <a:t>Scenario #2: You need to review a batch of newly georeferenced specimen localities prior to importing these data into your collections management system.</a:t>
            </a:r>
            <a:endParaRPr sz="27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0"/>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Spreadsheet or OpenRefine?</a:t>
            </a:r>
            <a:endParaRPr/>
          </a:p>
          <a:p>
            <a:pPr marL="0" lvl="0" indent="0" algn="l" rtl="0">
              <a:spcBef>
                <a:spcPts val="0"/>
              </a:spcBef>
              <a:spcAft>
                <a:spcPts val="0"/>
              </a:spcAft>
              <a:buNone/>
            </a:pPr>
            <a:endParaRPr/>
          </a:p>
          <a:p>
            <a:pPr marL="0" lvl="0" indent="0" algn="l" rtl="0">
              <a:spcBef>
                <a:spcPts val="0"/>
              </a:spcBef>
              <a:spcAft>
                <a:spcPts val="0"/>
              </a:spcAft>
              <a:buNone/>
            </a:pPr>
            <a:r>
              <a:rPr lang="en" sz="2700"/>
              <a:t>Scenario #3: You need to associate specimen records with a research publication, and can identify records based on collector and taxa.</a:t>
            </a:r>
            <a:endParaRPr sz="27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61"/>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Spreadsheet or OpenRefine?</a:t>
            </a:r>
            <a:endParaRPr/>
          </a:p>
          <a:p>
            <a:pPr marL="0" lvl="0" indent="0" algn="l" rtl="0">
              <a:spcBef>
                <a:spcPts val="0"/>
              </a:spcBef>
              <a:spcAft>
                <a:spcPts val="0"/>
              </a:spcAft>
              <a:buNone/>
            </a:pPr>
            <a:endParaRPr/>
          </a:p>
          <a:p>
            <a:pPr marL="0" lvl="0" indent="0" algn="l" rtl="0">
              <a:spcBef>
                <a:spcPts val="0"/>
              </a:spcBef>
              <a:spcAft>
                <a:spcPts val="0"/>
              </a:spcAft>
              <a:buNone/>
            </a:pPr>
            <a:r>
              <a:rPr lang="en" sz="2700"/>
              <a:t>Scenario #4: You are looking at a batch of newly transcribed specimen label data and spot checking how accurate the transcription is.</a:t>
            </a:r>
            <a:endParaRPr sz="2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Week 2: Microsoft Excel and Google Sheets</a:t>
            </a:r>
            <a:endParaRPr/>
          </a:p>
        </p:txBody>
      </p:sp>
      <p:sp>
        <p:nvSpPr>
          <p:cNvPr id="91" name="Google Shape;91;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en" sz="2000"/>
              <a:t>Microsoft Excel vs. Google Sheets</a:t>
            </a:r>
            <a:endParaRPr sz="2000"/>
          </a:p>
          <a:p>
            <a:pPr marL="457200" lvl="0" indent="-355600" algn="l" rtl="0">
              <a:lnSpc>
                <a:spcPct val="100000"/>
              </a:lnSpc>
              <a:spcBef>
                <a:spcPts val="1000"/>
              </a:spcBef>
              <a:spcAft>
                <a:spcPts val="0"/>
              </a:spcAft>
              <a:buSzPts val="2000"/>
              <a:buChar char="●"/>
            </a:pPr>
            <a:r>
              <a:rPr lang="en" sz="2000"/>
              <a:t>Exploring data in spreadsheets</a:t>
            </a:r>
            <a:endParaRPr sz="2000"/>
          </a:p>
          <a:p>
            <a:pPr marL="457200" lvl="0" indent="-355600" algn="l" rtl="0">
              <a:lnSpc>
                <a:spcPct val="100000"/>
              </a:lnSpc>
              <a:spcBef>
                <a:spcPts val="1000"/>
              </a:spcBef>
              <a:spcAft>
                <a:spcPts val="0"/>
              </a:spcAft>
              <a:buSzPts val="2000"/>
              <a:buChar char="●"/>
            </a:pPr>
            <a:r>
              <a:rPr lang="en" sz="2000"/>
              <a:t>Data types and formats in spreadsheets</a:t>
            </a:r>
            <a:endParaRPr sz="2000"/>
          </a:p>
          <a:p>
            <a:pPr marL="457200" lvl="0" indent="-355600" algn="l" rtl="0">
              <a:lnSpc>
                <a:spcPct val="100000"/>
              </a:lnSpc>
              <a:spcBef>
                <a:spcPts val="1000"/>
              </a:spcBef>
              <a:spcAft>
                <a:spcPts val="0"/>
              </a:spcAft>
              <a:buSzPts val="2000"/>
              <a:buChar char="●"/>
            </a:pPr>
            <a:r>
              <a:rPr lang="en" sz="2000"/>
              <a:t>Bulk editing in spreadsheets</a:t>
            </a:r>
            <a:endParaRPr sz="2000"/>
          </a:p>
          <a:p>
            <a:pPr marL="457200" lvl="0" indent="-355600" algn="l" rtl="0">
              <a:lnSpc>
                <a:spcPct val="100000"/>
              </a:lnSpc>
              <a:spcBef>
                <a:spcPts val="1000"/>
              </a:spcBef>
              <a:spcAft>
                <a:spcPts val="0"/>
              </a:spcAft>
              <a:buSzPts val="2000"/>
              <a:buChar char="●"/>
            </a:pPr>
            <a:r>
              <a:rPr lang="en" sz="2000"/>
              <a:t>Functions in spreadsheets</a:t>
            </a:r>
            <a:endParaRPr sz="2000"/>
          </a:p>
          <a:p>
            <a:pPr marL="457200" lvl="0" indent="-355600" algn="l" rtl="0">
              <a:lnSpc>
                <a:spcPct val="100000"/>
              </a:lnSpc>
              <a:spcBef>
                <a:spcPts val="1000"/>
              </a:spcBef>
              <a:spcAft>
                <a:spcPts val="1000"/>
              </a:spcAft>
              <a:buSzPts val="2000"/>
              <a:buChar char="●"/>
            </a:pPr>
            <a:r>
              <a:rPr lang="en" sz="2000"/>
              <a:t>Comparing data in spreadsheets to another resource, e.g. a taxonomic authority hosted online</a:t>
            </a:r>
            <a:endParaRPr sz="2000"/>
          </a:p>
        </p:txBody>
      </p:sp>
      <p:sp>
        <p:nvSpPr>
          <p:cNvPr id="92" name="Google Shape;92;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62"/>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Putting it all together</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Group activity</a:t>
            </a:r>
            <a:endParaRPr/>
          </a:p>
        </p:txBody>
      </p:sp>
      <p:sp>
        <p:nvSpPr>
          <p:cNvPr id="433" name="Google Shape;433;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51</a:t>
            </a:fld>
            <a:endParaRPr/>
          </a:p>
        </p:txBody>
      </p:sp>
      <p:sp>
        <p:nvSpPr>
          <p:cNvPr id="434" name="Google Shape;434;p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We are going to workshop the process of identifying data wrangling tasks, then planning and prioritizing them.</a:t>
            </a:r>
            <a:endParaRPr/>
          </a:p>
          <a:p>
            <a:pPr marL="0" lvl="0" indent="0" algn="l" rtl="0">
              <a:spcBef>
                <a:spcPts val="1200"/>
              </a:spcBef>
              <a:spcAft>
                <a:spcPts val="0"/>
              </a:spcAft>
              <a:buNone/>
            </a:pPr>
            <a:endParaRPr/>
          </a:p>
          <a:p>
            <a:pPr marL="0" lvl="0" indent="0" algn="l" rtl="0">
              <a:spcBef>
                <a:spcPts val="1200"/>
              </a:spcBef>
              <a:spcAft>
                <a:spcPts val="1200"/>
              </a:spcAft>
              <a:buNone/>
            </a:pPr>
            <a:r>
              <a:rPr lang="en" i="1"/>
              <a:t>**We need someone to take notes on behalf of the group in the data wrangling activity notes Google Doc!**</a:t>
            </a:r>
            <a:endParaRPr i="1"/>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64"/>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Wrap up</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Are we missing anything?</a:t>
            </a:r>
            <a:endParaRPr/>
          </a:p>
        </p:txBody>
      </p:sp>
      <p:sp>
        <p:nvSpPr>
          <p:cNvPr id="445" name="Google Shape;445;p6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Topics for Week 2 (spreadsheets) and Week 3 (OpenRefine):</a:t>
            </a:r>
            <a:endParaRPr/>
          </a:p>
          <a:p>
            <a:pPr marL="457200" lvl="0" indent="-381000" algn="l" rtl="0">
              <a:lnSpc>
                <a:spcPct val="100000"/>
              </a:lnSpc>
              <a:spcBef>
                <a:spcPts val="1000"/>
              </a:spcBef>
              <a:spcAft>
                <a:spcPts val="0"/>
              </a:spcAft>
              <a:buSzPts val="2400"/>
              <a:buChar char="●"/>
            </a:pPr>
            <a:r>
              <a:rPr lang="en"/>
              <a:t>Exploring data</a:t>
            </a:r>
            <a:endParaRPr/>
          </a:p>
          <a:p>
            <a:pPr marL="457200" lvl="0" indent="-381000" algn="l" rtl="0">
              <a:lnSpc>
                <a:spcPct val="100000"/>
              </a:lnSpc>
              <a:spcBef>
                <a:spcPts val="1000"/>
              </a:spcBef>
              <a:spcAft>
                <a:spcPts val="0"/>
              </a:spcAft>
              <a:buSzPts val="2400"/>
              <a:buChar char="●"/>
            </a:pPr>
            <a:r>
              <a:rPr lang="en"/>
              <a:t>Data types and formats</a:t>
            </a:r>
            <a:endParaRPr/>
          </a:p>
          <a:p>
            <a:pPr marL="457200" lvl="0" indent="-381000" algn="l" rtl="0">
              <a:lnSpc>
                <a:spcPct val="100000"/>
              </a:lnSpc>
              <a:spcBef>
                <a:spcPts val="1000"/>
              </a:spcBef>
              <a:spcAft>
                <a:spcPts val="0"/>
              </a:spcAft>
              <a:buSzPts val="2400"/>
              <a:buChar char="●"/>
            </a:pPr>
            <a:r>
              <a:rPr lang="en"/>
              <a:t>Bulk editing</a:t>
            </a:r>
            <a:endParaRPr/>
          </a:p>
          <a:p>
            <a:pPr marL="457200" lvl="0" indent="-381000" algn="l" rtl="0">
              <a:lnSpc>
                <a:spcPct val="100000"/>
              </a:lnSpc>
              <a:spcBef>
                <a:spcPts val="1000"/>
              </a:spcBef>
              <a:spcAft>
                <a:spcPts val="0"/>
              </a:spcAft>
              <a:buSzPts val="2400"/>
              <a:buChar char="●"/>
            </a:pPr>
            <a:r>
              <a:rPr lang="en"/>
              <a:t>Functions</a:t>
            </a:r>
            <a:endParaRPr/>
          </a:p>
          <a:p>
            <a:pPr marL="457200" lvl="0" indent="-381000" algn="l" rtl="0">
              <a:lnSpc>
                <a:spcPct val="100000"/>
              </a:lnSpc>
              <a:spcBef>
                <a:spcPts val="1000"/>
              </a:spcBef>
              <a:spcAft>
                <a:spcPts val="1000"/>
              </a:spcAft>
              <a:buSzPts val="2400"/>
              <a:buChar char="●"/>
            </a:pPr>
            <a:r>
              <a:rPr lang="en"/>
              <a:t>Comparing data to another resource, e.g. a taxonomic authority hosted online</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6"/>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Are there specific data wrangling tasks you know you need to learn how to do?</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Week 1 Homework</a:t>
            </a:r>
            <a:endParaRPr/>
          </a:p>
        </p:txBody>
      </p:sp>
      <p:sp>
        <p:nvSpPr>
          <p:cNvPr id="456" name="Google Shape;456;p6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Draft a data wrangling “to do” list for your current collection priorities. Share this “to do” list with your colleagues in Slack.</a:t>
            </a:r>
            <a:endParaRPr/>
          </a:p>
          <a:p>
            <a:pPr marL="0" lvl="0" indent="0" algn="l" rtl="0">
              <a:spcBef>
                <a:spcPts val="1200"/>
              </a:spcBef>
              <a:spcAft>
                <a:spcPts val="0"/>
              </a:spcAft>
              <a:buNone/>
            </a:pPr>
            <a:endParaRPr/>
          </a:p>
          <a:p>
            <a:pPr marL="0" lvl="0" indent="0" algn="l" rtl="0">
              <a:spcBef>
                <a:spcPts val="1200"/>
              </a:spcBef>
              <a:spcAft>
                <a:spcPts val="0"/>
              </a:spcAft>
              <a:buNone/>
            </a:pPr>
            <a:r>
              <a:rPr lang="en"/>
              <a:t>If you have questions…</a:t>
            </a:r>
            <a:endParaRPr/>
          </a:p>
          <a:p>
            <a:pPr marL="457200" lvl="0" indent="-381000" algn="l" rtl="0">
              <a:spcBef>
                <a:spcPts val="1200"/>
              </a:spcBef>
              <a:spcAft>
                <a:spcPts val="0"/>
              </a:spcAft>
              <a:buSzPts val="2400"/>
              <a:buChar char="➔"/>
            </a:pPr>
            <a:r>
              <a:rPr lang="en"/>
              <a:t>Ask in the </a:t>
            </a:r>
            <a:r>
              <a:rPr lang="en" i="1"/>
              <a:t>XXX </a:t>
            </a:r>
            <a:r>
              <a:rPr lang="en"/>
              <a:t>channel on Slack</a:t>
            </a:r>
            <a:endParaRPr/>
          </a:p>
          <a:p>
            <a:pPr marL="457200" lvl="0" indent="-381000" algn="l" rtl="0">
              <a:spcBef>
                <a:spcPts val="0"/>
              </a:spcBef>
              <a:spcAft>
                <a:spcPts val="0"/>
              </a:spcAft>
              <a:buSzPts val="2400"/>
              <a:buChar char="➔"/>
            </a:pPr>
            <a:r>
              <a:rPr lang="en"/>
              <a:t>Drop in during our open office hour on [date]</a:t>
            </a:r>
            <a:endParaRPr/>
          </a:p>
        </p:txBody>
      </p:sp>
      <p:sp>
        <p:nvSpPr>
          <p:cNvPr id="457" name="Google Shape;457;p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6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Please take 3 minutes to respond to the post-session feedback questions in this Google Doc.</a:t>
            </a:r>
            <a:endParaRPr/>
          </a:p>
        </p:txBody>
      </p:sp>
      <p:sp>
        <p:nvSpPr>
          <p:cNvPr id="463" name="Google Shape;463;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Week 3: OpenRefine</a:t>
            </a:r>
            <a:endParaRPr/>
          </a:p>
        </p:txBody>
      </p:sp>
      <p:sp>
        <p:nvSpPr>
          <p:cNvPr id="98" name="Google Shape;98;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lnSpc>
                <a:spcPct val="100000"/>
              </a:lnSpc>
              <a:spcBef>
                <a:spcPts val="0"/>
              </a:spcBef>
              <a:spcAft>
                <a:spcPts val="0"/>
              </a:spcAft>
              <a:buSzPts val="2000"/>
              <a:buChar char="●"/>
            </a:pPr>
            <a:r>
              <a:rPr lang="en" sz="2000"/>
              <a:t>(Re)Introducing OpenRefine</a:t>
            </a:r>
            <a:endParaRPr sz="2000"/>
          </a:p>
          <a:p>
            <a:pPr marL="457200" lvl="0" indent="-355600" algn="l" rtl="0">
              <a:lnSpc>
                <a:spcPct val="100000"/>
              </a:lnSpc>
              <a:spcBef>
                <a:spcPts val="1000"/>
              </a:spcBef>
              <a:spcAft>
                <a:spcPts val="0"/>
              </a:spcAft>
              <a:buSzPts val="2000"/>
              <a:buChar char="●"/>
            </a:pPr>
            <a:r>
              <a:rPr lang="en" sz="2000"/>
              <a:t>Exploring data in OpenRefine</a:t>
            </a:r>
            <a:endParaRPr sz="2000"/>
          </a:p>
          <a:p>
            <a:pPr marL="457200" lvl="0" indent="-355600" algn="l" rtl="0">
              <a:lnSpc>
                <a:spcPct val="100000"/>
              </a:lnSpc>
              <a:spcBef>
                <a:spcPts val="1000"/>
              </a:spcBef>
              <a:spcAft>
                <a:spcPts val="0"/>
              </a:spcAft>
              <a:buSzPts val="2000"/>
              <a:buChar char="●"/>
            </a:pPr>
            <a:r>
              <a:rPr lang="en" sz="2000"/>
              <a:t>Data types and formats in Openrefine</a:t>
            </a:r>
            <a:endParaRPr sz="2000"/>
          </a:p>
          <a:p>
            <a:pPr marL="457200" lvl="0" indent="-355600" algn="l" rtl="0">
              <a:lnSpc>
                <a:spcPct val="100000"/>
              </a:lnSpc>
              <a:spcBef>
                <a:spcPts val="1000"/>
              </a:spcBef>
              <a:spcAft>
                <a:spcPts val="0"/>
              </a:spcAft>
              <a:buSzPts val="2000"/>
              <a:buChar char="●"/>
            </a:pPr>
            <a:r>
              <a:rPr lang="en" sz="2000"/>
              <a:t>Bulk editing in OpenRefine</a:t>
            </a:r>
            <a:endParaRPr sz="2000"/>
          </a:p>
          <a:p>
            <a:pPr marL="457200" lvl="0" indent="-355600" algn="l" rtl="0">
              <a:lnSpc>
                <a:spcPct val="100000"/>
              </a:lnSpc>
              <a:spcBef>
                <a:spcPts val="1000"/>
              </a:spcBef>
              <a:spcAft>
                <a:spcPts val="0"/>
              </a:spcAft>
              <a:buSzPts val="2000"/>
              <a:buChar char="●"/>
            </a:pPr>
            <a:r>
              <a:rPr lang="en" sz="2000"/>
              <a:t>Functions in OpenRefine</a:t>
            </a:r>
            <a:endParaRPr sz="2000"/>
          </a:p>
          <a:p>
            <a:pPr marL="457200" lvl="0" indent="-355600" algn="l" rtl="0">
              <a:lnSpc>
                <a:spcPct val="100000"/>
              </a:lnSpc>
              <a:spcBef>
                <a:spcPts val="1000"/>
              </a:spcBef>
              <a:spcAft>
                <a:spcPts val="1000"/>
              </a:spcAft>
              <a:buSzPts val="2000"/>
              <a:buChar char="●"/>
            </a:pPr>
            <a:r>
              <a:rPr lang="en" sz="2000"/>
              <a:t>Comparing data in OpenRefine to another resource, e.g. a taxonomic authority hosted online</a:t>
            </a:r>
            <a:endParaRPr sz="2000"/>
          </a:p>
        </p:txBody>
      </p:sp>
      <p:sp>
        <p:nvSpPr>
          <p:cNvPr id="99" name="Google Shape;99;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Assessing data wrangling needs in your collection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data wrangling?</a:t>
            </a:r>
            <a:endParaRPr/>
          </a:p>
        </p:txBody>
      </p:sp>
      <p:sp>
        <p:nvSpPr>
          <p:cNvPr id="110" name="Google Shape;110;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11" name="Google Shape;111;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Data wrangling is the process of exploring, evaluating, and transforming data for the purpose of improving their usefulness* in downstream applications.</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r>
              <a:rPr lang="en" sz="2000" i="1"/>
              <a:t>* how is usefulness defined, and by who?</a:t>
            </a:r>
            <a:endParaRPr sz="2000" i="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wrangling vs. data management</a:t>
            </a:r>
            <a:endParaRPr/>
          </a:p>
        </p:txBody>
      </p:sp>
      <p:sp>
        <p:nvSpPr>
          <p:cNvPr id="117" name="Google Shape;117;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118" name="Google Shape;118;p21"/>
          <p:cNvSpPr txBox="1">
            <a:spLocks noGrp="1"/>
          </p:cNvSpPr>
          <p:nvPr>
            <p:ph type="body" idx="1"/>
          </p:nvPr>
        </p:nvSpPr>
        <p:spPr>
          <a:xfrm>
            <a:off x="311700" y="1152475"/>
            <a:ext cx="8520600" cy="1497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Data management is the practice of gathering, manipulating, storing, sharing, and using data in a way that maintains the integrity of the data and provides efficient access.</a:t>
            </a:r>
            <a:endParaRPr/>
          </a:p>
        </p:txBody>
      </p:sp>
      <p:pic>
        <p:nvPicPr>
          <p:cNvPr id="119" name="Google Shape;119;p21" descr="https://tile.loc.gov/storage-services/service/pnp/fsa/8b27000/8b27600/8b27615v.jpg"/>
          <p:cNvPicPr preferRelativeResize="0"/>
          <p:nvPr/>
        </p:nvPicPr>
        <p:blipFill rotWithShape="1">
          <a:blip r:embed="rId3">
            <a:alphaModFix/>
          </a:blip>
          <a:srcRect l="7563" t="3200" r="2395" b="4035"/>
          <a:stretch/>
        </p:blipFill>
        <p:spPr>
          <a:xfrm>
            <a:off x="3777675" y="2691038"/>
            <a:ext cx="2212947" cy="2091475"/>
          </a:xfrm>
          <a:prstGeom prst="rect">
            <a:avLst/>
          </a:prstGeom>
          <a:noFill/>
          <a:ln>
            <a:noFill/>
          </a:ln>
        </p:spPr>
      </p:pic>
      <p:pic>
        <p:nvPicPr>
          <p:cNvPr id="120" name="Google Shape;120;p21" descr="https://tile.loc.gov/storage-services/service/pnp/cph/3g00000/3g04000/3g04000/3g04081v.jpg"/>
          <p:cNvPicPr preferRelativeResize="0"/>
          <p:nvPr/>
        </p:nvPicPr>
        <p:blipFill rotWithShape="1">
          <a:blip r:embed="rId4">
            <a:alphaModFix/>
          </a:blip>
          <a:srcRect l="8792" t="14477" r="13325" b="19354"/>
          <a:stretch/>
        </p:blipFill>
        <p:spPr>
          <a:xfrm>
            <a:off x="406975" y="2724150"/>
            <a:ext cx="2952750" cy="2025250"/>
          </a:xfrm>
          <a:prstGeom prst="rect">
            <a:avLst/>
          </a:prstGeom>
          <a:noFill/>
          <a:ln w="28575" cap="flat" cmpd="sng">
            <a:solidFill>
              <a:srgbClr val="000000"/>
            </a:solidFill>
            <a:prstDash val="solid"/>
            <a:round/>
            <a:headEnd type="none" w="sm" len="sm"/>
            <a:tailEnd type="none" w="sm" len="sm"/>
          </a:ln>
        </p:spPr>
      </p:pic>
      <p:sp>
        <p:nvSpPr>
          <p:cNvPr id="121" name="Google Shape;121;p21"/>
          <p:cNvSpPr/>
          <p:nvPr/>
        </p:nvSpPr>
        <p:spPr>
          <a:xfrm>
            <a:off x="3441500" y="3645875"/>
            <a:ext cx="254400" cy="181800"/>
          </a:xfrm>
          <a:prstGeom prst="rightArrow">
            <a:avLst>
              <a:gd name="adj1" fmla="val 50000"/>
              <a:gd name="adj2"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1"/>
          <p:cNvSpPr txBox="1"/>
          <p:nvPr/>
        </p:nvSpPr>
        <p:spPr>
          <a:xfrm>
            <a:off x="6011500" y="2691050"/>
            <a:ext cx="28815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accent4"/>
                </a:solidFill>
              </a:rPr>
              <a:t>Images:</a:t>
            </a:r>
            <a:endParaRPr sz="1100">
              <a:solidFill>
                <a:schemeClr val="accent4"/>
              </a:solidFill>
            </a:endParaRPr>
          </a:p>
          <a:p>
            <a:pPr marL="0" lvl="0" indent="0" algn="l" rtl="0">
              <a:spcBef>
                <a:spcPts val="0"/>
              </a:spcBef>
              <a:spcAft>
                <a:spcPts val="0"/>
              </a:spcAft>
              <a:buNone/>
            </a:pPr>
            <a:endParaRPr sz="1100">
              <a:solidFill>
                <a:schemeClr val="accent4"/>
              </a:solidFill>
            </a:endParaRPr>
          </a:p>
          <a:p>
            <a:pPr marL="0" lvl="0" indent="0" algn="l" rtl="0">
              <a:spcBef>
                <a:spcPts val="0"/>
              </a:spcBef>
              <a:spcAft>
                <a:spcPts val="0"/>
              </a:spcAft>
              <a:buNone/>
            </a:pPr>
            <a:r>
              <a:rPr lang="en" sz="1100">
                <a:solidFill>
                  <a:schemeClr val="accent4"/>
                </a:solidFill>
              </a:rPr>
              <a:t>(R) Russell, Charles M. , Artist. Buccaroos / C.M. Russell. Great Plains, ca. 1905. Photograph. https://www.loc.gov/item/95521494/.</a:t>
            </a:r>
            <a:endParaRPr sz="1100">
              <a:solidFill>
                <a:schemeClr val="accent4"/>
              </a:solidFill>
            </a:endParaRPr>
          </a:p>
          <a:p>
            <a:pPr marL="0" lvl="0" indent="0" algn="l" rtl="0">
              <a:spcBef>
                <a:spcPts val="0"/>
              </a:spcBef>
              <a:spcAft>
                <a:spcPts val="0"/>
              </a:spcAft>
              <a:buNone/>
            </a:pPr>
            <a:endParaRPr sz="1100">
              <a:solidFill>
                <a:schemeClr val="accent4"/>
              </a:solidFill>
            </a:endParaRPr>
          </a:p>
          <a:p>
            <a:pPr marL="0" lvl="0" indent="0" algn="l" rtl="0">
              <a:spcBef>
                <a:spcPts val="0"/>
              </a:spcBef>
              <a:spcAft>
                <a:spcPts val="0"/>
              </a:spcAft>
              <a:buNone/>
            </a:pPr>
            <a:r>
              <a:rPr lang="en" sz="1100">
                <a:solidFill>
                  <a:schemeClr val="accent4"/>
                </a:solidFill>
              </a:rPr>
              <a:t>(L) Rothstein, Arthur, photographer. Stockyards. Kansas City, Kansas. United States Wyandotte County Kansas City Kansas, 1936. May. Photograph. https://www.loc.gov/item/2017760418/.</a:t>
            </a:r>
            <a:endParaRPr sz="1100">
              <a:solidFill>
                <a:schemeClr val="accent4"/>
              </a:solidFill>
            </a:endParaRPr>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5753</Words>
  <Application>Microsoft Macintosh PowerPoint</Application>
  <PresentationFormat>On-screen Show (16:9)</PresentationFormat>
  <Paragraphs>394</Paragraphs>
  <Slides>57</Slides>
  <Notes>57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Proxima Nova</vt:lpstr>
      <vt:lpstr>Times New Roman</vt:lpstr>
      <vt:lpstr>Spearmint</vt:lpstr>
      <vt:lpstr>Introduction to data wrangling for biodiversity collections</vt:lpstr>
      <vt:lpstr>Objectives</vt:lpstr>
      <vt:lpstr>Meetings</vt:lpstr>
      <vt:lpstr>Week 1: Planning for data wrangling</vt:lpstr>
      <vt:lpstr>Week 2: Microsoft Excel and Google Sheets</vt:lpstr>
      <vt:lpstr>Week 3: OpenRefine</vt:lpstr>
      <vt:lpstr>Assessing data wrangling needs in your collection</vt:lpstr>
      <vt:lpstr>What is data wrangling?</vt:lpstr>
      <vt:lpstr>Data wrangling vs. data management</vt:lpstr>
      <vt:lpstr>When have you encountered data wrangling in the past?</vt:lpstr>
      <vt:lpstr>Digitized data sources in your collection</vt:lpstr>
      <vt:lpstr>Implications of data sources</vt:lpstr>
      <vt:lpstr>Undigitized data sources in your collection</vt:lpstr>
      <vt:lpstr>What qualities does your “final” data have?</vt:lpstr>
      <vt:lpstr>What qualities does your “final” data have?</vt:lpstr>
      <vt:lpstr>Data wrangling needs: Accuracy</vt:lpstr>
      <vt:lpstr>Data wrangling needs: Consistency</vt:lpstr>
      <vt:lpstr>Data wrangling needs: Standardization</vt:lpstr>
      <vt:lpstr>Data wrangling needs: Completeness</vt:lpstr>
      <vt:lpstr>Breakout Activity:  Explore the sample dataset and identify two or more data wrangling needs in each category (accuracy, consistency, standardization, completeness)</vt:lpstr>
      <vt:lpstr>Identifying, planning, and prioritizing data wrangling tasks</vt:lpstr>
      <vt:lpstr>Reframing “needs” as “tasks”</vt:lpstr>
      <vt:lpstr>Why talk about tasks?</vt:lpstr>
      <vt:lpstr>Rules of thumb for data wrangling tasks</vt:lpstr>
      <vt:lpstr>Strategies for minimizing data wrangling</vt:lpstr>
      <vt:lpstr>What is one data management need from the breakout activity that might benefit from the strategy of “Avoid creating the problem?”</vt:lpstr>
      <vt:lpstr>Prioritizing data wrangling tasks</vt:lpstr>
      <vt:lpstr>Coming up after the break…</vt:lpstr>
      <vt:lpstr>ONE HOUR BREAK</vt:lpstr>
      <vt:lpstr>Introduction to data wrangling for biodiversity collections</vt:lpstr>
      <vt:lpstr>High level introduction to spreadsheets  (Microsoft Excel or Google Sheets) for wrangling data</vt:lpstr>
      <vt:lpstr>What is Microsoft Excel?</vt:lpstr>
      <vt:lpstr>What is Google Sheets?</vt:lpstr>
      <vt:lpstr>Why use spreadsheets for data wrangling</vt:lpstr>
      <vt:lpstr>Why not use spreadsheets for data wrangling</vt:lpstr>
      <vt:lpstr>When might spreadsheets be a good tool for data wrangling, based on what you know now?</vt:lpstr>
      <vt:lpstr>When might spreadsheets not be a good tool for data wrangling, based on what you know now?</vt:lpstr>
      <vt:lpstr>High level introduction to OpenRefine for wrangling data</vt:lpstr>
      <vt:lpstr>What is OpenRefine?</vt:lpstr>
      <vt:lpstr>Why use OpenRefine?</vt:lpstr>
      <vt:lpstr>When to use OpenRefine for data wrangling</vt:lpstr>
      <vt:lpstr>When not to use OpenRefine for data wrangling</vt:lpstr>
      <vt:lpstr>Examples of how to use OpenRefine</vt:lpstr>
      <vt:lpstr>Examples of how to use OpenRefine</vt:lpstr>
      <vt:lpstr>Examples of how to use OpenRefine</vt:lpstr>
      <vt:lpstr>Spreadsheet or OpenRefine?  Scenario #1: You are adding notes about the physical condition of each individual specimen to digitized specimen records that already exist in Excel.</vt:lpstr>
      <vt:lpstr>Spreadsheet or OpenRefine?  Scenario #2: You need to review a batch of newly georeferenced specimen localities prior to importing these data into your collections management system.</vt:lpstr>
      <vt:lpstr>Spreadsheet or OpenRefine?  Scenario #3: You need to associate specimen records with a research publication, and can identify records based on collector and taxa.</vt:lpstr>
      <vt:lpstr>Spreadsheet or OpenRefine?  Scenario #4: You are looking at a batch of newly transcribed specimen label data and spot checking how accurate the transcription is.</vt:lpstr>
      <vt:lpstr>Putting it all together</vt:lpstr>
      <vt:lpstr>Group activity</vt:lpstr>
      <vt:lpstr>Wrap up</vt:lpstr>
      <vt:lpstr>Are we missing anything?</vt:lpstr>
      <vt:lpstr>Are there specific data wrangling tasks you know you need to learn how to do?</vt:lpstr>
      <vt:lpstr>Week 1 Homework</vt:lpstr>
      <vt:lpstr>Please take 3 minutes to respond to the post-session feedback questions in this Google Doc.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data wrangling for biodiversity collections</dc:title>
  <cp:lastModifiedBy>Erica Krimmel</cp:lastModifiedBy>
  <cp:revision>1</cp:revision>
  <dcterms:modified xsi:type="dcterms:W3CDTF">2022-10-27T17:09:20Z</dcterms:modified>
</cp:coreProperties>
</file>