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59" r:id="rId1"/>
  </p:sldMasterIdLst>
  <p:notesMasterIdLst>
    <p:notesMasterId r:id="rId53"/>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Lst>
  <p:sldSz cx="12192000" cy="6858000"/>
  <p:notesSz cx="6858000" cy="9144000"/>
  <p:embeddedFontLst>
    <p:embeddedFont>
      <p:font typeface="Calibri" panose="020F0502020204030204" pitchFamily="34" charset="0"/>
      <p:regular r:id="rId54"/>
      <p:bold r:id="rId55"/>
      <p:italic r:id="rId56"/>
      <p:boldItalic r:id="rId57"/>
    </p:embeddedFont>
    <p:embeddedFont>
      <p:font typeface="Cambria" panose="02040503050406030204" pitchFamily="18" charset="0"/>
      <p:regular r:id="rId58"/>
      <p:bold r:id="rId59"/>
      <p:italic r:id="rId60"/>
      <p:boldItalic r:id="rId61"/>
    </p:embeddedFont>
    <p:embeddedFont>
      <p:font typeface="Helvetica Neue" panose="02000503000000020004" pitchFamily="2" charset="0"/>
      <p:regular r:id="rId62"/>
      <p:bold r:id="rId63"/>
      <p:italic r:id="rId64"/>
      <p:boldItalic r:id="rId6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5"/>
    <p:restoredTop sz="94648"/>
  </p:normalViewPr>
  <p:slideViewPr>
    <p:cSldViewPr snapToGrid="0">
      <p:cViewPr varScale="1">
        <p:scale>
          <a:sx n="115" d="100"/>
          <a:sy n="115" d="100"/>
        </p:scale>
        <p:origin x="216" y="23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font" Target="fonts/font10.fntdata"/><Relationship Id="rId68"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8" Type="http://schemas.openxmlformats.org/officeDocument/2006/relationships/font" Target="fonts/font5.fntdata"/><Relationship Id="rId66"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font" Target="fonts/font8.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3.fntdata"/><Relationship Id="rId64" Type="http://schemas.openxmlformats.org/officeDocument/2006/relationships/font" Target="fonts/font11.fntdata"/><Relationship Id="rId6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6.fntdata"/><Relationship Id="rId6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1.fntdata"/><Relationship Id="rId62" Type="http://schemas.openxmlformats.org/officeDocument/2006/relationships/font" Target="fonts/font9.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4.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font" Target="fonts/font7.fntdata"/><Relationship Id="rId65" Type="http://schemas.openxmlformats.org/officeDocument/2006/relationships/font" Target="fonts/font12.fnt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font" Target="fonts/font2.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7200"/>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7200"/>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
        <p:cNvGrpSpPr/>
        <p:nvPr/>
      </p:nvGrpSpPr>
      <p:grpSpPr>
        <a:xfrm>
          <a:off x="0" y="0"/>
          <a:ext cx="0" cy="0"/>
          <a:chOff x="0" y="0"/>
          <a:chExt cx="0" cy="0"/>
        </a:xfrm>
      </p:grpSpPr>
      <p:sp>
        <p:nvSpPr>
          <p:cNvPr id="68" name="Google Shape;68;g174948c1ee9_1_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sz="1100">
                <a:latin typeface="Arial"/>
                <a:ea typeface="Arial"/>
                <a:cs typeface="Arial"/>
                <a:sym typeface="Arial"/>
              </a:rPr>
              <a:t>PRESENTING THIS SECTION REQUIRES APPROX. 120 MINUTES IF THE FINAL GEOLOCATE DEMO IS INCLUDED (OR 90 MINUTES WITHOUT).</a:t>
            </a:r>
            <a:endParaRPr sz="1100">
              <a:highlight>
                <a:srgbClr val="FFFF00"/>
              </a:highlight>
              <a:latin typeface="Arial"/>
              <a:ea typeface="Arial"/>
              <a:cs typeface="Arial"/>
              <a:sym typeface="Arial"/>
            </a:endParaRPr>
          </a:p>
        </p:txBody>
      </p:sp>
      <p:sp>
        <p:nvSpPr>
          <p:cNvPr id="69" name="Google Shape;69;g174948c1ee9_1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g13e86c17136_0_2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3" name="Google Shape;173;g13e86c17136_0_29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Keeping it really simple, to have a complete georeference you need three elements. First, you need to decide on a coordinate reference system, like, “We are going to use latitude and longitude recorded in decimal degrees.” Second, you need the coordinates themselves, e.g., “4.59, -117.3.” And third, you need an associated uncertainty, as we saw in the last two examples earlier.</a:t>
            </a:r>
            <a:endParaRPr/>
          </a:p>
        </p:txBody>
      </p:sp>
      <p:sp>
        <p:nvSpPr>
          <p:cNvPr id="174" name="Google Shape;174;g13e86c17136_0_294: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ge4a6ad7487_0_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a:t>Now we are going to cover a few geospatial concepts that will set us up for some of the later content today. We'll start with defining geographic feature. A geographic feature is the object of an observation, measurement, or reference that can be represented spatially. You might also know this concept as a “named place” or a “place name.” Let’s look at a few examples from the labels on this slide.</a:t>
            </a:r>
            <a:endParaRPr/>
          </a:p>
          <a:p>
            <a:pPr marL="0" lvl="0" indent="0" algn="l" rtl="0">
              <a:spcBef>
                <a:spcPts val="0"/>
              </a:spcBef>
              <a:spcAft>
                <a:spcPts val="0"/>
              </a:spcAft>
              <a:buNone/>
            </a:pPr>
            <a:endParaRPr/>
          </a:p>
          <a:p>
            <a:pPr marL="0" lvl="0" indent="0" algn="l" rtl="0">
              <a:spcBef>
                <a:spcPts val="0"/>
              </a:spcBef>
              <a:spcAft>
                <a:spcPts val="0"/>
              </a:spcAft>
              <a:buNone/>
            </a:pPr>
            <a:r>
              <a:rPr lang="en-US" i="1"/>
              <a:t>PROMPT IN CHAT: In label #4, the yellow box, what is the geographic feature? </a:t>
            </a:r>
            <a:r>
              <a:rPr lang="en-US"/>
              <a:t>[Socorro Rd., near city limits]</a:t>
            </a:r>
            <a:endParaRPr/>
          </a:p>
          <a:p>
            <a:pPr marL="0" lvl="0" indent="0" algn="l" rtl="0">
              <a:spcBef>
                <a:spcPts val="0"/>
              </a:spcBef>
              <a:spcAft>
                <a:spcPts val="0"/>
              </a:spcAft>
              <a:buNone/>
            </a:pPr>
            <a:endParaRPr/>
          </a:p>
          <a:p>
            <a:pPr marL="0" lvl="0" indent="0" algn="l" rtl="0">
              <a:spcBef>
                <a:spcPts val="0"/>
              </a:spcBef>
              <a:spcAft>
                <a:spcPts val="0"/>
              </a:spcAft>
              <a:buNone/>
            </a:pPr>
            <a:r>
              <a:rPr lang="en-US"/>
              <a:t>When we are thinking about geographic features, we are really looking at the smallest part of the locality. In other words, higher geographic units, like municipalities or countries, are certainly part of a locality but the geographic feature is your most specific area. Think about this like if you were going to a locality, the geographic feature is the place where you will recognize you’ve arrived at the locality. So for label #4 I might get to Texas, or get to El Paso, but I won’t have arrived at my destination until I am at Socorro Rd., near the city limits. Geographic features can be very specific, like a street address, or conversely, can refer to a vast area.</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r>
              <a:rPr lang="en-US" i="1"/>
              <a:t>PROMPT IN CHAT: In label #2, the orange box, what is the geographic feature? </a:t>
            </a:r>
            <a:r>
              <a:rPr lang="en-US"/>
              <a:t>[Finca “El Tabor”]</a:t>
            </a:r>
            <a:endParaRPr/>
          </a:p>
          <a:p>
            <a:pPr marL="0" lvl="0" indent="0" algn="l" rtl="0">
              <a:spcBef>
                <a:spcPts val="0"/>
              </a:spcBef>
              <a:spcAft>
                <a:spcPts val="0"/>
              </a:spcAft>
              <a:buNone/>
            </a:pPr>
            <a:endParaRPr/>
          </a:p>
        </p:txBody>
      </p:sp>
      <p:sp>
        <p:nvSpPr>
          <p:cNvPr id="181" name="Google Shape;181;ge4a6ad7487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ge4a6ad7487_0_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The next concept that I want to talk about is a coordinate system. A coordinate system uses numbers to uniquely determine the position of something in space, in this case space over the surface of the earth. We have a couple types of coordinate systems.</a:t>
            </a:r>
            <a:endParaRPr/>
          </a:p>
          <a:p>
            <a:pPr marL="0" lvl="0" indent="0" algn="l" rtl="0">
              <a:spcBef>
                <a:spcPts val="0"/>
              </a:spcBef>
              <a:spcAft>
                <a:spcPts val="0"/>
              </a:spcAft>
              <a:buNone/>
            </a:pPr>
            <a:endParaRPr/>
          </a:p>
          <a:p>
            <a:pPr marL="0" lvl="0" indent="0" algn="l" rtl="0">
              <a:spcBef>
                <a:spcPts val="0"/>
              </a:spcBef>
              <a:spcAft>
                <a:spcPts val="0"/>
              </a:spcAft>
              <a:buNone/>
            </a:pPr>
            <a:r>
              <a:rPr lang="en-US"/>
              <a:t>The first is a geographic coordinate system, also sometimes called a geodetic coordinate system. This is a spherical coordinate system, and it measures locations directly on the Earth using latitude and longitude. You are probably familiar with geographic coordinate systems from elsewhere in your everyday life, like a navigation app on your phone.</a:t>
            </a:r>
            <a:endParaRPr/>
          </a:p>
          <a:p>
            <a:pPr marL="0" lvl="0" indent="0" algn="l" rtl="0">
              <a:spcBef>
                <a:spcPts val="0"/>
              </a:spcBef>
              <a:spcAft>
                <a:spcPts val="0"/>
              </a:spcAft>
              <a:buNone/>
            </a:pPr>
            <a:endParaRPr/>
          </a:p>
          <a:p>
            <a:pPr marL="0" lvl="0" indent="0" algn="l" rtl="0">
              <a:spcBef>
                <a:spcPts val="0"/>
              </a:spcBef>
              <a:spcAft>
                <a:spcPts val="0"/>
              </a:spcAft>
              <a:buNone/>
            </a:pPr>
            <a:r>
              <a:rPr lang="en-US"/>
              <a:t>The other type of coordinate system relevant to georeferencing is a projected, or planar or grid, coordinate system. A projected coordinate system is a type of spatial reference system that represents locations on the Earth using cartesian coordinates (i.e. x and y) on a planar surface created by a particular map projection. In other words, a projected coordinate system is two dimensional and a geographic coordinate system is three dimensional. And because it's really hard to take something that's inherently round, i.e. the earth, and put it on something that's flat, i.e. a map, there are hundreds of different projected coordinate systems that are specified for different regions of the world. A really common projected system that we see used in maps is Universal Transverse Mercator. You will see UTM coordinates recorded on specimens, especially those collected in the 20th century, when access to paper maps was pretty good but prior to widespread access to easy tools for determining latitude and longitude. The other projected coordinate system we see frequently in the western US is the Public Land Survey System, where coordinates are recorded by township, range, and section. Regardless of which projected coordinate system you are dealing with, georeferencing will involve translating it to a geographic coordinate system.</a:t>
            </a:r>
            <a:endParaRPr/>
          </a:p>
        </p:txBody>
      </p:sp>
      <p:sp>
        <p:nvSpPr>
          <p:cNvPr id="196" name="Google Shape;196;ge4a6ad7487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g13e86c17136_0_3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5" name="Google Shape;205;g13e86c17136_0_34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a:t>Because we are going to be talking primarily about geographic coordinate systems, I want to briefly focus on defining latitude and longitude. Latitude specifies the north–south position of a point on the Earth's surface. We have lines of constant latitude, or parallels, running east–west as circles parallel to the equator. Positive latitudes are north of the equator, and negative ones are south. Longitude specifies the east–west position of a point on the Earth's surface. Rather than parallels, longitude has meridians, which are lines running from pole to pole that connect points with the same longitude. You may have heard of the prime meridian–that is at zero degrees longitude, and it is where our time zones are measured from. Positive longitudes are east of the prime meridian, and negative ones are west.</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r>
              <a:rPr lang="en-US"/>
              <a:t>As exemplified on the right of this slide, there are three main ways to record latitude and longitude: decimal degrees, degrees minutes seconds, and degrees decimal minutes. You'll want to be visually familiar with these different formats, so that you can identify each as you encounter them in your specimen data. This is important because you will likely want to convert all coordinates to a preferred format, like decimal degrees, and it can be easy to mis-transcribe rather than actually convert if you are unfamiliar with the different options for recording latitude and longitude.</a:t>
            </a:r>
            <a:endParaRPr/>
          </a:p>
        </p:txBody>
      </p:sp>
      <p:sp>
        <p:nvSpPr>
          <p:cNvPr id="206" name="Google Shape;206;g13e86c17136_0_347: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Google Shape;214;g13e86c17136_0_4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5" name="Google Shape;215;g13e86c17136_0_45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We are also going to talk about coordinate precision. This is used to describe the finest unit of measure to express the value. For example, if a decimal degree is reported to two decimal places, like 34.97, it has a precision of a hundredth of a degree. When we’re talking about georeferencing, coordinates that have a precision finer than a ten thousandth of a degree are not giving us additionally useful information. The cartoon on the right of this slide illustrates this well. At the point where this orange arrow is, you're pointing to a particular corner of a house and I don’t think we can expect to measure a location at a finer resolution than that for biodiversity specimens. Although you have likely seen georeferenced specimens with way more precise coordinates, anything beyond that ten thousandths place in the decimal is really not providing useful information. We call this false precision.</a:t>
            </a:r>
            <a:endParaRPr/>
          </a:p>
        </p:txBody>
      </p:sp>
      <p:sp>
        <p:nvSpPr>
          <p:cNvPr id="216" name="Google Shape;216;g13e86c17136_0_45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ge4a6ad7487_0_2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a:t>Our last geospatial concept is a datum, and it underlies everything we just talked about. A datum is a reference frame that defines the position of the origin, the scale, and the orientation of the axes of a coordinate system. It consists of an ellipsoid and an anchor point. If you look at the diagram at the bottom of this slide, you can see that we have the earth and it's loosely round, but it's not perfectly round. So if we want to put coordinates on a sphere, we need an actual sphere, and we call that sphere the ellipsoid. If you take the earth and you take an ellipsoid and you attach them together, that's your datum. Knowing your datum is essential for georeferencing, but once you know what datum you are using and how you're recording that datum in your metadata, then this isn’t something you need to think about very regularly. Most of the tools you might use to georeference today will be using a datum known as WGS84. This is the datum used by modern GPS, or Global Positioning Systems, and it's by far the most widespread in digital geospatial applications. If you notice that you have legacy data recorded in another datum, such as NAD83, you will likely want to reproject, or translate, any affected coordinates into WGS84 or whatever datum you are using throughout your data.</a:t>
            </a:r>
            <a:endParaRPr/>
          </a:p>
        </p:txBody>
      </p:sp>
      <p:sp>
        <p:nvSpPr>
          <p:cNvPr id="226" name="Google Shape;226;ge4a6ad7487_0_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g13e86c17136_0_4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1" name="Google Shape;241;g13e86c17136_0_41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Moving on, let’s transition to talking about the georeferencing process. Whenever we talk about the georeferencing process today, we will be assuming that we are using something called the “point radius method,” which is the predominant method that we see used by collections. Like we covered earlier, for a complete georeference we need the following three elements at a minimum: a coordinate reference system, geospatial coordinates, and an associated uncertainty. But how do we acquire these elements? For the typical biodiversity specimen locality, this will be your process. First, we make a decision about the coordinate reference system: latitude and longitude using the WGS84 datum. Second, we need to establish the actual latitude and longitude coordinates based on our geographic feature and/or other locality information. Step #2 is the bulk of the georeferencing process, and what people normally picture when talking about georeferencing. Once we have coordinates, we need to determine uncertainty. And finally, we need to record notes, or metadata, about the three steps above.</a:t>
            </a:r>
            <a:endParaRPr/>
          </a:p>
        </p:txBody>
      </p:sp>
      <p:sp>
        <p:nvSpPr>
          <p:cNvPr id="242" name="Google Shape;242;g13e86c17136_0_419: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g13e86c17136_0_4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9" name="Google Shape;249;g13e86c17136_0_42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a:t>Let’s get into more detail about how to establish geospatial coordinates. We can start with our existing locality information, which typically falls into one of three categories: localities that are only described by coordinates, localities that are only described by geographic features, and localities that include both coordinates and features.</a:t>
            </a:r>
            <a:endParaRPr/>
          </a:p>
          <a:p>
            <a:pPr marL="0" lvl="0" indent="0" algn="l" rtl="0">
              <a:spcBef>
                <a:spcPts val="0"/>
              </a:spcBef>
              <a:spcAft>
                <a:spcPts val="0"/>
              </a:spcAft>
              <a:buNone/>
            </a:pPr>
            <a:endParaRPr/>
          </a:p>
          <a:p>
            <a:pPr marL="0" lvl="0" indent="0" algn="l" rtl="0">
              <a:spcBef>
                <a:spcPts val="0"/>
              </a:spcBef>
              <a:spcAft>
                <a:spcPts val="0"/>
              </a:spcAft>
              <a:buClr>
                <a:schemeClr val="dk1"/>
              </a:buClr>
              <a:buSzPts val="1100"/>
              <a:buFont typeface="Arial"/>
              <a:buNone/>
            </a:pPr>
            <a:r>
              <a:rPr lang="en-US" i="1"/>
              <a:t>Raise your hand in Zoom if you have ever encountered specimen localities that are only described using coordinates.</a:t>
            </a:r>
            <a:endParaRPr i="1"/>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r>
              <a:rPr lang="en-US"/>
              <a:t>The primary place I have encountered the “coordinates only” type of localities is for specimens where the localities are actually hand marked on a paper map, rather than described by any text on the label. This is common for fossils, where many specimens may have come from only a handful of collecting sites and where the collecting parties were likely using a paper map for reference.</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r>
              <a:rPr lang="en-US"/>
              <a:t>Localities only described by geographic features can be very well defined, as I mentioned earlier. They are also variable in size, and size is not directly related to being well-defined. For example, “Yosemite National Park” has an outline of where that administrative unit is so it is very well defined, but that outline also encompasses a huge area. “Great Barrier Reef” on the other hand, is both poorly defined and huge in size. Geographic features can also be very specific, like the street address here. And then, of course, you’ll always have features that fall in the middle and seem simple but are actually not. For example, if our geographic feature is “Bakersfield,” this is a city and therefore might seem well defined and reasonably small. But was whoever collected this specimen thinking about the municipal boundaries of Bakersfield in the same way you are defining them? We will spend much more time in this block discussing how to interpret geographic features.</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None/>
            </a:pPr>
            <a:endParaRPr/>
          </a:p>
        </p:txBody>
      </p:sp>
      <p:sp>
        <p:nvSpPr>
          <p:cNvPr id="250" name="Google Shape;250;g13e86c17136_0_427: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Google Shape;256;g13e86c17136_0_4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7" name="Google Shape;257;g13e86c17136_0_47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a:t>If you're dealing with coordinates only, the process for establishing latitude and longitude is super simple. Either you don’t need to do anything because the coordinates you have are recorded in your preferred coordinate system, or they aren’t and so you'll convert them. Converting between coordinate systems is easy, and the resource linked on the slide is a good one to help you. You can do conversions in bulk if you have dozens or hundreds of specimen localities that need this to be done.</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None/>
            </a:pPr>
            <a:endParaRPr/>
          </a:p>
        </p:txBody>
      </p:sp>
      <p:sp>
        <p:nvSpPr>
          <p:cNvPr id="258" name="Google Shape;258;g13e86c17136_0_473: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Google Shape;265;g13e86c17136_0_4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6" name="Google Shape;266;g13e86c17136_0_48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If you're dealing with a geographic feature, your first step is to determine the bounds of the feature, after which you can place a coordinate point such that it minimizes the average distance from the edges of the bounds. This is illustrated in the image on this slide, where we are establishing the latitude and longitude for an imaginary geographic feature called Mt. Mason. On this topographic map, you can see that we’ve decided Mt. Mason actually includes these two minor summits and we’ve encircled the whole mountain top in red. We’ve then placed a red point roughly in the middle of the red circle. This is likely intuitive to you on such a simple example, but keep in mind that you’ll encounter much more complex geographic features in reality.</a:t>
            </a:r>
            <a:endParaRPr/>
          </a:p>
        </p:txBody>
      </p:sp>
      <p:sp>
        <p:nvSpPr>
          <p:cNvPr id="267" name="Google Shape;267;g13e86c17136_0_484: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p:cNvGrpSpPr/>
        <p:nvPr/>
      </p:nvGrpSpPr>
      <p:grpSpPr>
        <a:xfrm>
          <a:off x="0" y="0"/>
          <a:ext cx="0" cy="0"/>
          <a:chOff x="0" y="0"/>
          <a:chExt cx="0" cy="0"/>
        </a:xfrm>
      </p:grpSpPr>
      <p:sp>
        <p:nvSpPr>
          <p:cNvPr id="77" name="Google Shape;77;ge3f218b4e7_0_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a:t>Before we get started, I want to flag that georeferencing is a huge topic, and we are really just scratching the surface of it today. I might breeze past things that are important for you to go back and learn more about later, and when I do so I'll try to flag them.</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None/>
            </a:pPr>
            <a:endParaRPr/>
          </a:p>
        </p:txBody>
      </p:sp>
      <p:sp>
        <p:nvSpPr>
          <p:cNvPr id="78" name="Google Shape;78;ge3f218b4e7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7"/>
        <p:cNvGrpSpPr/>
        <p:nvPr/>
      </p:nvGrpSpPr>
      <p:grpSpPr>
        <a:xfrm>
          <a:off x="0" y="0"/>
          <a:ext cx="0" cy="0"/>
          <a:chOff x="0" y="0"/>
          <a:chExt cx="0" cy="0"/>
        </a:xfrm>
      </p:grpSpPr>
      <p:sp>
        <p:nvSpPr>
          <p:cNvPr id="278" name="Google Shape;278;g13e86c17136_0_4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9" name="Google Shape;279;g13e86c17136_0_45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a:t>Your geographic features might be further defined by having something called an “offset,” which is where a locality description uses a geographic feature as a base but the locality itself is some distance away. For example, “5 miles from Bakersfield.” There are different types of offsets, as listed on this slide. Maybe the locality tells you “13 miles east (by road) from Bakersfield,” which provides a nice amount of specificity by telling you how the distance is being traveled. Otherwise, you don’t know if these distances are at perfect cardinal angles, or how they’re being measured. The best interpretation you can make will rely on an educated guess based on what else you know about the specimen’s collection, like what year it was collected in, or how specimens of this type are typically collected. You don’t need to remember all of these classifications for different types of geographic features, but it can be helpful to look at your locality description and figure out what kind what type of locality you're dealing with, because that will inform your georeferencing process.</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None/>
            </a:pPr>
            <a:endParaRPr/>
          </a:p>
        </p:txBody>
      </p:sp>
      <p:sp>
        <p:nvSpPr>
          <p:cNvPr id="280" name="Google Shape;280;g13e86c17136_0_459: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Google Shape;286;g13e86c17136_0_6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7" name="Google Shape;287;g13e86c17136_0_68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Determining uncertainty is the next part of our georeferencing process, and we briefly touched on the idea of uncertainty in the very first few slides. Uncertainty is a measure of the incompleteness of one’s knowledge or information about an unknown quantity whose true value could be established if complete knowledge and a perfect measuring device were available. In the context of biodiversity specimens, whether they be historical or newly collected, we do not have perfect measuring devices for geospatial coordinates, and so we will always have uncertainty. You can see different, and additive, sources of uncertainty listed here. We talked about coordinate precision and datums earlier. GPS accuracy is a very common source of uncertainty, and one of the most accurate to measure – if measured at the time of data collection then the GPS unit can provide it directly. Measurement error is also very common in legacy specimen localities, where the collector may have written down a measurement like “50 yards” but in reality that was just a rough estimate. Feature extent refers to the idea that large areas, e.g. our example of “Yosemite National Park,” can amplify small differences in interpretation when assigning coordinates. And distance or heading precision ties back to what we were talking about when we covered offset geographic features. Georeferencing methods, such as those defined in the best practices document I pointed out at the very beginning of this block, codify how to incorporate uncertainties from a variety of sources in the interpretation of a location. In short, we typically combine all sources of uncertainty, and express the cumulative uncertainty as a linear distance measured from our coordinate point. </a:t>
            </a:r>
            <a:endParaRPr/>
          </a:p>
        </p:txBody>
      </p:sp>
      <p:sp>
        <p:nvSpPr>
          <p:cNvPr id="288" name="Google Shape;288;g13e86c17136_0_683: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
        <p:cNvGrpSpPr/>
        <p:nvPr/>
      </p:nvGrpSpPr>
      <p:grpSpPr>
        <a:xfrm>
          <a:off x="0" y="0"/>
          <a:ext cx="0" cy="0"/>
          <a:chOff x="0" y="0"/>
          <a:chExt cx="0" cy="0"/>
        </a:xfrm>
      </p:grpSpPr>
      <p:sp>
        <p:nvSpPr>
          <p:cNvPr id="294" name="Google Shape;294;g13e86c17136_0_5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5" name="Google Shape;295;g13e86c17136_0_51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Here is what that looks like using our Mt. Mason example. Note that the geographic feature boundary we drew a few slides ago is now visualized by a dotted black line. In order to determine the uncertainty here, we're first going to measure from the center red point (a) to the furthest distance away on the boundary of our feature, which is marked by that black cross over the black dotted line. Then we're going to draw a radius out from the center point based on this distance, ensuring that our uncertainty encompasses the whole of the geographic feature. Our total area of uncertainty here is visualized by whatever is within the red circle, and the uncertainty radius is the red line. You can probably now see why this way to georeference is called the “point radius method.”</a:t>
            </a:r>
            <a:endParaRPr/>
          </a:p>
        </p:txBody>
      </p:sp>
      <p:sp>
        <p:nvSpPr>
          <p:cNvPr id="296" name="Google Shape;296;g13e86c17136_0_518: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
        <p:cNvGrpSpPr/>
        <p:nvPr/>
      </p:nvGrpSpPr>
      <p:grpSpPr>
        <a:xfrm>
          <a:off x="0" y="0"/>
          <a:ext cx="0" cy="0"/>
          <a:chOff x="0" y="0"/>
          <a:chExt cx="0" cy="0"/>
        </a:xfrm>
      </p:grpSpPr>
      <p:sp>
        <p:nvSpPr>
          <p:cNvPr id="304" name="Google Shape;304;g13e86c17136_0_4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5" name="Google Shape;305;g13e86c17136_0_44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And now our final step, recording notes, which is an essential part of our process because it allows future users of your data to decide whether or not they agree with your georeference. For historical specimens collected without coordinates themselves recorded, a georeference is an opinion, similar to a taxonomic identification. You might georeference a locality by determining coordinates and an uncertainty that, basically, everyone agrees with, but you also might georeference a locality that you didn't actually have enough information to make interpretations about. This is why I called georeference data “derived” on Day 1, because it isn’t inherently part of a specimen, it's something that we assert based on the specimen and its collecting information.</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None/>
            </a:pPr>
            <a:r>
              <a:rPr lang="en-US"/>
              <a:t>So in our notes, we want to include who made the georeference, when they made it, using what tools and sources, and following what protocol. We also want to include any additional notes about how the georeferencer made decisions.</a:t>
            </a:r>
            <a:endParaRPr/>
          </a:p>
          <a:p>
            <a:pPr marL="0" lvl="0" indent="0" algn="l" rtl="0">
              <a:spcBef>
                <a:spcPts val="0"/>
              </a:spcBef>
              <a:spcAft>
                <a:spcPts val="0"/>
              </a:spcAft>
              <a:buNone/>
            </a:pPr>
            <a:endParaRPr/>
          </a:p>
          <a:p>
            <a:pPr marL="0" lvl="0" indent="0" algn="l" rtl="0">
              <a:spcBef>
                <a:spcPts val="0"/>
              </a:spcBef>
              <a:spcAft>
                <a:spcPts val="0"/>
              </a:spcAft>
              <a:buNone/>
            </a:pPr>
            <a:r>
              <a:rPr lang="en-US" i="1"/>
              <a:t>PROMPT IN CHAT: Looking at this specimen locality we used as an example earlier, what notes do you see that appear to be about the georeferencing process?</a:t>
            </a:r>
            <a:r>
              <a:rPr lang="en-US"/>
              <a:t> [assigned by Aparna Mangadu on 2020-08-26; Locality Remarks; Georeference Source; Georeference Protocol.]</a:t>
            </a:r>
            <a:endParaRPr/>
          </a:p>
          <a:p>
            <a:pPr marL="0" lvl="0" indent="0" algn="l" rtl="0">
              <a:spcBef>
                <a:spcPts val="0"/>
              </a:spcBef>
              <a:spcAft>
                <a:spcPts val="0"/>
              </a:spcAft>
              <a:buNone/>
            </a:pPr>
            <a:endParaRPr/>
          </a:p>
          <a:p>
            <a:pPr marL="0" lvl="0" indent="0" algn="l" rtl="0">
              <a:spcBef>
                <a:spcPts val="0"/>
              </a:spcBef>
              <a:spcAft>
                <a:spcPts val="0"/>
              </a:spcAft>
              <a:buNone/>
            </a:pPr>
            <a:r>
              <a:rPr lang="en-US"/>
              <a:t>Look at the Locality Remarks field, which says “drew a polygon around El Paso and then included all of Socorro road that lies within El Paso close to city limits.” This metadata about the georeferencing decision-making process is really helpful to know, because otherwise you might look at this point in its odd-shaped Polygon and be like “what is that.”</a:t>
            </a:r>
            <a:endParaRPr/>
          </a:p>
        </p:txBody>
      </p:sp>
      <p:sp>
        <p:nvSpPr>
          <p:cNvPr id="306" name="Google Shape;306;g13e86c17136_0_441: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
        <p:cNvGrpSpPr/>
        <p:nvPr/>
      </p:nvGrpSpPr>
      <p:grpSpPr>
        <a:xfrm>
          <a:off x="0" y="0"/>
          <a:ext cx="0" cy="0"/>
          <a:chOff x="0" y="0"/>
          <a:chExt cx="0" cy="0"/>
        </a:xfrm>
      </p:grpSpPr>
      <p:sp>
        <p:nvSpPr>
          <p:cNvPr id="314" name="Google Shape;314;g13e86c17136_0_5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5" name="Google Shape;315;g13e86c17136_0_53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We've seen this slide before, but after seeing each of the steps above in a little more detail, I just want to recap that this is our basic georeferencing process.</a:t>
            </a:r>
            <a:endParaRPr/>
          </a:p>
          <a:p>
            <a:pPr marL="0" lvl="0" indent="0" algn="l" rtl="0">
              <a:spcBef>
                <a:spcPts val="0"/>
              </a:spcBef>
              <a:spcAft>
                <a:spcPts val="0"/>
              </a:spcAft>
              <a:buNone/>
            </a:pPr>
            <a:endParaRPr/>
          </a:p>
          <a:p>
            <a:pPr marL="0" lvl="0" indent="0" algn="l" rtl="0">
              <a:spcBef>
                <a:spcPts val="0"/>
              </a:spcBef>
              <a:spcAft>
                <a:spcPts val="0"/>
              </a:spcAft>
              <a:buNone/>
            </a:pPr>
            <a:r>
              <a:rPr lang="en-US" i="1"/>
              <a:t>PROMPT IN CHAT: If you needed to georeference a specimen that was collected decades ago, what tool might you use to help you with this process? </a:t>
            </a:r>
            <a:r>
              <a:rPr lang="en-US"/>
              <a:t>[GEOLocate, Google Maps, Google Earth, gazetteer, Historical paper sources, etc.]</a:t>
            </a:r>
            <a:endParaRPr/>
          </a:p>
          <a:p>
            <a:pPr marL="0" lvl="0" indent="0" algn="l" rtl="0">
              <a:spcBef>
                <a:spcPts val="0"/>
              </a:spcBef>
              <a:spcAft>
                <a:spcPts val="0"/>
              </a:spcAft>
              <a:buNone/>
            </a:pPr>
            <a:endParaRPr/>
          </a:p>
          <a:p>
            <a:pPr marL="0" lvl="0" indent="0" algn="l" rtl="0">
              <a:spcBef>
                <a:spcPts val="0"/>
              </a:spcBef>
              <a:spcAft>
                <a:spcPts val="0"/>
              </a:spcAft>
              <a:buNone/>
            </a:pPr>
            <a:r>
              <a:rPr lang="en-US"/>
              <a:t>Great, yes, those are all reasonable answers. I want you to understand that there are multiple tools you might find useful when georeferencing.</a:t>
            </a:r>
            <a:endParaRPr/>
          </a:p>
        </p:txBody>
      </p:sp>
      <p:sp>
        <p:nvSpPr>
          <p:cNvPr id="316" name="Google Shape;316;g13e86c17136_0_535: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Google Shape;322;g13e86c17136_0_6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3" name="Google Shape;323;g13e86c17136_0_65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Now we will do a live georeferencing demo with a nice, straightforward locality.</a:t>
            </a:r>
            <a:endParaRPr/>
          </a:p>
          <a:p>
            <a:pPr marL="0" lvl="0" indent="0" algn="l" rtl="0">
              <a:spcBef>
                <a:spcPts val="0"/>
              </a:spcBef>
              <a:spcAft>
                <a:spcPts val="0"/>
              </a:spcAft>
              <a:buNone/>
            </a:pPr>
            <a:endParaRPr/>
          </a:p>
          <a:p>
            <a:pPr marL="0" lvl="0" indent="0" algn="l" rtl="0">
              <a:spcBef>
                <a:spcPts val="0"/>
              </a:spcBef>
              <a:spcAft>
                <a:spcPts val="0"/>
              </a:spcAft>
              <a:buNone/>
            </a:pPr>
            <a:r>
              <a:rPr lang="en-US" i="1"/>
              <a:t>PROMPT IN CHAT: What is our geographic feature? Find it on this label. </a:t>
            </a:r>
            <a:r>
              <a:rPr lang="en-US"/>
              <a:t>[Sagehen Creek Field Station]</a:t>
            </a:r>
            <a:endParaRPr/>
          </a:p>
          <a:p>
            <a:pPr marL="0" lvl="0" indent="0" algn="l" rtl="0">
              <a:spcBef>
                <a:spcPts val="0"/>
              </a:spcBef>
              <a:spcAft>
                <a:spcPts val="0"/>
              </a:spcAft>
              <a:buNone/>
            </a:pPr>
            <a:endParaRPr/>
          </a:p>
          <a:p>
            <a:pPr marL="0" lvl="0" indent="0" algn="l" rtl="0">
              <a:spcBef>
                <a:spcPts val="0"/>
              </a:spcBef>
              <a:spcAft>
                <a:spcPts val="0"/>
              </a:spcAft>
              <a:buNone/>
            </a:pPr>
            <a:r>
              <a:rPr lang="en-US"/>
              <a:t>Great, thank you. Our goal here is to take this locality and associate it with a coordinate reference system, geospatial coordinates, and an uncertainty. We are also going to talk about what kinds of notes we might record about this process.</a:t>
            </a:r>
            <a:endParaRPr/>
          </a:p>
          <a:p>
            <a:pPr marL="0" lvl="0" indent="0" algn="l" rtl="0">
              <a:spcBef>
                <a:spcPts val="0"/>
              </a:spcBef>
              <a:spcAft>
                <a:spcPts val="0"/>
              </a:spcAft>
              <a:buNone/>
            </a:pPr>
            <a:endParaRPr/>
          </a:p>
          <a:p>
            <a:pPr marL="0" lvl="0" indent="0" algn="l" rtl="0">
              <a:spcBef>
                <a:spcPts val="0"/>
              </a:spcBef>
              <a:spcAft>
                <a:spcPts val="0"/>
              </a:spcAft>
              <a:buClr>
                <a:schemeClr val="dk1"/>
              </a:buClr>
              <a:buSzPts val="1100"/>
              <a:buFont typeface="Arial"/>
              <a:buNone/>
            </a:pPr>
            <a:r>
              <a:rPr lang="en-US"/>
              <a:t>DEMO:</a:t>
            </a:r>
            <a:endParaRPr/>
          </a:p>
          <a:p>
            <a:pPr marL="0" lvl="0" indent="0" algn="l" rtl="0">
              <a:spcBef>
                <a:spcPts val="0"/>
              </a:spcBef>
              <a:spcAft>
                <a:spcPts val="0"/>
              </a:spcAft>
              <a:buClr>
                <a:schemeClr val="dk1"/>
              </a:buClr>
              <a:buSzPts val="1100"/>
              <a:buFont typeface="Arial"/>
              <a:buNone/>
            </a:pPr>
            <a:r>
              <a:rPr lang="en-US" b="1"/>
              <a:t>1. </a:t>
            </a:r>
            <a:r>
              <a:rPr lang="en-US"/>
              <a:t>Go to Google Maps. Before we do anything else, we can determine our coordinate reference system: latitude and longitude using the WGS84 datum. </a:t>
            </a:r>
            <a:endParaRPr/>
          </a:p>
          <a:p>
            <a:pPr marL="0" lvl="0" indent="0" algn="l" rtl="0">
              <a:spcBef>
                <a:spcPts val="0"/>
              </a:spcBef>
              <a:spcAft>
                <a:spcPts val="0"/>
              </a:spcAft>
              <a:buClr>
                <a:schemeClr val="dk1"/>
              </a:buClr>
              <a:buSzPts val="1100"/>
              <a:buFont typeface="Arial"/>
              <a:buNone/>
            </a:pPr>
            <a:r>
              <a:rPr lang="en-US" b="1"/>
              <a:t>2. </a:t>
            </a:r>
            <a:r>
              <a:rPr lang="en-US"/>
              <a:t>Copy the text for our geographic feature “Sagehen Creek Field Station” into the search bar and see what Google knows.</a:t>
            </a:r>
            <a:endParaRPr/>
          </a:p>
          <a:p>
            <a:pPr marL="0" lvl="0" indent="0" algn="l" rtl="0">
              <a:spcBef>
                <a:spcPts val="0"/>
              </a:spcBef>
              <a:spcAft>
                <a:spcPts val="0"/>
              </a:spcAft>
              <a:buClr>
                <a:schemeClr val="dk1"/>
              </a:buClr>
              <a:buSzPts val="1100"/>
              <a:buFont typeface="Arial"/>
              <a:buNone/>
            </a:pPr>
            <a:r>
              <a:rPr lang="en-US" b="1"/>
              <a:t>3. </a:t>
            </a:r>
            <a:r>
              <a:rPr lang="en-US"/>
              <a:t>Google’s guess seems like it could be correct. Zoom out to check that the point is located in California, and in Nevada County (can search for Nevada County in Google Maps). Turn on the terrain layer to check that the elevation is approximately 6400 feet.</a:t>
            </a:r>
            <a:endParaRPr/>
          </a:p>
          <a:p>
            <a:pPr marL="0" lvl="0" indent="0" algn="l" rtl="0">
              <a:spcBef>
                <a:spcPts val="0"/>
              </a:spcBef>
              <a:spcAft>
                <a:spcPts val="0"/>
              </a:spcAft>
              <a:buClr>
                <a:schemeClr val="dk1"/>
              </a:buClr>
              <a:buSzPts val="1100"/>
              <a:buFont typeface="Arial"/>
              <a:buNone/>
            </a:pPr>
            <a:r>
              <a:rPr lang="en-US" b="1"/>
              <a:t>4. </a:t>
            </a:r>
            <a:r>
              <a:rPr lang="en-US"/>
              <a:t>We can see the coordinates Google Maps has determined by right-clicking on the point. Let’s use these: 39.43223 (latitude), -120.24076 (longitude).</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r>
              <a:rPr lang="en-US" i="1"/>
              <a:t>PROMPT IN CHAT: What else do we need in order to have a georeference? </a:t>
            </a:r>
            <a:r>
              <a:rPr lang="en-US"/>
              <a:t>[uncertainty]</a:t>
            </a:r>
            <a:endParaRPr/>
          </a:p>
          <a:p>
            <a:pPr marL="0" lvl="0" indent="0" algn="l" rtl="0">
              <a:spcBef>
                <a:spcPts val="0"/>
              </a:spcBef>
              <a:spcAft>
                <a:spcPts val="0"/>
              </a:spcAft>
              <a:buClr>
                <a:schemeClr val="dk1"/>
              </a:buClr>
              <a:buSzPts val="1100"/>
              <a:buFont typeface="Arial"/>
              <a:buNone/>
            </a:pPr>
            <a:endParaRPr i="1"/>
          </a:p>
          <a:p>
            <a:pPr marL="0" lvl="0" indent="0" algn="l" rtl="0">
              <a:spcBef>
                <a:spcPts val="0"/>
              </a:spcBef>
              <a:spcAft>
                <a:spcPts val="0"/>
              </a:spcAft>
              <a:buClr>
                <a:schemeClr val="dk1"/>
              </a:buClr>
              <a:buSzPts val="1100"/>
              <a:buFont typeface="Arial"/>
              <a:buNone/>
            </a:pPr>
            <a:r>
              <a:rPr lang="en-US" b="1"/>
              <a:t>5. </a:t>
            </a:r>
            <a:r>
              <a:rPr lang="en-US"/>
              <a:t>The last element we need is an uncertainty. We have very little information to go on, but it looks like Google has outlined these buildings, let’s assume that they represent the extent of the station (in real life, you may want to do a little research on this place to determine a more accurate uncertainty). We can measure by right-clicking on the point and selecting “Measure distance,” then dragging to measure from the center outwards, which looks to be approximately 220 meters.</a:t>
            </a:r>
            <a:endParaRPr/>
          </a:p>
          <a:p>
            <a:pPr marL="0" lvl="0" indent="0" algn="l" rtl="0">
              <a:spcBef>
                <a:spcPts val="0"/>
              </a:spcBef>
              <a:spcAft>
                <a:spcPts val="0"/>
              </a:spcAft>
              <a:buNone/>
            </a:pPr>
            <a:r>
              <a:rPr lang="en-US" b="1"/>
              <a:t>6. </a:t>
            </a:r>
            <a:r>
              <a:rPr lang="en-US"/>
              <a:t>What notes (i.e. metadata) might we want to record about this process?</a:t>
            </a:r>
            <a:endParaRPr/>
          </a:p>
          <a:p>
            <a:pPr marL="457200" lvl="0" indent="-317500" algn="l" rtl="0">
              <a:spcBef>
                <a:spcPts val="0"/>
              </a:spcBef>
              <a:spcAft>
                <a:spcPts val="0"/>
              </a:spcAft>
              <a:buSzPts val="1400"/>
              <a:buChar char="●"/>
            </a:pPr>
            <a:r>
              <a:rPr lang="en-US"/>
              <a:t>who made the georeference?</a:t>
            </a:r>
            <a:endParaRPr/>
          </a:p>
          <a:p>
            <a:pPr marL="457200" lvl="0" indent="-317500" algn="l" rtl="0">
              <a:spcBef>
                <a:spcPts val="0"/>
              </a:spcBef>
              <a:spcAft>
                <a:spcPts val="0"/>
              </a:spcAft>
              <a:buSzPts val="1400"/>
              <a:buChar char="●"/>
            </a:pPr>
            <a:r>
              <a:rPr lang="en-US"/>
              <a:t>when did they make it?</a:t>
            </a:r>
            <a:endParaRPr/>
          </a:p>
          <a:p>
            <a:pPr marL="457200" lvl="0" indent="-317500" algn="l" rtl="0">
              <a:spcBef>
                <a:spcPts val="0"/>
              </a:spcBef>
              <a:spcAft>
                <a:spcPts val="0"/>
              </a:spcAft>
              <a:buSzPts val="1400"/>
              <a:buChar char="●"/>
            </a:pPr>
            <a:r>
              <a:rPr lang="en-US"/>
              <a:t>using what tools &amp; sources?</a:t>
            </a:r>
            <a:endParaRPr/>
          </a:p>
          <a:p>
            <a:pPr marL="457200" lvl="0" indent="-317500" algn="l" rtl="0">
              <a:spcBef>
                <a:spcPts val="0"/>
              </a:spcBef>
              <a:spcAft>
                <a:spcPts val="0"/>
              </a:spcAft>
              <a:buSzPts val="1400"/>
              <a:buChar char="●"/>
            </a:pPr>
            <a:r>
              <a:rPr lang="en-US"/>
              <a:t>following what protocol?</a:t>
            </a:r>
            <a:endParaRPr/>
          </a:p>
          <a:p>
            <a:pPr marL="457200" lvl="0" indent="-317500" algn="l" rtl="0">
              <a:spcBef>
                <a:spcPts val="0"/>
              </a:spcBef>
              <a:spcAft>
                <a:spcPts val="0"/>
              </a:spcAft>
              <a:buSzPts val="1400"/>
              <a:buChar char="●"/>
            </a:pPr>
            <a:r>
              <a:rPr lang="en-US"/>
              <a:t>making decisions how?</a:t>
            </a:r>
            <a:endParaRPr/>
          </a:p>
        </p:txBody>
      </p:sp>
      <p:sp>
        <p:nvSpPr>
          <p:cNvPr id="324" name="Google Shape;324;g13e86c17136_0_655: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
        <p:cNvGrpSpPr/>
        <p:nvPr/>
      </p:nvGrpSpPr>
      <p:grpSpPr>
        <a:xfrm>
          <a:off x="0" y="0"/>
          <a:ext cx="0" cy="0"/>
          <a:chOff x="0" y="0"/>
          <a:chExt cx="0" cy="0"/>
        </a:xfrm>
      </p:grpSpPr>
      <p:sp>
        <p:nvSpPr>
          <p:cNvPr id="331" name="Google Shape;331;ge4b80b5cc6_0_2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I now want to go over the core standard fields that relate to georeferencing data. These are all coming from the Darwin Core standard, but there are other standards, like Access to Biological Collections Data (ABCD), that also might be appropriate for your georeferencing data. You can expect other data standards to have analogous fields. DecimalLatitude and decimalLongitude are obviously where you’d record those values, and geodeticDatum is also a field with obvious application. CoordinateUncertaintyInMeters is a field where you can share the uncertainty value in the form of a radius using meters as the unit. The last five fields here–georeferencedBy, georeferencedDate, georeferencedSources, georeferencedProtocol, and georeferencedRemarks–exist to help us separate our metadata into useful buckets of information. I recommend going to the link at the bottom of this slide to read more about each of these terms so that you can apply them to data from your own collection.</a:t>
            </a:r>
            <a:endParaRPr/>
          </a:p>
        </p:txBody>
      </p:sp>
      <p:sp>
        <p:nvSpPr>
          <p:cNvPr id="332" name="Google Shape;332;ge4b80b5cc6_0_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
        <p:cNvGrpSpPr/>
        <p:nvPr/>
      </p:nvGrpSpPr>
      <p:grpSpPr>
        <a:xfrm>
          <a:off x="0" y="0"/>
          <a:ext cx="0" cy="0"/>
          <a:chOff x="0" y="0"/>
          <a:chExt cx="0" cy="0"/>
        </a:xfrm>
      </p:grpSpPr>
      <p:sp>
        <p:nvSpPr>
          <p:cNvPr id="338" name="Google Shape;338;g13e86c17136_0_54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a:t>In the next few slides I'm going to highlight a couple additional fields from the Darwin Core standard. GeoreferenceVerificationStatus is one that might help you internally by allowing you to flag georeferences at different levels of quality/trustworthiness. The screenshot on this slide includes examples of the controlled vocabulary values one collection uses in this field.</a:t>
            </a:r>
            <a:endParaRPr/>
          </a:p>
          <a:p>
            <a:pPr marL="0" lvl="0" indent="0" algn="l" rtl="0">
              <a:spcBef>
                <a:spcPts val="0"/>
              </a:spcBef>
              <a:spcAft>
                <a:spcPts val="0"/>
              </a:spcAft>
              <a:buNone/>
            </a:pPr>
            <a:endParaRPr/>
          </a:p>
        </p:txBody>
      </p:sp>
      <p:sp>
        <p:nvSpPr>
          <p:cNvPr id="339" name="Google Shape;339;g13e86c17136_0_5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6"/>
        <p:cNvGrpSpPr/>
        <p:nvPr/>
      </p:nvGrpSpPr>
      <p:grpSpPr>
        <a:xfrm>
          <a:off x="0" y="0"/>
          <a:ext cx="0" cy="0"/>
          <a:chOff x="0" y="0"/>
          <a:chExt cx="0" cy="0"/>
        </a:xfrm>
      </p:grpSpPr>
      <p:sp>
        <p:nvSpPr>
          <p:cNvPr id="347" name="Google Shape;347;g13e86c17136_0_56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The field called footprint WKT is where you can store polygon data, if you created a geospatial polygon to capture the geographic feature extent and/or uncertainty of a locality. WKT stands for “well known text,” which is a format for sharing polygon data that basically just strings together coordinate sets representing each of the polygon’s vertices. The polygon in yellow here is described by the WKT in italics. This is a relatively simple polygon, but you can imagine that as polygons get more complex, i.e. they have more vertices, the WKT can get really long. Because long blocks of text can sometimes cause problems for end users, many collections choose not to publish WKT data even if they capture it.</a:t>
            </a:r>
            <a:endParaRPr/>
          </a:p>
        </p:txBody>
      </p:sp>
      <p:sp>
        <p:nvSpPr>
          <p:cNvPr id="348" name="Google Shape;348;g13e86c17136_0_5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
        <p:cNvGrpSpPr/>
        <p:nvPr/>
      </p:nvGrpSpPr>
      <p:grpSpPr>
        <a:xfrm>
          <a:off x="0" y="0"/>
          <a:ext cx="0" cy="0"/>
          <a:chOff x="0" y="0"/>
          <a:chExt cx="0" cy="0"/>
        </a:xfrm>
      </p:grpSpPr>
      <p:sp>
        <p:nvSpPr>
          <p:cNvPr id="356" name="Google Shape;356;g13e86c17136_0_55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a:t>We also have two fields that can help you convey what data you have chosen not to share: dataGeneralizations and informationWithheld. There are a handful of common reasons why you might not publish locality data even though you have it.</a:t>
            </a:r>
            <a:endParaRPr/>
          </a:p>
          <a:p>
            <a:pPr marL="0" lvl="0" indent="0" algn="l" rtl="0">
              <a:spcBef>
                <a:spcPts val="0"/>
              </a:spcBef>
              <a:spcAft>
                <a:spcPts val="0"/>
              </a:spcAft>
              <a:buNone/>
            </a:pPr>
            <a:endParaRPr/>
          </a:p>
          <a:p>
            <a:pPr marL="0" lvl="0" indent="0" algn="l" rtl="0">
              <a:spcBef>
                <a:spcPts val="0"/>
              </a:spcBef>
              <a:spcAft>
                <a:spcPts val="0"/>
              </a:spcAft>
              <a:buNone/>
            </a:pPr>
            <a:r>
              <a:rPr lang="en-US" i="1"/>
              <a:t>PROMPT IN CHAT: Why might you decide to generalize or withhold specimen information?</a:t>
            </a:r>
            <a:r>
              <a:rPr lang="en-US"/>
              <a:t> [answers: fossil specimens, rare species, stationary and commercially at-risk species (Dudleya), private property, etc.]</a:t>
            </a:r>
            <a:endParaRPr/>
          </a:p>
          <a:p>
            <a:pPr marL="0" lvl="0" indent="0" algn="l" rtl="0">
              <a:spcBef>
                <a:spcPts val="0"/>
              </a:spcBef>
              <a:spcAft>
                <a:spcPts val="0"/>
              </a:spcAft>
              <a:buNone/>
            </a:pPr>
            <a:endParaRPr/>
          </a:p>
          <a:p>
            <a:pPr marL="0" lvl="0" indent="0" algn="l" rtl="0">
              <a:spcBef>
                <a:spcPts val="0"/>
              </a:spcBef>
              <a:spcAft>
                <a:spcPts val="0"/>
              </a:spcAft>
              <a:buNone/>
            </a:pPr>
            <a:r>
              <a:rPr lang="en-US"/>
              <a:t>When you encounter a need to restrict what data are getting published, making a statement in either or both of these fields is an important way to let data users know that there’s more to the story.</a:t>
            </a:r>
            <a:endParaRPr/>
          </a:p>
        </p:txBody>
      </p:sp>
      <p:sp>
        <p:nvSpPr>
          <p:cNvPr id="357" name="Google Shape;357;g13e86c17136_0_5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
        <p:cNvGrpSpPr/>
        <p:nvPr/>
      </p:nvGrpSpPr>
      <p:grpSpPr>
        <a:xfrm>
          <a:off x="0" y="0"/>
          <a:ext cx="0" cy="0"/>
          <a:chOff x="0" y="0"/>
          <a:chExt cx="0" cy="0"/>
        </a:xfrm>
      </p:grpSpPr>
      <p:sp>
        <p:nvSpPr>
          <p:cNvPr id="84" name="Google Shape;84;g13e86c17136_0_6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 name="Google Shape;85;g13e86c17136_0_67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sz="1150">
                <a:highlight>
                  <a:schemeClr val="lt1"/>
                </a:highlight>
                <a:latin typeface="Arial"/>
                <a:ea typeface="Arial"/>
                <a:cs typeface="Arial"/>
                <a:sym typeface="Arial"/>
              </a:rPr>
              <a:t>THIS SLIDE MAKES USE OF POLL EVERYWHERE.</a:t>
            </a:r>
            <a:endParaRPr sz="1150">
              <a:highlight>
                <a:schemeClr val="lt1"/>
              </a:highlight>
              <a:latin typeface="Arial"/>
              <a:ea typeface="Arial"/>
              <a:cs typeface="Arial"/>
              <a:sym typeface="Arial"/>
            </a:endParaRPr>
          </a:p>
          <a:p>
            <a:pPr marL="0" lvl="0" indent="0" algn="l" rtl="0">
              <a:spcBef>
                <a:spcPts val="0"/>
              </a:spcBef>
              <a:spcAft>
                <a:spcPts val="0"/>
              </a:spcAft>
              <a:buClr>
                <a:schemeClr val="dk1"/>
              </a:buClr>
              <a:buSzPts val="1100"/>
              <a:buFont typeface="Arial"/>
              <a:buNone/>
            </a:pPr>
            <a:endParaRPr sz="1150">
              <a:highlight>
                <a:schemeClr val="lt1"/>
              </a:highlight>
              <a:latin typeface="Arial"/>
              <a:ea typeface="Arial"/>
              <a:cs typeface="Arial"/>
              <a:sym typeface="Arial"/>
            </a:endParaRPr>
          </a:p>
          <a:p>
            <a:pPr marL="0" lvl="0" indent="0" algn="l" rtl="0">
              <a:spcBef>
                <a:spcPts val="0"/>
              </a:spcBef>
              <a:spcAft>
                <a:spcPts val="0"/>
              </a:spcAft>
              <a:buClr>
                <a:schemeClr val="dk1"/>
              </a:buClr>
              <a:buSzPts val="1100"/>
              <a:buFont typeface="Arial"/>
              <a:buNone/>
            </a:pPr>
            <a:r>
              <a:rPr lang="en-US" sz="1150" i="1">
                <a:highlight>
                  <a:schemeClr val="lt1"/>
                </a:highlight>
                <a:latin typeface="Arial"/>
                <a:ea typeface="Arial"/>
                <a:cs typeface="Arial"/>
                <a:sym typeface="Arial"/>
              </a:rPr>
              <a:t>Q: What is your level of experience with georeferencing?</a:t>
            </a:r>
            <a:endParaRPr sz="1150" i="1">
              <a:highlight>
                <a:schemeClr val="lt1"/>
              </a:highlight>
              <a:latin typeface="Arial"/>
              <a:ea typeface="Arial"/>
              <a:cs typeface="Arial"/>
              <a:sym typeface="Arial"/>
            </a:endParaRPr>
          </a:p>
          <a:p>
            <a:pPr marL="0" lvl="0" indent="0" algn="l" rtl="0">
              <a:spcBef>
                <a:spcPts val="0"/>
              </a:spcBef>
              <a:spcAft>
                <a:spcPts val="0"/>
              </a:spcAft>
              <a:buClr>
                <a:schemeClr val="dk1"/>
              </a:buClr>
              <a:buSzPts val="1100"/>
              <a:buFont typeface="Arial"/>
              <a:buNone/>
            </a:pPr>
            <a:r>
              <a:rPr lang="en-US" sz="1150" i="1">
                <a:highlight>
                  <a:schemeClr val="lt1"/>
                </a:highlight>
                <a:latin typeface="Arial"/>
                <a:ea typeface="Arial"/>
                <a:cs typeface="Arial"/>
                <a:sym typeface="Arial"/>
              </a:rPr>
              <a:t>A: This is all new to me | I kind of know what georeferencing entails | I have done some georeferencing | I have done a lot of georeferencing | I could teach someone to georeference</a:t>
            </a:r>
            <a:endParaRPr sz="1150" i="1">
              <a:highlight>
                <a:schemeClr val="lt1"/>
              </a:highlight>
              <a:latin typeface="Arial"/>
              <a:ea typeface="Arial"/>
              <a:cs typeface="Arial"/>
              <a:sym typeface="Arial"/>
            </a:endParaRPr>
          </a:p>
        </p:txBody>
      </p:sp>
      <p:sp>
        <p:nvSpPr>
          <p:cNvPr id="86" name="Google Shape;86;g13e86c17136_0_671: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
        <p:cNvGrpSpPr/>
        <p:nvPr/>
      </p:nvGrpSpPr>
      <p:grpSpPr>
        <a:xfrm>
          <a:off x="0" y="0"/>
          <a:ext cx="0" cy="0"/>
          <a:chOff x="0" y="0"/>
          <a:chExt cx="0" cy="0"/>
        </a:xfrm>
      </p:grpSpPr>
      <p:sp>
        <p:nvSpPr>
          <p:cNvPr id="363" name="Google Shape;363;g13e86c17136_0_54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The field coordinatePrecision captures what we talked about earlier when we discussed what coordinate precision is. Although someone could always calculate the coordinate precision from your values of latitude and longitude, providing data here helps users who have a threshold for how precise of a georeference is useful to them.</a:t>
            </a:r>
            <a:endParaRPr/>
          </a:p>
        </p:txBody>
      </p:sp>
      <p:sp>
        <p:nvSpPr>
          <p:cNvPr id="364" name="Google Shape;364;g13e86c17136_0_5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
        <p:cNvGrpSpPr/>
        <p:nvPr/>
      </p:nvGrpSpPr>
      <p:grpSpPr>
        <a:xfrm>
          <a:off x="0" y="0"/>
          <a:ext cx="0" cy="0"/>
          <a:chOff x="0" y="0"/>
          <a:chExt cx="0" cy="0"/>
        </a:xfrm>
      </p:grpSpPr>
      <p:sp>
        <p:nvSpPr>
          <p:cNvPr id="370" name="Google Shape;370;g13e86c17136_0_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1" name="Google Shape;371;g13e86c17136_0_9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Now I'm going to jump into georeferencing approaches. For legacy specimen localities, we can think about georeferencing approaches in four buckets, ordered here from slower to faster. At the slowest end of the spectrum, you could georeference one specimen record at a time, perhaps doing so as part of your specimen label transcription workflow. Or to gain a little more efficiency, you could georeference one specimen locality at a time instead of one specimen record.</a:t>
            </a:r>
            <a:endParaRPr/>
          </a:p>
          <a:p>
            <a:pPr marL="0" lvl="0" indent="0" algn="l" rtl="0">
              <a:spcBef>
                <a:spcPts val="0"/>
              </a:spcBef>
              <a:spcAft>
                <a:spcPts val="0"/>
              </a:spcAft>
              <a:buNone/>
            </a:pPr>
            <a:endParaRPr/>
          </a:p>
          <a:p>
            <a:pPr marL="0" lvl="0" indent="0" algn="l" rtl="0">
              <a:spcBef>
                <a:spcPts val="0"/>
              </a:spcBef>
              <a:spcAft>
                <a:spcPts val="0"/>
              </a:spcAft>
              <a:buNone/>
            </a:pPr>
            <a:r>
              <a:rPr lang="en-US" i="1"/>
              <a:t>PROMPT IN CHAT: How are specimen records and specimen localities different?</a:t>
            </a:r>
            <a:endParaRPr i="1"/>
          </a:p>
          <a:p>
            <a:pPr marL="0" lvl="0" indent="0" algn="l" rtl="0">
              <a:spcBef>
                <a:spcPts val="0"/>
              </a:spcBef>
              <a:spcAft>
                <a:spcPts val="0"/>
              </a:spcAft>
              <a:buNone/>
            </a:pPr>
            <a:endParaRPr/>
          </a:p>
          <a:p>
            <a:pPr marL="0" lvl="0" indent="0" algn="l" rtl="0">
              <a:spcBef>
                <a:spcPts val="0"/>
              </a:spcBef>
              <a:spcAft>
                <a:spcPts val="0"/>
              </a:spcAft>
              <a:buNone/>
            </a:pPr>
            <a:r>
              <a:rPr lang="en-US"/>
              <a:t>You could take a bunch of specimen localities, try to group them together so that similar ones are in batches and then georeference by batch. Or, at the fastest end of the spectrum, you could expand the scope of the batching technique to look at localities from multiple collections, knowing that many of us have specimens collected at the same time as those held by other institutions. There is no right or wrong answer for which approach to take, because you’ll always have to balance speed with accuracy and feasibility. But, regardless of what approach you're taking, it is important to find tools that can increase your georeferencing efficiency. Georeferencing is a slow process, and it is difficult to estimate rates because the rate depends so much on the types of localities. To give you a very rough sense, though, a study by Marcer et al. (2022) reported a rate of 30 </a:t>
            </a:r>
            <a:r>
              <a:rPr lang="en-US" u="sng"/>
              <a:t>localities</a:t>
            </a:r>
            <a:r>
              <a:rPr lang="en-US"/>
              <a:t> per hour, and results from a project led by Austin and colleagues (RAPID) showed a rate of 100-132 </a:t>
            </a:r>
            <a:r>
              <a:rPr lang="en-US" u="sng"/>
              <a:t>records</a:t>
            </a:r>
            <a:r>
              <a:rPr lang="en-US"/>
              <a:t> per hour.</a:t>
            </a:r>
            <a:endParaRPr/>
          </a:p>
        </p:txBody>
      </p:sp>
      <p:sp>
        <p:nvSpPr>
          <p:cNvPr id="372" name="Google Shape;372;g13e86c17136_0_92: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31</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9"/>
        <p:cNvGrpSpPr/>
        <p:nvPr/>
      </p:nvGrpSpPr>
      <p:grpSpPr>
        <a:xfrm>
          <a:off x="0" y="0"/>
          <a:ext cx="0" cy="0"/>
          <a:chOff x="0" y="0"/>
          <a:chExt cx="0" cy="0"/>
        </a:xfrm>
      </p:grpSpPr>
      <p:sp>
        <p:nvSpPr>
          <p:cNvPr id="380" name="Google Shape;380;g13e86c17136_0_6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1" name="Google Shape;381;g13e86c17136_0_64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i="1"/>
              <a:t>Prompt response in chat or verbally.</a:t>
            </a:r>
            <a:endParaRPr i="1"/>
          </a:p>
        </p:txBody>
      </p:sp>
      <p:sp>
        <p:nvSpPr>
          <p:cNvPr id="382" name="Google Shape;382;g13e86c17136_0_648: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32</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
        <p:cNvGrpSpPr/>
        <p:nvPr/>
      </p:nvGrpSpPr>
      <p:grpSpPr>
        <a:xfrm>
          <a:off x="0" y="0"/>
          <a:ext cx="0" cy="0"/>
          <a:chOff x="0" y="0"/>
          <a:chExt cx="0" cy="0"/>
        </a:xfrm>
      </p:grpSpPr>
      <p:sp>
        <p:nvSpPr>
          <p:cNvPr id="387" name="Google Shape;387;g13e86c17136_0_7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8" name="Google Shape;388;g13e86c17136_0_70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We are going to briefly cover a few of the most common georeferencing tools. Keep in mind that there are plenty of options beyond what we talk about today, but these are probably the most commonly used, at least by collections based in the US.</a:t>
            </a:r>
            <a:endParaRPr/>
          </a:p>
          <a:p>
            <a:pPr marL="0" lvl="0" indent="0" algn="l" rtl="0">
              <a:spcBef>
                <a:spcPts val="0"/>
              </a:spcBef>
              <a:spcAft>
                <a:spcPts val="0"/>
              </a:spcAft>
              <a:buNone/>
            </a:pPr>
            <a:endParaRPr/>
          </a:p>
          <a:p>
            <a:pPr marL="0" lvl="0" indent="0" algn="l" rtl="0">
              <a:spcBef>
                <a:spcPts val="0"/>
              </a:spcBef>
              <a:spcAft>
                <a:spcPts val="0"/>
              </a:spcAft>
              <a:buClr>
                <a:schemeClr val="dk1"/>
              </a:buClr>
              <a:buSzPts val="1100"/>
              <a:buFont typeface="Arial"/>
              <a:buNone/>
            </a:pPr>
            <a:r>
              <a:rPr lang="en-US"/>
              <a:t>So first we have Google Earth. It's free, it's customizable, and it runs locally on your computer so your data are private. You can also georectify in Google Earth, which is the reason I typically see collections using this tool. Georectifying means taking an analog source, like the paper map shown in the lower screenshot here, importing a scan of that source into Google Earth, and attaching it to the digital coordinate reference system. The reason you might do this is if you have a lot of localities drawn onto the paper map–once you georectify the map you can then assign coordinates to the hand-drawn localities very easily.</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None/>
            </a:pPr>
            <a:r>
              <a:rPr lang="en-US"/>
              <a:t>The cons for Google Earth are that it runs really slowly sometimes, like when you have a lot of data points, and it can be hard to collaborate or use with multiple users because it is only operating on a single computer.</a:t>
            </a:r>
            <a:endParaRPr/>
          </a:p>
        </p:txBody>
      </p:sp>
      <p:sp>
        <p:nvSpPr>
          <p:cNvPr id="389" name="Google Shape;389;g13e86c17136_0_704: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33</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3"/>
        <p:cNvGrpSpPr/>
        <p:nvPr/>
      </p:nvGrpSpPr>
      <p:grpSpPr>
        <a:xfrm>
          <a:off x="0" y="0"/>
          <a:ext cx="0" cy="0"/>
          <a:chOff x="0" y="0"/>
          <a:chExt cx="0" cy="0"/>
        </a:xfrm>
      </p:grpSpPr>
      <p:sp>
        <p:nvSpPr>
          <p:cNvPr id="404" name="Google Shape;404;g13e86c17136_0_6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5" name="Google Shape;405;g13e86c17136_0_69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a:t>Our next tool is GEOLocate, which is very popular with collections based in the US for georeferencing US localities. GEOLocate is free, hosted online, and has several incredibly useful built-in features, like gazetteers, map layers, and tools for determining uncertainty. The built-in gazetteer is also constantly being updated with new information. If you’re unfamiliar, a gazetteer is essentially a list of place names and their associated geospatial coordinates. You can also use GEOLocate to work with batches of localities. </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None/>
            </a:pPr>
            <a:r>
              <a:rPr lang="en-US"/>
              <a:t>The cons are that because of the existing focus of the GEOLocate gazetteer, it really works best for localities in the US. That's not to say you couldn't add more international data to improve functionality for additional regions! The other main con is that capturing metadata is pretty awkward.</a:t>
            </a:r>
            <a:endParaRPr/>
          </a:p>
        </p:txBody>
      </p:sp>
      <p:sp>
        <p:nvSpPr>
          <p:cNvPr id="406" name="Google Shape;406;g13e86c17136_0_69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34</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9"/>
        <p:cNvGrpSpPr/>
        <p:nvPr/>
      </p:nvGrpSpPr>
      <p:grpSpPr>
        <a:xfrm>
          <a:off x="0" y="0"/>
          <a:ext cx="0" cy="0"/>
          <a:chOff x="0" y="0"/>
          <a:chExt cx="0" cy="0"/>
        </a:xfrm>
      </p:grpSpPr>
      <p:sp>
        <p:nvSpPr>
          <p:cNvPr id="420" name="Google Shape;420;g13e86c17136_0_6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1" name="Google Shape;421;g13e86c17136_0_69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a:t>CoGe is an extension of GEOLocate, and it stands for Collaborative Georeferencing. CoGe uses the same software and adds the ability to work with batches of localities from multiple institutions, including access for multiple users to these localities in the CoGe interface. Users can have different levels of permission, and georeferencing work gets tracked, so if you are managing a big project you can actually see the georeferencing rates for individual users contributing to the project.</a:t>
            </a:r>
            <a:endParaRPr/>
          </a:p>
          <a:p>
            <a:pPr marL="0" lvl="0" indent="0" algn="l" rtl="0">
              <a:spcBef>
                <a:spcPts val="0"/>
              </a:spcBef>
              <a:spcAft>
                <a:spcPts val="0"/>
              </a:spcAft>
              <a:buNone/>
            </a:pPr>
            <a:endParaRPr/>
          </a:p>
          <a:p>
            <a:pPr marL="0" lvl="0" indent="0" algn="l" rtl="0">
              <a:spcBef>
                <a:spcPts val="0"/>
              </a:spcBef>
              <a:spcAft>
                <a:spcPts val="0"/>
              </a:spcAft>
              <a:buNone/>
            </a:pPr>
            <a:r>
              <a:rPr lang="en-US"/>
              <a:t>On the con side, the interface for reviewing georeferences once they’ve been made is clunky, and your data in CoGe are not private, although access can be restricted to only the users you allow. CoGe is a very powerful tool, so much so that it is built into Symbiota and possibly other collections management systems.</a:t>
            </a:r>
            <a:endParaRPr/>
          </a:p>
        </p:txBody>
      </p:sp>
      <p:sp>
        <p:nvSpPr>
          <p:cNvPr id="422" name="Google Shape;422;g13e86c17136_0_697: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35</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5"/>
        <p:cNvGrpSpPr/>
        <p:nvPr/>
      </p:nvGrpSpPr>
      <p:grpSpPr>
        <a:xfrm>
          <a:off x="0" y="0"/>
          <a:ext cx="0" cy="0"/>
          <a:chOff x="0" y="0"/>
          <a:chExt cx="0" cy="0"/>
        </a:xfrm>
      </p:grpSpPr>
      <p:sp>
        <p:nvSpPr>
          <p:cNvPr id="436" name="Google Shape;436;g13e86c17136_0_41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a:t>Before we move on, I wanted to show you a screenshot of the review interface in CoGe, which I just said was clunky but which I also think is providing functionality not available in any other tool. What you’re looking at here is all of the localities georeferenced in a given project, and so you can go through and look for outliers, or do other quality control before you export these data out of GEOLocate CoGe and import them into your collections management system.</a:t>
            </a:r>
            <a:endParaRPr/>
          </a:p>
        </p:txBody>
      </p:sp>
      <p:sp>
        <p:nvSpPr>
          <p:cNvPr id="437" name="Google Shape;437;g13e86c17136_0_4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4"/>
        <p:cNvGrpSpPr/>
        <p:nvPr/>
      </p:nvGrpSpPr>
      <p:grpSpPr>
        <a:xfrm>
          <a:off x="0" y="0"/>
          <a:ext cx="0" cy="0"/>
          <a:chOff x="0" y="0"/>
          <a:chExt cx="0" cy="0"/>
        </a:xfrm>
      </p:grpSpPr>
      <p:sp>
        <p:nvSpPr>
          <p:cNvPr id="445" name="Google Shape;445;g1663be4844c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6" name="Google Shape;446;g1663be4844c_0_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Ali-Bey was developed by the Museu de Ciències Naturals de Barcelona, and it is a web application that allows you to manage locality data through the georeferencing process and beyond. Whereas the other tools we’ve mentioned are designed for you to do your georeferencing and then take your data elsewhere, Ali-Bey aims to be your primary database for georeferenced locality information. As part of this, you can expose a public thesaurus, or list, of your localities, and any single locality can be georeferenced multiple times, with versions being saved for each. You can see an example of versioning in the image on this slide, where the same area has been georeferenced once with a rough polygon and a second time with a more refined polygon. Other benefits to Ali-Bey are that supporting resources, like maps or publications, can be associated with a georeference, and it offers similar ways to collaborate as GEOLocate CoGe. One major downside, however, is that there is no hosted instance of Ali-Bey, which means that you need to install and run it yourself.</a:t>
            </a:r>
            <a:endParaRPr/>
          </a:p>
        </p:txBody>
      </p:sp>
      <p:sp>
        <p:nvSpPr>
          <p:cNvPr id="447" name="Google Shape;447;g1663be4844c_0_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37</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0"/>
        <p:cNvGrpSpPr/>
        <p:nvPr/>
      </p:nvGrpSpPr>
      <p:grpSpPr>
        <a:xfrm>
          <a:off x="0" y="0"/>
          <a:ext cx="0" cy="0"/>
          <a:chOff x="0" y="0"/>
          <a:chExt cx="0" cy="0"/>
        </a:xfrm>
      </p:grpSpPr>
      <p:sp>
        <p:nvSpPr>
          <p:cNvPr id="461" name="Google Shape;461;g13e86c17136_0_6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2" name="Google Shape;462;g13e86c17136_0_62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Our next tool isn’t an explicit tool, per se, but rather a method for accessing tools. An API is an application programming interface, which is essentially a way for an organization to allow external users to interact with their systems. This interaction usually happens in a programming language like R or Python, or a software program like OpenRefine. So using APIs for georeferencing might feel like something beyond your existing comfort level, and that is totally fine. I just want you to be aware that if you find yourself doing a repetitive task, like if you find yourself going to Google maps and searching for a locality and then copy pasting the coordinates for that locality somewhere, you may be able to automate that task using an API. If you are doing a repetitive task for 1000 localities, maybe it isn’t worth the learning curve or effort to find someone to automate the task for you, but if you are considering doing a repetitive task for 100,000 localities then you may want to stop, and think strategically. The links on this slide are available for anyone curious to learn more about using APIs as a georeferencing tool.</a:t>
            </a:r>
            <a:endParaRPr/>
          </a:p>
        </p:txBody>
      </p:sp>
      <p:sp>
        <p:nvSpPr>
          <p:cNvPr id="463" name="Google Shape;463;g13e86c17136_0_62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38</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8"/>
        <p:cNvGrpSpPr/>
        <p:nvPr/>
      </p:nvGrpSpPr>
      <p:grpSpPr>
        <a:xfrm>
          <a:off x="0" y="0"/>
          <a:ext cx="0" cy="0"/>
          <a:chOff x="0" y="0"/>
          <a:chExt cx="0" cy="0"/>
        </a:xfrm>
      </p:grpSpPr>
      <p:sp>
        <p:nvSpPr>
          <p:cNvPr id="469" name="Google Shape;469;g13e86c17136_0_7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0" name="Google Shape;470;g13e86c17136_0_74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Because georeferencing is such a huge need in our community, there are opportunities for informatics projects to come in and build tools that might help. Biodiversity Enhanced Location Services, or BELS, is one such project. It is envisioned to be a suite of services to facilitate the identification, persistence, management, standardizations, representations, georeferencing, and sharing of location-based data. This project is actively developing and so it is currently functional but not really at production quality. It aims to make georeferencing more efficient basically by looking at all of the localities in GBIF that have already been georeferenced to see if it can find your locality there, and if it can, then BELS will provide the georeference data for you to associate with your locality.</a:t>
            </a:r>
            <a:endParaRPr/>
          </a:p>
          <a:p>
            <a:pPr marL="0" lvl="0" indent="0" algn="l" rtl="0">
              <a:spcBef>
                <a:spcPts val="0"/>
              </a:spcBef>
              <a:spcAft>
                <a:spcPts val="0"/>
              </a:spcAft>
              <a:buNone/>
            </a:pPr>
            <a:endParaRPr/>
          </a:p>
        </p:txBody>
      </p:sp>
      <p:sp>
        <p:nvSpPr>
          <p:cNvPr id="471" name="Google Shape;471;g13e86c17136_0_747: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39</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g13e86c17136_0_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 name="Google Shape;94;g13e86c17136_0_3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a:t>Let's get started with a basic definition of what georeferencing is. It can mean different things in different contexts, but as with this whole week, here we are thinking about the context of biodiversity collections and especially the digitization of historical specimen collecting localities. So, in our context, georeferencing is “the process of interpreting a locality description into a spatially mappable representation.” You do this with certain kinds of georeferencing methods, about which you capture metadata. Sometimes georeferencing is also called geocoding. What we are talking about here is different than another process called georectification, which is where you take an analog source, like a paper map or aerial image, and you essentially attach it to the digitally mapped surface of the earth. The field of geographic information science, or GIS, deals with these and other concepts in much more detail.</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None/>
            </a:pPr>
            <a:r>
              <a:rPr lang="en-US"/>
              <a:t>Before we dive into content, I want to point out the two references that are in the green box on this slide. These are your go-to documents for learning and implementing georeferencing best practices. Both are extremely detailed, so more appropriate for a project manager level type of role to read and synthesize into a workflow that, say, a collections technician could then follow.</a:t>
            </a:r>
            <a:endParaRPr/>
          </a:p>
        </p:txBody>
      </p:sp>
      <p:sp>
        <p:nvSpPr>
          <p:cNvPr id="95" name="Google Shape;95;g13e86c17136_0_35: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4</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6"/>
        <p:cNvGrpSpPr/>
        <p:nvPr/>
      </p:nvGrpSpPr>
      <p:grpSpPr>
        <a:xfrm>
          <a:off x="0" y="0"/>
          <a:ext cx="0" cy="0"/>
          <a:chOff x="0" y="0"/>
          <a:chExt cx="0" cy="0"/>
        </a:xfrm>
      </p:grpSpPr>
      <p:sp>
        <p:nvSpPr>
          <p:cNvPr id="477" name="Google Shape;477;g13e86c17136_0_5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8" name="Google Shape;478;g13e86c17136_0_59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a:t>I want to take a step back and consider where the biodiversity collections community at large is in regards to georeferencing. The idea of doing everything we have spent the past hour discussing for all of the specimens in your collection might seem overwhelming, and I want you to know that it is, which is why no one is doing a particularly exceptional job at georeferencing. Remember that when we talked about a complete georeference, we talked about having three minimum elements: a coordinate reference system, geospatial coordinates, and an uncertainty. Well, as of March 2021, out of all the specimen records on GBIF, only 18% of them could be considered georeferenced to that standard. I’m not telling you this so that you give up before you even start, but I do want you to understand that digitization, and especially georeferencing, is an ongoing goal and you can share your data before they are “perfect.” In this case, I mean that it is totally normal for collections to publish their newly digitized specimen data prior to georeferencing it.</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None/>
            </a:pPr>
            <a:endParaRPr/>
          </a:p>
        </p:txBody>
      </p:sp>
      <p:sp>
        <p:nvSpPr>
          <p:cNvPr id="479" name="Google Shape;479;g13e86c17136_0_59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40</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6"/>
        <p:cNvGrpSpPr/>
        <p:nvPr/>
      </p:nvGrpSpPr>
      <p:grpSpPr>
        <a:xfrm>
          <a:off x="0" y="0"/>
          <a:ext cx="0" cy="0"/>
          <a:chOff x="0" y="0"/>
          <a:chExt cx="0" cy="0"/>
        </a:xfrm>
      </p:grpSpPr>
      <p:sp>
        <p:nvSpPr>
          <p:cNvPr id="487" name="Google Shape;487;g13e86c17136_0_2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8" name="Google Shape;488;g13e86c17136_0_22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At the same time, I want to underscore the importance of georeferencing. We are going to look at a few figures from a recent paper by Marcer et al., which is linked as an optional reading for today. They make the point that we need precise knowledge of where the specimens were collected in order to conduct rigorous ecological studies, especially in the field of species distribution modelling. And that georeferencing is how we get that precise knowledge of where specimens were collected. The figure on this slide is illustrating the distribution of overall number of specimen records, records with coordinates, and records with uncertainty by collecting year. Notice that, just like we talked about on the last slide, many specimen records are not georeferenced, and even when they are, their georeference data is incomplete because it lacks a measure of uncertainty. The takeaway for you all is that it is essential to include uncertainty in your georeferencing process and publishing this data along with your coordinate values and coordinate reference system. If you do this, you are outperforming the norm in our community.</a:t>
            </a:r>
            <a:endParaRPr/>
          </a:p>
        </p:txBody>
      </p:sp>
      <p:sp>
        <p:nvSpPr>
          <p:cNvPr id="489" name="Google Shape;489;g13e86c17136_0_227: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41</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5"/>
        <p:cNvGrpSpPr/>
        <p:nvPr/>
      </p:nvGrpSpPr>
      <p:grpSpPr>
        <a:xfrm>
          <a:off x="0" y="0"/>
          <a:ext cx="0" cy="0"/>
          <a:chOff x="0" y="0"/>
          <a:chExt cx="0" cy="0"/>
        </a:xfrm>
      </p:grpSpPr>
      <p:sp>
        <p:nvSpPr>
          <p:cNvPr id="496" name="Google Shape;496;g13e86c17136_0_2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7" name="Google Shape;497;g13e86c17136_0_21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In these next figures, we’re looking at the same question (how frequently and completely are we georeferencing?) but visualizing it by the country of collection (a, on the left), and by the publishing country (b, on the right). The authors report that georeferencing lags behind digitization, in for trailblazing collections that have reached the halfway point for digitizing their specimens. This is as true for collections in countries where significant funding for digitization has already been getting allocated and distributed by the government, e.g. the US or Australia, as it is for countries with more recent momentum to digitize.</a:t>
            </a:r>
            <a:endParaRPr/>
          </a:p>
        </p:txBody>
      </p:sp>
      <p:sp>
        <p:nvSpPr>
          <p:cNvPr id="498" name="Google Shape;498;g13e86c17136_0_214: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42</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5"/>
        <p:cNvGrpSpPr/>
        <p:nvPr/>
      </p:nvGrpSpPr>
      <p:grpSpPr>
        <a:xfrm>
          <a:off x="0" y="0"/>
          <a:ext cx="0" cy="0"/>
          <a:chOff x="0" y="0"/>
          <a:chExt cx="0" cy="0"/>
        </a:xfrm>
      </p:grpSpPr>
      <p:sp>
        <p:nvSpPr>
          <p:cNvPr id="506" name="Google Shape;506;g13e86c17136_0_2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7" name="Google Shape;507;g13e86c17136_0_24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In addition to assessing how frequently uncertainty was included in georeference data, Marcer and colleagues looked at the values recorded for uncertainty in meters. This graph is a density distribution for the values of all specimen records on GBIF with an uncertainty included.</a:t>
            </a:r>
            <a:endParaRPr/>
          </a:p>
          <a:p>
            <a:pPr marL="0" lvl="0" indent="0" algn="l" rtl="0">
              <a:spcBef>
                <a:spcPts val="0"/>
              </a:spcBef>
              <a:spcAft>
                <a:spcPts val="0"/>
              </a:spcAft>
              <a:buNone/>
            </a:pPr>
            <a:endParaRPr/>
          </a:p>
          <a:p>
            <a:pPr marL="0" lvl="0" indent="0" algn="l" rtl="0">
              <a:spcBef>
                <a:spcPts val="0"/>
              </a:spcBef>
              <a:spcAft>
                <a:spcPts val="0"/>
              </a:spcAft>
              <a:buNone/>
            </a:pPr>
            <a:r>
              <a:rPr lang="en-US" i="1"/>
              <a:t>PROMPT IN CHAT: What do you notice about this graph?</a:t>
            </a:r>
            <a:endParaRPr/>
          </a:p>
          <a:p>
            <a:pPr marL="0" lvl="0" indent="0" algn="l" rtl="0">
              <a:spcBef>
                <a:spcPts val="0"/>
              </a:spcBef>
              <a:spcAft>
                <a:spcPts val="0"/>
              </a:spcAft>
              <a:buNone/>
            </a:pPr>
            <a:endParaRPr/>
          </a:p>
          <a:p>
            <a:pPr marL="0" lvl="0" indent="0" algn="l" rtl="0">
              <a:spcBef>
                <a:spcPts val="0"/>
              </a:spcBef>
              <a:spcAft>
                <a:spcPts val="0"/>
              </a:spcAft>
              <a:buNone/>
            </a:pPr>
            <a:r>
              <a:rPr lang="en-US"/>
              <a:t>Right. There are increases for values at significant, round numbers like 1, 10, 50, 100, 500, 1000, 2000 etc. This is due to the practice of assigning a standard uncertainty to georeferences, which can be a reasonable decision but also lacks justification. Assigning a standard value for uncertainty is better than assigning no uncertainty, at least in situations where the value is relatively large (e.g. over 100 meters) and where the georeferencer is unable to spend an adequate amount of time determining a more precise value. Assigning standard values that are lower, however, like 1 meter, leads to false precision, which we want to avoid.</a:t>
            </a:r>
            <a:endParaRPr/>
          </a:p>
        </p:txBody>
      </p:sp>
      <p:sp>
        <p:nvSpPr>
          <p:cNvPr id="508" name="Google Shape;508;g13e86c17136_0_245: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43</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4"/>
        <p:cNvGrpSpPr/>
        <p:nvPr/>
      </p:nvGrpSpPr>
      <p:grpSpPr>
        <a:xfrm>
          <a:off x="0" y="0"/>
          <a:ext cx="0" cy="0"/>
          <a:chOff x="0" y="0"/>
          <a:chExt cx="0" cy="0"/>
        </a:xfrm>
      </p:grpSpPr>
      <p:sp>
        <p:nvSpPr>
          <p:cNvPr id="515" name="Google Shape;515;g13e86c17136_0_2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6" name="Google Shape;516;g13e86c17136_0_25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a:t>We just talked about how important it is to include uncertainty in your georeference data, and ideally of course that uncertainty value is accurate and specific. Unfortunately, the reality is that for some specimen localities, you just may not be able to be very accurate or specific. This chart is visualizing the results from a project Austin led with some colleagues, including me, a few years ago. We had three georeferencers who were highly trained and getting paid to georeference localities for a set of horseshoe bat specimens collected over the past century or so. Aside from having the specimen collectors themselves do the georeferencing, I would say this project had just about the highest level of resources possible being put towards georeferencing. And although I think our data are pretty accurate, they certainly aren’t specific: only 4% of specimens could be georeferenced to a precision of 30 meters or less, and only 20% to a precision of under 1000 meters. What I want you to take away here is that it is better to be accurate than specific, and that for many historical specimen localities, being specific is relatively unattainable.</a:t>
            </a:r>
            <a:endParaRPr/>
          </a:p>
          <a:p>
            <a:pPr marL="0" lvl="0" indent="0" algn="l" rtl="0">
              <a:spcBef>
                <a:spcPts val="0"/>
              </a:spcBef>
              <a:spcAft>
                <a:spcPts val="0"/>
              </a:spcAft>
              <a:buNone/>
            </a:pPr>
            <a:endParaRPr/>
          </a:p>
          <a:p>
            <a:pPr marL="0" lvl="0" indent="0" algn="l" rtl="0">
              <a:spcBef>
                <a:spcPts val="0"/>
              </a:spcBef>
              <a:spcAft>
                <a:spcPts val="0"/>
              </a:spcAft>
              <a:buNone/>
            </a:pPr>
            <a:r>
              <a:rPr lang="en-US" i="1"/>
              <a:t>PROMPT IN CHAT: At what measure of uncertainty do you think georeference data becomes significantly less usable? </a:t>
            </a:r>
            <a:endParaRPr i="1"/>
          </a:p>
          <a:p>
            <a:pPr marL="0" lvl="0" indent="0" algn="l" rtl="0">
              <a:spcBef>
                <a:spcPts val="0"/>
              </a:spcBef>
              <a:spcAft>
                <a:spcPts val="0"/>
              </a:spcAft>
              <a:buNone/>
            </a:pPr>
            <a:endParaRPr i="1"/>
          </a:p>
          <a:p>
            <a:pPr marL="0" lvl="0" indent="0" algn="l" rtl="0">
              <a:spcBef>
                <a:spcPts val="0"/>
              </a:spcBef>
              <a:spcAft>
                <a:spcPts val="0"/>
              </a:spcAft>
              <a:buNone/>
            </a:pPr>
            <a:r>
              <a:rPr lang="en-US"/>
              <a:t>There is no single right answer here. As you can see from the diversity of your responses, different potential users have different thresholds.</a:t>
            </a:r>
            <a:endParaRPr/>
          </a:p>
        </p:txBody>
      </p:sp>
      <p:sp>
        <p:nvSpPr>
          <p:cNvPr id="517" name="Google Shape;517;g13e86c17136_0_256: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44</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3"/>
        <p:cNvGrpSpPr/>
        <p:nvPr/>
      </p:nvGrpSpPr>
      <p:grpSpPr>
        <a:xfrm>
          <a:off x="0" y="0"/>
          <a:ext cx="0" cy="0"/>
          <a:chOff x="0" y="0"/>
          <a:chExt cx="0" cy="0"/>
        </a:xfrm>
      </p:grpSpPr>
      <p:sp>
        <p:nvSpPr>
          <p:cNvPr id="524" name="Google Shape;524;g13e86c17136_0_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5" name="Google Shape;525;g13e86c17136_0_9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In our last slides before we go to a demonstration of GEOLocate, I want to recall your attention to these two resources from GBIF, as well as a few additional ones. Again, the Georeferencing Best Practices and Georeferencing Quick Reference Guide are our community’s premier documents for learning more about and implementing georeferencing at your collection. The link to “Georeferencing for Paleo” will take you to a website with many resources, from georeferencing workflows used by various collections to tutorial videos. And the “Georeferencing mapping hub” has a similar diversity of resources, although some on this site are a little dated.</a:t>
            </a:r>
            <a:endParaRPr/>
          </a:p>
        </p:txBody>
      </p:sp>
      <p:sp>
        <p:nvSpPr>
          <p:cNvPr id="526" name="Google Shape;526;g13e86c17136_0_99: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45</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5"/>
        <p:cNvGrpSpPr/>
        <p:nvPr/>
      </p:nvGrpSpPr>
      <p:grpSpPr>
        <a:xfrm>
          <a:off x="0" y="0"/>
          <a:ext cx="0" cy="0"/>
          <a:chOff x="0" y="0"/>
          <a:chExt cx="0" cy="0"/>
        </a:xfrm>
      </p:grpSpPr>
      <p:sp>
        <p:nvSpPr>
          <p:cNvPr id="536" name="Google Shape;536;g13e86c17136_0_6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7" name="Google Shape;537;g13e86c17136_0_62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Finally, I cannot underscore enough the importance of using local experts or regional experts as a resource. Humans are innately drawn to geography, and people who spend time on the ground in an area know it and refer to it in a way that you can’t always expect a resource on the internet to be able to convey. If you look at the hand drawn map associated with the specimen in this photo, do you have any idea how to interpret the locality? You might have enough clues to figure it out, since descriptions like “Ojai” and “Wheeler Hot Springs” are known place names. But in order to georeference this locality to the level of detail included in the map, you really need to find someone familiar with this area and ideally familiar with the collecting habits for this type of specimen in this area. That might be aspirational rather than realistic for your circumstances, and that’s okay, I just want you to keep in mind that georeferencing can be an excellent way to engage enthusiastic and knowledgeable locals as expert volunteers.</a:t>
            </a:r>
            <a:endParaRPr/>
          </a:p>
        </p:txBody>
      </p:sp>
      <p:sp>
        <p:nvSpPr>
          <p:cNvPr id="538" name="Google Shape;538;g13e86c17136_0_628: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46</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5"/>
        <p:cNvGrpSpPr/>
        <p:nvPr/>
      </p:nvGrpSpPr>
      <p:grpSpPr>
        <a:xfrm>
          <a:off x="0" y="0"/>
          <a:ext cx="0" cy="0"/>
          <a:chOff x="0" y="0"/>
          <a:chExt cx="0" cy="0"/>
        </a:xfrm>
      </p:grpSpPr>
      <p:sp>
        <p:nvSpPr>
          <p:cNvPr id="546" name="Google Shape;546;g13e86c17136_0_7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7" name="Google Shape;547;g13e86c17136_0_76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a:t>DEMO:</a:t>
            </a:r>
            <a:endParaRPr/>
          </a:p>
          <a:p>
            <a:pPr marL="0" lvl="0" indent="0" algn="l" rtl="0">
              <a:spcBef>
                <a:spcPts val="0"/>
              </a:spcBef>
              <a:spcAft>
                <a:spcPts val="0"/>
              </a:spcAft>
              <a:buClr>
                <a:schemeClr val="dk1"/>
              </a:buClr>
              <a:buSzPts val="1100"/>
              <a:buFont typeface="Arial"/>
              <a:buNone/>
            </a:pPr>
            <a:r>
              <a:rPr lang="en-US" b="1"/>
              <a:t>1. </a:t>
            </a:r>
            <a:r>
              <a:rPr lang="en-US"/>
              <a:t>Go to GEOLocate standard web-based client. Before we do anything else, we can determine our coordinate reference system: latitude and longitude using the WGS84 datum. </a:t>
            </a:r>
            <a:endParaRPr/>
          </a:p>
          <a:p>
            <a:pPr marL="0" lvl="0" indent="0" algn="l" rtl="0">
              <a:spcBef>
                <a:spcPts val="0"/>
              </a:spcBef>
              <a:spcAft>
                <a:spcPts val="0"/>
              </a:spcAft>
              <a:buClr>
                <a:schemeClr val="dk1"/>
              </a:buClr>
              <a:buSzPts val="1100"/>
              <a:buFont typeface="Arial"/>
              <a:buNone/>
            </a:pPr>
            <a:r>
              <a:rPr lang="en-US" b="1"/>
              <a:t>2. </a:t>
            </a:r>
            <a:r>
              <a:rPr lang="en-US"/>
              <a:t>Copy the text for our locality into the correct fields: Locality String = “Sagehen Creek Field Station” + Country = “United States of America” + State = “California” + County = “Nevada.”</a:t>
            </a:r>
            <a:endParaRPr/>
          </a:p>
          <a:p>
            <a:pPr marL="0" lvl="0" indent="0" algn="l" rtl="0">
              <a:spcBef>
                <a:spcPts val="0"/>
              </a:spcBef>
              <a:spcAft>
                <a:spcPts val="0"/>
              </a:spcAft>
              <a:buNone/>
            </a:pPr>
            <a:r>
              <a:rPr lang="en-US" b="1"/>
              <a:t>3. </a:t>
            </a:r>
            <a:r>
              <a:rPr lang="en-US"/>
              <a:t>Click Georeference and GEOLocate will pull up a handful of options, marked as green and red dots on the map.</a:t>
            </a:r>
            <a:endParaRPr/>
          </a:p>
          <a:p>
            <a:pPr marL="457200" lvl="0" indent="-317500" algn="l" rtl="0">
              <a:spcBef>
                <a:spcPts val="0"/>
              </a:spcBef>
              <a:spcAft>
                <a:spcPts val="0"/>
              </a:spcAft>
              <a:buSzPts val="1400"/>
              <a:buChar char="●"/>
            </a:pPr>
            <a:r>
              <a:rPr lang="en-US"/>
              <a:t>green dot is the best guess and the one for which data is showing up in the bottom interface</a:t>
            </a:r>
            <a:endParaRPr/>
          </a:p>
          <a:p>
            <a:pPr marL="457200" lvl="0" indent="-317500" algn="l" rtl="0">
              <a:spcBef>
                <a:spcPts val="0"/>
              </a:spcBef>
              <a:spcAft>
                <a:spcPts val="0"/>
              </a:spcAft>
              <a:buSzPts val="1400"/>
              <a:buChar char="●"/>
            </a:pPr>
            <a:r>
              <a:rPr lang="en-US"/>
              <a:t>red dots are alternative options</a:t>
            </a:r>
            <a:endParaRPr/>
          </a:p>
          <a:p>
            <a:pPr marL="457200" lvl="0" indent="-317500" algn="l" rtl="0">
              <a:spcBef>
                <a:spcPts val="0"/>
              </a:spcBef>
              <a:spcAft>
                <a:spcPts val="0"/>
              </a:spcAft>
              <a:buSzPts val="1400"/>
              <a:buChar char="●"/>
            </a:pPr>
            <a:r>
              <a:rPr lang="en-US"/>
              <a:t>click on any dot to see the parse pattern, which describes why GEOLocate put this point in this location</a:t>
            </a:r>
            <a:endParaRPr/>
          </a:p>
          <a:p>
            <a:pPr marL="0" lvl="0" indent="0" algn="l" rtl="0">
              <a:spcBef>
                <a:spcPts val="0"/>
              </a:spcBef>
              <a:spcAft>
                <a:spcPts val="0"/>
              </a:spcAft>
              <a:buNone/>
            </a:pPr>
            <a:r>
              <a:rPr lang="en-US" b="1"/>
              <a:t>4. </a:t>
            </a:r>
            <a:r>
              <a:rPr lang="en-US"/>
              <a:t>None of the dots looks quite right, but we can add a new dot by clicking Place marker. Place the new dot in the cluster of buildings, where Google Maps thought this locality was. </a:t>
            </a:r>
            <a:endParaRPr/>
          </a:p>
          <a:p>
            <a:pPr marL="457200" lvl="0" indent="-317500" algn="l" rtl="0">
              <a:spcBef>
                <a:spcPts val="0"/>
              </a:spcBef>
              <a:spcAft>
                <a:spcPts val="0"/>
              </a:spcAft>
              <a:buSzPts val="1400"/>
              <a:buChar char="●"/>
            </a:pPr>
            <a:r>
              <a:rPr lang="en-US"/>
              <a:t>change the base layer to Google Streets and Terrain to demonstrate layers</a:t>
            </a:r>
            <a:endParaRPr/>
          </a:p>
          <a:p>
            <a:pPr marL="457200" lvl="0" indent="-317500" algn="l" rtl="0">
              <a:spcBef>
                <a:spcPts val="0"/>
              </a:spcBef>
              <a:spcAft>
                <a:spcPts val="0"/>
              </a:spcAft>
              <a:buSzPts val="1400"/>
              <a:buChar char="●"/>
            </a:pPr>
            <a:r>
              <a:rPr lang="en-US"/>
              <a:t>the latitude and longitude are recorded in the bottom interface</a:t>
            </a:r>
            <a:endParaRPr/>
          </a:p>
          <a:p>
            <a:pPr marL="0" lvl="0" indent="0" algn="l" rtl="0">
              <a:spcBef>
                <a:spcPts val="0"/>
              </a:spcBef>
              <a:spcAft>
                <a:spcPts val="0"/>
              </a:spcAft>
              <a:buNone/>
            </a:pPr>
            <a:r>
              <a:rPr lang="en-US" b="1"/>
              <a:t>5. </a:t>
            </a:r>
            <a:r>
              <a:rPr lang="en-US"/>
              <a:t>The last element we need is an uncertainty. We have very little information to go on, but let’s again assume that these buildings represent the extent of the station. We can right click on the green dot and select Edit uncertainty to adjust the uncertainty radius until it looks appropriate. </a:t>
            </a:r>
            <a:endParaRPr/>
          </a:p>
          <a:p>
            <a:pPr marL="457200" lvl="0" indent="-317500" algn="l" rtl="0">
              <a:spcBef>
                <a:spcPts val="0"/>
              </a:spcBef>
              <a:spcAft>
                <a:spcPts val="0"/>
              </a:spcAft>
              <a:buSzPts val="1400"/>
              <a:buChar char="●"/>
            </a:pPr>
            <a:r>
              <a:rPr lang="en-US"/>
              <a:t>the uncertainty is recorded in the bottom interface</a:t>
            </a:r>
            <a:endParaRPr/>
          </a:p>
          <a:p>
            <a:pPr marL="0" lvl="0" indent="0" algn="l" rtl="0">
              <a:spcBef>
                <a:spcPts val="0"/>
              </a:spcBef>
              <a:spcAft>
                <a:spcPts val="0"/>
              </a:spcAft>
              <a:buNone/>
            </a:pPr>
            <a:r>
              <a:rPr lang="en-US" b="1"/>
              <a:t>6. </a:t>
            </a:r>
            <a:r>
              <a:rPr lang="en-US"/>
              <a:t>Copy-paste the data in the bottom interface to get it out.</a:t>
            </a:r>
            <a:endParaRPr/>
          </a:p>
          <a:p>
            <a:pPr marL="0" lvl="0" indent="0" algn="l" rtl="0">
              <a:spcBef>
                <a:spcPts val="0"/>
              </a:spcBef>
              <a:spcAft>
                <a:spcPts val="0"/>
              </a:spcAft>
              <a:buClr>
                <a:schemeClr val="dk1"/>
              </a:buClr>
              <a:buSzPts val="1100"/>
              <a:buFont typeface="Arial"/>
              <a:buNone/>
            </a:pPr>
            <a:r>
              <a:rPr lang="en-US" b="1"/>
              <a:t>7. </a:t>
            </a:r>
            <a:r>
              <a:rPr lang="en-US"/>
              <a:t>What notes (i.e. metadata) might we want to record about this process?</a:t>
            </a:r>
            <a:endParaRPr/>
          </a:p>
          <a:p>
            <a:pPr marL="457200" lvl="0" indent="-317500" algn="l" rtl="0">
              <a:spcBef>
                <a:spcPts val="0"/>
              </a:spcBef>
              <a:spcAft>
                <a:spcPts val="0"/>
              </a:spcAft>
              <a:buClr>
                <a:schemeClr val="dk1"/>
              </a:buClr>
              <a:buSzPts val="1400"/>
              <a:buChar char="●"/>
            </a:pPr>
            <a:r>
              <a:rPr lang="en-US"/>
              <a:t>who made the georeference?</a:t>
            </a:r>
            <a:endParaRPr/>
          </a:p>
          <a:p>
            <a:pPr marL="457200" lvl="0" indent="-317500" algn="l" rtl="0">
              <a:spcBef>
                <a:spcPts val="0"/>
              </a:spcBef>
              <a:spcAft>
                <a:spcPts val="0"/>
              </a:spcAft>
              <a:buClr>
                <a:schemeClr val="dk1"/>
              </a:buClr>
              <a:buSzPts val="1400"/>
              <a:buChar char="●"/>
            </a:pPr>
            <a:r>
              <a:rPr lang="en-US"/>
              <a:t>when did they make it?</a:t>
            </a:r>
            <a:endParaRPr/>
          </a:p>
          <a:p>
            <a:pPr marL="457200" lvl="0" indent="-317500" algn="l" rtl="0">
              <a:spcBef>
                <a:spcPts val="0"/>
              </a:spcBef>
              <a:spcAft>
                <a:spcPts val="0"/>
              </a:spcAft>
              <a:buClr>
                <a:schemeClr val="dk1"/>
              </a:buClr>
              <a:buSzPts val="1400"/>
              <a:buChar char="●"/>
            </a:pPr>
            <a:r>
              <a:rPr lang="en-US"/>
              <a:t>using what tools &amp; sources? GEOLocate</a:t>
            </a:r>
            <a:endParaRPr/>
          </a:p>
          <a:p>
            <a:pPr marL="457200" lvl="0" indent="-317500" algn="l" rtl="0">
              <a:spcBef>
                <a:spcPts val="0"/>
              </a:spcBef>
              <a:spcAft>
                <a:spcPts val="0"/>
              </a:spcAft>
              <a:buClr>
                <a:schemeClr val="dk1"/>
              </a:buClr>
              <a:buSzPts val="1400"/>
              <a:buChar char="●"/>
            </a:pPr>
            <a:r>
              <a:rPr lang="en-US"/>
              <a:t>following what protocol?</a:t>
            </a:r>
            <a:endParaRPr/>
          </a:p>
          <a:p>
            <a:pPr marL="457200" lvl="0" indent="-317500" algn="l" rtl="0">
              <a:spcBef>
                <a:spcPts val="0"/>
              </a:spcBef>
              <a:spcAft>
                <a:spcPts val="0"/>
              </a:spcAft>
              <a:buClr>
                <a:schemeClr val="dk1"/>
              </a:buClr>
              <a:buSzPts val="1400"/>
              <a:buChar char="●"/>
            </a:pPr>
            <a:r>
              <a:rPr lang="en-US"/>
              <a:t>making decisions how?</a:t>
            </a:r>
            <a:endParaRPr/>
          </a:p>
          <a:p>
            <a:pPr marL="0" lvl="0" indent="0" algn="l" rtl="0">
              <a:spcBef>
                <a:spcPts val="0"/>
              </a:spcBef>
              <a:spcAft>
                <a:spcPts val="0"/>
              </a:spcAft>
              <a:buNone/>
            </a:pPr>
            <a:r>
              <a:rPr lang="en-US" b="1"/>
              <a:t>8.</a:t>
            </a:r>
            <a:r>
              <a:rPr lang="en-US"/>
              <a:t> Tour other features:</a:t>
            </a:r>
            <a:endParaRPr/>
          </a:p>
          <a:p>
            <a:pPr marL="457200" lvl="0" indent="-317500" algn="l" rtl="0">
              <a:spcBef>
                <a:spcPts val="0"/>
              </a:spcBef>
              <a:spcAft>
                <a:spcPts val="0"/>
              </a:spcAft>
              <a:buSzPts val="1400"/>
              <a:buChar char="●"/>
            </a:pPr>
            <a:r>
              <a:rPr lang="en-US"/>
              <a:t>extended tour of map layers, including historic USGS maps</a:t>
            </a:r>
            <a:endParaRPr/>
          </a:p>
          <a:p>
            <a:pPr marL="457200" lvl="0" indent="-317500" algn="l" rtl="0">
              <a:spcBef>
                <a:spcPts val="0"/>
              </a:spcBef>
              <a:spcAft>
                <a:spcPts val="0"/>
              </a:spcAft>
              <a:buSzPts val="1400"/>
              <a:buChar char="●"/>
            </a:pPr>
            <a:r>
              <a:rPr lang="en-US"/>
              <a:t>measure</a:t>
            </a:r>
            <a:endParaRPr/>
          </a:p>
          <a:p>
            <a:pPr marL="457200" lvl="0" indent="-317500" algn="l" rtl="0">
              <a:spcBef>
                <a:spcPts val="0"/>
              </a:spcBef>
              <a:spcAft>
                <a:spcPts val="0"/>
              </a:spcAft>
              <a:buSzPts val="1400"/>
              <a:buChar char="●"/>
            </a:pPr>
            <a:r>
              <a:rPr lang="en-US"/>
              <a:t>draw polygon</a:t>
            </a:r>
            <a:endParaRPr/>
          </a:p>
          <a:p>
            <a:pPr marL="457200" lvl="0" indent="-317500" algn="l" rtl="0">
              <a:spcBef>
                <a:spcPts val="0"/>
              </a:spcBef>
              <a:spcAft>
                <a:spcPts val="0"/>
              </a:spcAft>
              <a:buSzPts val="1400"/>
              <a:buChar char="●"/>
            </a:pPr>
            <a:r>
              <a:rPr lang="en-US"/>
              <a:t>georeference options</a:t>
            </a:r>
            <a:endParaRPr/>
          </a:p>
          <a:p>
            <a:pPr marL="457200" lvl="0" indent="-317500" algn="l" rtl="0">
              <a:spcBef>
                <a:spcPts val="0"/>
              </a:spcBef>
              <a:spcAft>
                <a:spcPts val="0"/>
              </a:spcAft>
              <a:buSzPts val="1400"/>
              <a:buChar char="●"/>
            </a:pPr>
            <a:r>
              <a:rPr lang="en-US"/>
              <a:t>enlarge map view</a:t>
            </a:r>
            <a:endParaRPr/>
          </a:p>
        </p:txBody>
      </p:sp>
      <p:sp>
        <p:nvSpPr>
          <p:cNvPr id="548" name="Google Shape;548;g13e86c17136_0_768: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47</a:t>
            </a:fld>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4"/>
        <p:cNvGrpSpPr/>
        <p:nvPr/>
      </p:nvGrpSpPr>
      <p:grpSpPr>
        <a:xfrm>
          <a:off x="0" y="0"/>
          <a:ext cx="0" cy="0"/>
          <a:chOff x="0" y="0"/>
          <a:chExt cx="0" cy="0"/>
        </a:xfrm>
      </p:grpSpPr>
      <p:sp>
        <p:nvSpPr>
          <p:cNvPr id="555" name="Google Shape;555;g14a69663868_0_3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6" name="Google Shape;556;g14a69663868_0_30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Notes to mention during this activity:</a:t>
            </a:r>
            <a:endParaRPr/>
          </a:p>
          <a:p>
            <a:pPr marL="457200" lvl="0" indent="-317500" algn="l" rtl="0">
              <a:spcBef>
                <a:spcPts val="0"/>
              </a:spcBef>
              <a:spcAft>
                <a:spcPts val="0"/>
              </a:spcAft>
              <a:buSzPts val="1400"/>
              <a:buChar char="●"/>
            </a:pPr>
            <a:r>
              <a:rPr lang="en-US"/>
              <a:t>GEOLocate does not care if you include higher geography in the Locality String field</a:t>
            </a:r>
            <a:endParaRPr/>
          </a:p>
          <a:p>
            <a:pPr marL="457200" lvl="0" indent="-317500" algn="l" rtl="0">
              <a:spcBef>
                <a:spcPts val="0"/>
              </a:spcBef>
              <a:spcAft>
                <a:spcPts val="0"/>
              </a:spcAft>
              <a:buSzPts val="1400"/>
              <a:buChar char="●"/>
            </a:pPr>
            <a:r>
              <a:rPr lang="en-US"/>
              <a:t>County is not necessary</a:t>
            </a:r>
            <a:endParaRPr/>
          </a:p>
          <a:p>
            <a:pPr marL="457200" lvl="0" indent="-317500" algn="l" rtl="0">
              <a:spcBef>
                <a:spcPts val="0"/>
              </a:spcBef>
              <a:spcAft>
                <a:spcPts val="0"/>
              </a:spcAft>
              <a:buSzPts val="1400"/>
              <a:buChar char="●"/>
            </a:pPr>
            <a:r>
              <a:rPr lang="en-US"/>
              <a:t>None of these parse patterns seem to be using the most specific information!</a:t>
            </a:r>
            <a:endParaRPr/>
          </a:p>
          <a:p>
            <a:pPr marL="457200" lvl="0" indent="-317500" algn="l" rtl="0">
              <a:spcBef>
                <a:spcPts val="0"/>
              </a:spcBef>
              <a:spcAft>
                <a:spcPts val="0"/>
              </a:spcAft>
              <a:buSzPts val="1400"/>
              <a:buChar char="●"/>
            </a:pPr>
            <a:r>
              <a:rPr lang="en-US"/>
              <a:t>Use the measuring tool</a:t>
            </a:r>
            <a:endParaRPr/>
          </a:p>
          <a:p>
            <a:pPr marL="457200" lvl="0" indent="-317500" algn="l" rtl="0">
              <a:spcBef>
                <a:spcPts val="0"/>
              </a:spcBef>
              <a:spcAft>
                <a:spcPts val="0"/>
              </a:spcAft>
              <a:buSzPts val="1400"/>
              <a:buChar char="●"/>
            </a:pPr>
            <a:r>
              <a:rPr lang="en-US"/>
              <a:t>uncertainty is coming from: the cardinal direction, the distance offset, the precision of the distance offset</a:t>
            </a:r>
            <a:endParaRPr/>
          </a:p>
        </p:txBody>
      </p:sp>
      <p:sp>
        <p:nvSpPr>
          <p:cNvPr id="557" name="Google Shape;557;g14a69663868_0_307: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48</a:t>
            </a:fld>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2"/>
        <p:cNvGrpSpPr/>
        <p:nvPr/>
      </p:nvGrpSpPr>
      <p:grpSpPr>
        <a:xfrm>
          <a:off x="0" y="0"/>
          <a:ext cx="0" cy="0"/>
          <a:chOff x="0" y="0"/>
          <a:chExt cx="0" cy="0"/>
        </a:xfrm>
      </p:grpSpPr>
      <p:sp>
        <p:nvSpPr>
          <p:cNvPr id="563" name="Google Shape;563;g14a69663868_0_3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4" name="Google Shape;564;g14a69663868_0_31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65" name="Google Shape;565;g14a69663868_0_315: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49</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g13e86c17136_0_1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 name="Google Shape;105;g13e86c17136_0_14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a:t>Okay, so let’s think about some examples of what georeferencing is. As we just said, we are interpreting a locality description in the label into a spatially mappable representation. In other words, we're attaching geospatial coordinates to a named place. For example, let’s look at the tag on this slide, which appears to be from an insect specimen, focusing on the one label inside the green box. By georeferencing this specimen, we can turn the text on the label into this map with digitized information shown in the other Green Box, on the right.</a:t>
            </a:r>
            <a:endParaRPr/>
          </a:p>
          <a:p>
            <a:pPr marL="0" lvl="0" indent="0" algn="l" rtl="0">
              <a:spcBef>
                <a:spcPts val="0"/>
              </a:spcBef>
              <a:spcAft>
                <a:spcPts val="0"/>
              </a:spcAft>
              <a:buNone/>
            </a:pPr>
            <a:endParaRPr/>
          </a:p>
          <a:p>
            <a:pPr marL="0" lvl="0" indent="0" algn="l" rtl="0">
              <a:spcBef>
                <a:spcPts val="0"/>
              </a:spcBef>
              <a:spcAft>
                <a:spcPts val="0"/>
              </a:spcAft>
              <a:buNone/>
            </a:pPr>
            <a:r>
              <a:rPr lang="en-US" i="1"/>
              <a:t>PROMPT IN CHAT: What values do you see in the box beneath the map that make this named place spatially mappable? I.e. what values are allowing us to display this little red pinpoint on the map? </a:t>
            </a:r>
            <a:r>
              <a:rPr lang="en-US"/>
              <a:t>[Decimal latitude, Decimal longitude]</a:t>
            </a:r>
            <a:endParaRPr/>
          </a:p>
          <a:p>
            <a:pPr marL="0" lvl="0" indent="0" algn="l" rtl="0">
              <a:spcBef>
                <a:spcPts val="0"/>
              </a:spcBef>
              <a:spcAft>
                <a:spcPts val="0"/>
              </a:spcAft>
              <a:buNone/>
            </a:pPr>
            <a:endParaRPr/>
          </a:p>
          <a:p>
            <a:pPr marL="0" lvl="0" indent="0" algn="l" rtl="0">
              <a:spcBef>
                <a:spcPts val="0"/>
              </a:spcBef>
              <a:spcAft>
                <a:spcPts val="0"/>
              </a:spcAft>
              <a:buNone/>
            </a:pPr>
            <a:r>
              <a:rPr lang="en-US"/>
              <a:t>Right. So this may be obvious, but I want to drill home that what we are doing when we georeference is essentially just associating the text in this label with digitized values for latitude and longitude.</a:t>
            </a:r>
            <a:endParaRPr/>
          </a:p>
        </p:txBody>
      </p:sp>
      <p:sp>
        <p:nvSpPr>
          <p:cNvPr id="106" name="Google Shape;106;g13e86c17136_0_141: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0"/>
        <p:cNvGrpSpPr/>
        <p:nvPr/>
      </p:nvGrpSpPr>
      <p:grpSpPr>
        <a:xfrm>
          <a:off x="0" y="0"/>
          <a:ext cx="0" cy="0"/>
          <a:chOff x="0" y="0"/>
          <a:chExt cx="0" cy="0"/>
        </a:xfrm>
      </p:grpSpPr>
      <p:sp>
        <p:nvSpPr>
          <p:cNvPr id="571" name="Google Shape;571;g13e86c17136_0_6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2" name="Google Shape;572;g13e86c17136_0_63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73" name="Google Shape;573;g13e86c17136_0_637: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50</a:t>
            </a:fld>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8"/>
        <p:cNvGrpSpPr/>
        <p:nvPr/>
      </p:nvGrpSpPr>
      <p:grpSpPr>
        <a:xfrm>
          <a:off x="0" y="0"/>
          <a:ext cx="0" cy="0"/>
          <a:chOff x="0" y="0"/>
          <a:chExt cx="0" cy="0"/>
        </a:xfrm>
      </p:grpSpPr>
      <p:sp>
        <p:nvSpPr>
          <p:cNvPr id="579" name="Google Shape;579;g13e86c17136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0" name="Google Shape;580;g13e86c17136_0_1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81" name="Google Shape;581;g13e86c17136_0_15: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51</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g13e86c17136_0_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1" name="Google Shape;121;g13e86c17136_0_4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Here's another example of what georeferencing can look like from a paper source, in this case a collection ledger, so not specimen labels, but specimen records entered into a ledger book. As with the first example, we see locality text from the ledger associated with digitized values for latitude and longitude in the screenshot on the right. This example is a little bit different because if you look at the first locality on this page, “Rinangisan, Kimanis - Kenningau Road,” it actually has coordinates written down already: “5 degrees, 28 minutes north, 116 degrees, 2 minutes east.” Sometimes when georeferencing, you actually have coordinates already, but you need to translate them into a different, perhaps more modern, coordinate system. In this case, notice our latitude and longitude in decimal degrees in the right hand screenshot. We will talk more about coordinate systems in a few minutes.</a:t>
            </a:r>
            <a:endParaRPr/>
          </a:p>
        </p:txBody>
      </p:sp>
      <p:sp>
        <p:nvSpPr>
          <p:cNvPr id="122" name="Google Shape;122;g13e86c17136_0_47: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g13e86c17136_0_1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7" name="Google Shape;137;g13e86c17136_0_15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a:t>Here is another example of an insect specimen, with the locality label outlined in the left green box and a screenshot of the georeferenced locality on the right.</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r>
              <a:rPr lang="en-US" i="1"/>
              <a:t>PROMPT IN CHAT: What do you notice that is different about this mapped point? </a:t>
            </a:r>
            <a:r>
              <a:rPr lang="en-US"/>
              <a:t>[the uncertainty is included]</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r>
              <a:rPr lang="en-US"/>
              <a:t>Right. That red circle surrounding the blue point is a way of indicating imprecision in our ability to translate the text locality to latitude and longitude. This imprecision is called uncertainty, and later we will talk more about what uncertainty means for us when we georeference.</a:t>
            </a:r>
            <a:endParaRPr/>
          </a:p>
        </p:txBody>
      </p:sp>
      <p:sp>
        <p:nvSpPr>
          <p:cNvPr id="138" name="Google Shape;138;g13e86c17136_0_15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g13e86c17136_0_1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2" name="Google Shape;152;g13e86c17136_0_18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Our last example is this herbarium sheet. The specimen label has been enlarged in the left green box, and you can read that the locality is, “Soccoro Rd. near city limits, El Paso, Texas.” In the georeferenced locality information on the right, notice that there is a lot of specific information captured about this location.</a:t>
            </a:r>
            <a:endParaRPr/>
          </a:p>
          <a:p>
            <a:pPr marL="0" lvl="0" indent="0" algn="l" rtl="0">
              <a:spcBef>
                <a:spcPts val="0"/>
              </a:spcBef>
              <a:spcAft>
                <a:spcPts val="0"/>
              </a:spcAft>
              <a:buNone/>
            </a:pPr>
            <a:endParaRPr/>
          </a:p>
          <a:p>
            <a:pPr marL="0" lvl="0" indent="0" algn="l" rtl="0">
              <a:spcBef>
                <a:spcPts val="0"/>
              </a:spcBef>
              <a:spcAft>
                <a:spcPts val="0"/>
              </a:spcAft>
              <a:buNone/>
            </a:pPr>
            <a:r>
              <a:rPr lang="en-US" i="1"/>
              <a:t>PROMPT IN CHAT: Looking at the small inset map on the lower right, what do you notice that is different about this mapped point? </a:t>
            </a:r>
            <a:r>
              <a:rPr lang="en-US"/>
              <a:t>[the uncertainty is a polygon]</a:t>
            </a:r>
            <a:endParaRPr/>
          </a:p>
          <a:p>
            <a:pPr marL="0" lvl="0" indent="0" algn="l" rtl="0">
              <a:spcBef>
                <a:spcPts val="0"/>
              </a:spcBef>
              <a:spcAft>
                <a:spcPts val="0"/>
              </a:spcAft>
              <a:buNone/>
            </a:pPr>
            <a:endParaRPr/>
          </a:p>
          <a:p>
            <a:pPr marL="0" lvl="0" indent="0" algn="l" rtl="0">
              <a:spcBef>
                <a:spcPts val="0"/>
              </a:spcBef>
              <a:spcAft>
                <a:spcPts val="0"/>
              </a:spcAft>
              <a:buNone/>
            </a:pPr>
            <a:r>
              <a:rPr lang="en-US"/>
              <a:t>Right. Instead of a circle, we see a more complex polygon. This is another way to capture uncertainty.</a:t>
            </a:r>
            <a:endParaRPr/>
          </a:p>
        </p:txBody>
      </p:sp>
      <p:sp>
        <p:nvSpPr>
          <p:cNvPr id="153" name="Google Shape;153;g13e86c17136_0_183: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g13e86c17136_0_3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4" name="Google Shape;164;g13e86c17136_0_30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Now that you know what georeferencing is, let’s remind ourselves why it is important to do. In short, it’s important so that we can get this: the world’s specimens displayed on a map. We want to explore our specimen records in a geospatial information system versus a text information system. I think most of us intuitively know why this is important. Biodiversity is inherently place-based, and so if we want to do research with biodiversity specimens or use data about them for conservation, etc. the “where” part is super important. Georeferencing makes that “where” part of our specimen data more accessible for a broader audience.</a:t>
            </a:r>
            <a:endParaRPr/>
          </a:p>
        </p:txBody>
      </p:sp>
      <p:sp>
        <p:nvSpPr>
          <p:cNvPr id="165" name="Google Shape;165;g13e86c17136_0_301: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3"/>
        <p:cNvGrpSpPr/>
        <p:nvPr/>
      </p:nvGrpSpPr>
      <p:grpSpPr>
        <a:xfrm>
          <a:off x="0" y="0"/>
          <a:ext cx="0" cy="0"/>
          <a:chOff x="0" y="0"/>
          <a:chExt cx="0" cy="0"/>
        </a:xfrm>
      </p:grpSpPr>
      <p:sp>
        <p:nvSpPr>
          <p:cNvPr id="14" name="Google Shape;14;p2"/>
          <p:cNvSpPr/>
          <p:nvPr/>
        </p:nvSpPr>
        <p:spPr>
          <a:xfrm rot="-5400000">
            <a:off x="5948263" y="611509"/>
            <a:ext cx="5282700" cy="7232100"/>
          </a:xfrm>
          <a:prstGeom prst="rtTriangle">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5" name="Google Shape;15;p2"/>
          <p:cNvSpPr txBox="1">
            <a:spLocks noGrp="1"/>
          </p:cNvSpPr>
          <p:nvPr>
            <p:ph type="ctrTitle"/>
          </p:nvPr>
        </p:nvSpPr>
        <p:spPr>
          <a:xfrm>
            <a:off x="1080933" y="2769100"/>
            <a:ext cx="5298900" cy="1646100"/>
          </a:xfrm>
          <a:prstGeom prst="rect">
            <a:avLst/>
          </a:prstGeom>
        </p:spPr>
        <p:txBody>
          <a:bodyPr spcFirstLastPara="1" wrap="square" lIns="121900" tIns="121900" rIns="121900" bIns="121900" anchor="ctr" anchorCtr="0">
            <a:normAutofit/>
          </a:bodyPr>
          <a:lstStyle>
            <a:lvl1pPr lvl="0" algn="ctr">
              <a:spcBef>
                <a:spcPts val="0"/>
              </a:spcBef>
              <a:spcAft>
                <a:spcPts val="0"/>
              </a:spcAft>
              <a:buSzPts val="4800"/>
              <a:buNone/>
              <a:defRPr sz="4800"/>
            </a:lvl1pPr>
            <a:lvl2pPr lvl="1" algn="ctr">
              <a:spcBef>
                <a:spcPts val="0"/>
              </a:spcBef>
              <a:spcAft>
                <a:spcPts val="0"/>
              </a:spcAft>
              <a:buSzPts val="4000"/>
              <a:buNone/>
              <a:defRPr sz="4000"/>
            </a:lvl2pPr>
            <a:lvl3pPr lvl="2" algn="ctr">
              <a:spcBef>
                <a:spcPts val="0"/>
              </a:spcBef>
              <a:spcAft>
                <a:spcPts val="0"/>
              </a:spcAft>
              <a:buSzPts val="4000"/>
              <a:buNone/>
              <a:defRPr sz="4000"/>
            </a:lvl3pPr>
            <a:lvl4pPr lvl="3" algn="ctr">
              <a:spcBef>
                <a:spcPts val="0"/>
              </a:spcBef>
              <a:spcAft>
                <a:spcPts val="0"/>
              </a:spcAft>
              <a:buSzPts val="4000"/>
              <a:buNone/>
              <a:defRPr sz="4000"/>
            </a:lvl4pPr>
            <a:lvl5pPr lvl="4" algn="ctr">
              <a:spcBef>
                <a:spcPts val="0"/>
              </a:spcBef>
              <a:spcAft>
                <a:spcPts val="0"/>
              </a:spcAft>
              <a:buSzPts val="4000"/>
              <a:buNone/>
              <a:defRPr sz="4000"/>
            </a:lvl5pPr>
            <a:lvl6pPr lvl="5" algn="ctr">
              <a:spcBef>
                <a:spcPts val="0"/>
              </a:spcBef>
              <a:spcAft>
                <a:spcPts val="0"/>
              </a:spcAft>
              <a:buSzPts val="4000"/>
              <a:buNone/>
              <a:defRPr sz="4000"/>
            </a:lvl6pPr>
            <a:lvl7pPr lvl="6" algn="ctr">
              <a:spcBef>
                <a:spcPts val="0"/>
              </a:spcBef>
              <a:spcAft>
                <a:spcPts val="0"/>
              </a:spcAft>
              <a:buSzPts val="4000"/>
              <a:buNone/>
              <a:defRPr sz="4000"/>
            </a:lvl7pPr>
            <a:lvl8pPr lvl="7" algn="ctr">
              <a:spcBef>
                <a:spcPts val="0"/>
              </a:spcBef>
              <a:spcAft>
                <a:spcPts val="0"/>
              </a:spcAft>
              <a:buSzPts val="4000"/>
              <a:buNone/>
              <a:defRPr sz="4000"/>
            </a:lvl8pPr>
            <a:lvl9pPr lvl="8" algn="ctr">
              <a:spcBef>
                <a:spcPts val="0"/>
              </a:spcBef>
              <a:spcAft>
                <a:spcPts val="0"/>
              </a:spcAft>
              <a:buSzPts val="4000"/>
              <a:buNone/>
              <a:defRPr sz="4000"/>
            </a:lvl9pPr>
          </a:lstStyle>
          <a:p>
            <a:endParaRPr/>
          </a:p>
        </p:txBody>
      </p:sp>
      <p:sp>
        <p:nvSpPr>
          <p:cNvPr id="16" name="Google Shape;16;p2"/>
          <p:cNvSpPr txBox="1">
            <a:spLocks noGrp="1"/>
          </p:cNvSpPr>
          <p:nvPr>
            <p:ph type="subTitle" idx="1"/>
          </p:nvPr>
        </p:nvSpPr>
        <p:spPr>
          <a:xfrm>
            <a:off x="1081067" y="4332200"/>
            <a:ext cx="5298900" cy="1286700"/>
          </a:xfrm>
          <a:prstGeom prst="rect">
            <a:avLst/>
          </a:prstGeom>
        </p:spPr>
        <p:txBody>
          <a:bodyPr spcFirstLastPara="1" wrap="square" lIns="121900" tIns="121900" rIns="121900" bIns="121900" anchor="t" anchorCtr="0">
            <a:normAutofit/>
          </a:bodyPr>
          <a:lstStyle>
            <a:lvl1pPr lvl="0" algn="ctr">
              <a:spcBef>
                <a:spcPts val="0"/>
              </a:spcBef>
              <a:spcAft>
                <a:spcPts val="0"/>
              </a:spcAft>
              <a:buClr>
                <a:schemeClr val="dk2"/>
              </a:buClr>
              <a:buSzPts val="3900"/>
              <a:buNone/>
              <a:defRPr sz="3900">
                <a:solidFill>
                  <a:schemeClr val="dk2"/>
                </a:solidFill>
              </a:defRPr>
            </a:lvl1pPr>
            <a:lvl2pPr lvl="1" algn="ctr">
              <a:spcBef>
                <a:spcPts val="0"/>
              </a:spcBef>
              <a:spcAft>
                <a:spcPts val="0"/>
              </a:spcAft>
              <a:buSzPts val="2900"/>
              <a:buNone/>
              <a:defRPr sz="2900"/>
            </a:lvl2pPr>
            <a:lvl3pPr lvl="2" algn="ctr">
              <a:spcBef>
                <a:spcPts val="0"/>
              </a:spcBef>
              <a:spcAft>
                <a:spcPts val="0"/>
              </a:spcAft>
              <a:buSzPts val="2900"/>
              <a:buNone/>
              <a:defRPr sz="2900"/>
            </a:lvl3pPr>
            <a:lvl4pPr lvl="3" algn="ctr">
              <a:spcBef>
                <a:spcPts val="0"/>
              </a:spcBef>
              <a:spcAft>
                <a:spcPts val="0"/>
              </a:spcAft>
              <a:buSzPts val="2900"/>
              <a:buNone/>
              <a:defRPr sz="2900"/>
            </a:lvl4pPr>
            <a:lvl5pPr lvl="4" algn="ctr">
              <a:spcBef>
                <a:spcPts val="0"/>
              </a:spcBef>
              <a:spcAft>
                <a:spcPts val="0"/>
              </a:spcAft>
              <a:buSzPts val="2900"/>
              <a:buNone/>
              <a:defRPr sz="2900"/>
            </a:lvl5pPr>
            <a:lvl6pPr lvl="5" algn="ctr">
              <a:spcBef>
                <a:spcPts val="0"/>
              </a:spcBef>
              <a:spcAft>
                <a:spcPts val="0"/>
              </a:spcAft>
              <a:buSzPts val="2900"/>
              <a:buNone/>
              <a:defRPr sz="2900"/>
            </a:lvl6pPr>
            <a:lvl7pPr lvl="6" algn="ctr">
              <a:spcBef>
                <a:spcPts val="0"/>
              </a:spcBef>
              <a:spcAft>
                <a:spcPts val="0"/>
              </a:spcAft>
              <a:buSzPts val="2900"/>
              <a:buNone/>
              <a:defRPr sz="2900"/>
            </a:lvl7pPr>
            <a:lvl8pPr lvl="7" algn="ctr">
              <a:spcBef>
                <a:spcPts val="0"/>
              </a:spcBef>
              <a:spcAft>
                <a:spcPts val="0"/>
              </a:spcAft>
              <a:buSzPts val="2900"/>
              <a:buNone/>
              <a:defRPr sz="2900"/>
            </a:lvl8pPr>
            <a:lvl9pPr lvl="8" algn="ctr">
              <a:spcBef>
                <a:spcPts val="0"/>
              </a:spcBef>
              <a:spcAft>
                <a:spcPts val="0"/>
              </a:spcAft>
              <a:buSzPts val="2900"/>
              <a:buNone/>
              <a:defRPr sz="2900"/>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p:cSld name="BLANK_2">
    <p:spTree>
      <p:nvGrpSpPr>
        <p:cNvPr id="1" name="Shape 55"/>
        <p:cNvGrpSpPr/>
        <p:nvPr/>
      </p:nvGrpSpPr>
      <p:grpSpPr>
        <a:xfrm>
          <a:off x="0" y="0"/>
          <a:ext cx="0" cy="0"/>
          <a:chOff x="0" y="0"/>
          <a:chExt cx="0" cy="0"/>
        </a:xfrm>
      </p:grpSpPr>
      <p:sp>
        <p:nvSpPr>
          <p:cNvPr id="56" name="Google Shape;56;p11"/>
          <p:cNvSpPr/>
          <p:nvPr/>
        </p:nvSpPr>
        <p:spPr>
          <a:xfrm>
            <a:off x="303525" y="721275"/>
            <a:ext cx="11627700" cy="52536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57" name="Google Shape;57;p11"/>
          <p:cNvSpPr/>
          <p:nvPr/>
        </p:nvSpPr>
        <p:spPr>
          <a:xfrm>
            <a:off x="11677158" y="6409840"/>
            <a:ext cx="514800" cy="3567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58" name="Google Shape;58;p11"/>
          <p:cNvSpPr txBox="1"/>
          <p:nvPr/>
        </p:nvSpPr>
        <p:spPr>
          <a:xfrm>
            <a:off x="11438921" y="6475992"/>
            <a:ext cx="694800" cy="187200"/>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900" b="0" i="0" u="none" strike="noStrike" cap="none">
                <a:solidFill>
                  <a:schemeClr val="lt1"/>
                </a:solidFill>
                <a:latin typeface="Cambria"/>
                <a:ea typeface="Cambria"/>
                <a:cs typeface="Cambria"/>
                <a:sym typeface="Cambria"/>
              </a:rPr>
              <a:t>‹#›</a:t>
            </a:fld>
            <a:endParaRPr sz="900" b="0" i="0" u="none" strike="noStrike" cap="none">
              <a:solidFill>
                <a:schemeClr val="lt1"/>
              </a:solidFill>
              <a:latin typeface="Cambria"/>
              <a:ea typeface="Cambria"/>
              <a:cs typeface="Cambria"/>
              <a:sym typeface="Cambria"/>
            </a:endParaRPr>
          </a:p>
        </p:txBody>
      </p:sp>
      <p:sp>
        <p:nvSpPr>
          <p:cNvPr id="59" name="Google Shape;59;p11"/>
          <p:cNvSpPr txBox="1">
            <a:spLocks noGrp="1"/>
          </p:cNvSpPr>
          <p:nvPr>
            <p:ph type="sldNum" idx="12"/>
          </p:nvPr>
        </p:nvSpPr>
        <p:spPr>
          <a:xfrm>
            <a:off x="11409045" y="6333134"/>
            <a:ext cx="731700" cy="525000"/>
          </a:xfrm>
          <a:prstGeom prst="rect">
            <a:avLst/>
          </a:prstGeom>
        </p:spPr>
        <p:txBody>
          <a:bodyPr spcFirstLastPara="1" wrap="square" lIns="121900" tIns="121900" rIns="121900" bIns="121900" anchor="t"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60"/>
        <p:cNvGrpSpPr/>
        <p:nvPr/>
      </p:nvGrpSpPr>
      <p:grpSpPr>
        <a:xfrm>
          <a:off x="0" y="0"/>
          <a:ext cx="0" cy="0"/>
          <a:chOff x="0" y="0"/>
          <a:chExt cx="0" cy="0"/>
        </a:xfrm>
      </p:grpSpPr>
      <p:sp>
        <p:nvSpPr>
          <p:cNvPr id="61" name="Google Shape;61;p12"/>
          <p:cNvSpPr/>
          <p:nvPr/>
        </p:nvSpPr>
        <p:spPr>
          <a:xfrm>
            <a:off x="303525" y="721275"/>
            <a:ext cx="11627700" cy="52536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62" name="Google Shape;62;p12"/>
          <p:cNvSpPr txBox="1">
            <a:spLocks noGrp="1"/>
          </p:cNvSpPr>
          <p:nvPr>
            <p:ph type="title"/>
          </p:nvPr>
        </p:nvSpPr>
        <p:spPr>
          <a:xfrm>
            <a:off x="609600" y="287337"/>
            <a:ext cx="10972800" cy="571500"/>
          </a:xfrm>
          <a:prstGeom prst="rect">
            <a:avLst/>
          </a:prstGeom>
          <a:noFill/>
          <a:ln>
            <a:noFill/>
          </a:ln>
        </p:spPr>
        <p:txBody>
          <a:bodyPr spcFirstLastPara="1" wrap="square" lIns="91425" tIns="45700" rIns="91425" bIns="45700" anchor="t" anchorCtr="0">
            <a:normAutofit/>
          </a:bodyPr>
          <a:lstStyle>
            <a:lvl1pPr marR="0" lvl="0" algn="l" rtl="0">
              <a:spcBef>
                <a:spcPts val="0"/>
              </a:spcBef>
              <a:spcAft>
                <a:spcPts val="0"/>
              </a:spcAft>
              <a:buClr>
                <a:schemeClr val="dk1"/>
              </a:buClr>
              <a:buSzPts val="2800"/>
              <a:buFont typeface="Helvetica Neue"/>
              <a:buNone/>
              <a:defRPr sz="2800" b="1" i="0" u="none" strike="noStrike" cap="none">
                <a:solidFill>
                  <a:schemeClr val="dk1"/>
                </a:solidFill>
                <a:latin typeface="Helvetica Neue"/>
                <a:ea typeface="Helvetica Neue"/>
                <a:cs typeface="Helvetica Neue"/>
                <a:sym typeface="Helvetica Neue"/>
              </a:defRPr>
            </a:lvl1pPr>
            <a:lvl2pPr lvl="1" rtl="0">
              <a:spcBef>
                <a:spcPts val="0"/>
              </a:spcBef>
              <a:spcAft>
                <a:spcPts val="0"/>
              </a:spcAft>
              <a:buSzPts val="3700"/>
              <a:buNone/>
              <a:defRPr sz="1800"/>
            </a:lvl2pPr>
            <a:lvl3pPr lvl="2" rtl="0">
              <a:spcBef>
                <a:spcPts val="0"/>
              </a:spcBef>
              <a:spcAft>
                <a:spcPts val="0"/>
              </a:spcAft>
              <a:buSzPts val="3700"/>
              <a:buNone/>
              <a:defRPr sz="1800"/>
            </a:lvl3pPr>
            <a:lvl4pPr lvl="3" rtl="0">
              <a:spcBef>
                <a:spcPts val="0"/>
              </a:spcBef>
              <a:spcAft>
                <a:spcPts val="0"/>
              </a:spcAft>
              <a:buSzPts val="3700"/>
              <a:buNone/>
              <a:defRPr sz="1800"/>
            </a:lvl4pPr>
            <a:lvl5pPr lvl="4" rtl="0">
              <a:spcBef>
                <a:spcPts val="0"/>
              </a:spcBef>
              <a:spcAft>
                <a:spcPts val="0"/>
              </a:spcAft>
              <a:buSzPts val="3700"/>
              <a:buNone/>
              <a:defRPr sz="1800"/>
            </a:lvl5pPr>
            <a:lvl6pPr lvl="5" rtl="0">
              <a:spcBef>
                <a:spcPts val="0"/>
              </a:spcBef>
              <a:spcAft>
                <a:spcPts val="0"/>
              </a:spcAft>
              <a:buSzPts val="3700"/>
              <a:buNone/>
              <a:defRPr sz="1800"/>
            </a:lvl6pPr>
            <a:lvl7pPr lvl="6" rtl="0">
              <a:spcBef>
                <a:spcPts val="0"/>
              </a:spcBef>
              <a:spcAft>
                <a:spcPts val="0"/>
              </a:spcAft>
              <a:buSzPts val="3700"/>
              <a:buNone/>
              <a:defRPr sz="1800"/>
            </a:lvl7pPr>
            <a:lvl8pPr lvl="7" rtl="0">
              <a:spcBef>
                <a:spcPts val="0"/>
              </a:spcBef>
              <a:spcAft>
                <a:spcPts val="0"/>
              </a:spcAft>
              <a:buSzPts val="3700"/>
              <a:buNone/>
              <a:defRPr sz="1800"/>
            </a:lvl8pPr>
            <a:lvl9pPr lvl="8" rtl="0">
              <a:spcBef>
                <a:spcPts val="0"/>
              </a:spcBef>
              <a:spcAft>
                <a:spcPts val="0"/>
              </a:spcAft>
              <a:buSzPts val="3700"/>
              <a:buNone/>
              <a:defRPr sz="1800"/>
            </a:lvl9pPr>
          </a:lstStyle>
          <a:p>
            <a:endParaRPr/>
          </a:p>
        </p:txBody>
      </p:sp>
      <p:sp>
        <p:nvSpPr>
          <p:cNvPr id="63" name="Google Shape;63;p12"/>
          <p:cNvSpPr txBox="1">
            <a:spLocks noGrp="1"/>
          </p:cNvSpPr>
          <p:nvPr>
            <p:ph type="body" idx="1"/>
          </p:nvPr>
        </p:nvSpPr>
        <p:spPr>
          <a:xfrm>
            <a:off x="609600" y="947110"/>
            <a:ext cx="10972800" cy="4700700"/>
          </a:xfrm>
          <a:prstGeom prst="rect">
            <a:avLst/>
          </a:prstGeom>
          <a:noFill/>
          <a:ln>
            <a:noFill/>
          </a:ln>
        </p:spPr>
        <p:txBody>
          <a:bodyPr spcFirstLastPara="1" wrap="square" lIns="91425" tIns="45700" rIns="91425" bIns="45700" anchor="t" anchorCtr="0">
            <a:normAutofit/>
          </a:bodyPr>
          <a:lstStyle>
            <a:lvl1pPr marL="457200" lvl="0" indent="-342900" algn="l" rtl="0">
              <a:spcBef>
                <a:spcPts val="360"/>
              </a:spcBef>
              <a:spcAft>
                <a:spcPts val="0"/>
              </a:spcAft>
              <a:buClr>
                <a:schemeClr val="dk1"/>
              </a:buClr>
              <a:buSzPts val="1800"/>
              <a:buChar char="●"/>
              <a:defRPr/>
            </a:lvl1pPr>
            <a:lvl2pPr marL="914400" lvl="1" indent="-342900" algn="l" rtl="0">
              <a:spcBef>
                <a:spcPts val="1600"/>
              </a:spcBef>
              <a:spcAft>
                <a:spcPts val="0"/>
              </a:spcAft>
              <a:buClr>
                <a:schemeClr val="dk1"/>
              </a:buClr>
              <a:buSzPts val="1800"/>
              <a:buChar char="○"/>
              <a:defRPr/>
            </a:lvl2pPr>
            <a:lvl3pPr marL="1371600" lvl="2" indent="-342900" algn="l" rtl="0">
              <a:spcBef>
                <a:spcPts val="1600"/>
              </a:spcBef>
              <a:spcAft>
                <a:spcPts val="0"/>
              </a:spcAft>
              <a:buClr>
                <a:schemeClr val="dk1"/>
              </a:buClr>
              <a:buSzPts val="1800"/>
              <a:buChar char="■"/>
              <a:defRPr/>
            </a:lvl3pPr>
            <a:lvl4pPr marL="1828800" lvl="3" indent="-342900" algn="l" rtl="0">
              <a:spcBef>
                <a:spcPts val="1600"/>
              </a:spcBef>
              <a:spcAft>
                <a:spcPts val="0"/>
              </a:spcAft>
              <a:buClr>
                <a:schemeClr val="dk1"/>
              </a:buClr>
              <a:buSzPts val="1800"/>
              <a:buChar char="●"/>
              <a:defRPr/>
            </a:lvl4pPr>
            <a:lvl5pPr marL="2286000" lvl="4" indent="-342900" algn="l" rtl="0">
              <a:spcBef>
                <a:spcPts val="1600"/>
              </a:spcBef>
              <a:spcAft>
                <a:spcPts val="0"/>
              </a:spcAft>
              <a:buClr>
                <a:schemeClr val="dk1"/>
              </a:buClr>
              <a:buSzPts val="1800"/>
              <a:buChar char="○"/>
              <a:defRPr/>
            </a:lvl5pPr>
            <a:lvl6pPr marL="2743200" lvl="5" indent="-342900" algn="l" rtl="0">
              <a:spcBef>
                <a:spcPts val="1600"/>
              </a:spcBef>
              <a:spcAft>
                <a:spcPts val="0"/>
              </a:spcAft>
              <a:buClr>
                <a:schemeClr val="dk1"/>
              </a:buClr>
              <a:buSzPts val="1800"/>
              <a:buChar char="■"/>
              <a:defRPr/>
            </a:lvl6pPr>
            <a:lvl7pPr marL="3200400" lvl="6" indent="-342900" algn="l" rtl="0">
              <a:spcBef>
                <a:spcPts val="1600"/>
              </a:spcBef>
              <a:spcAft>
                <a:spcPts val="0"/>
              </a:spcAft>
              <a:buClr>
                <a:schemeClr val="dk1"/>
              </a:buClr>
              <a:buSzPts val="1800"/>
              <a:buChar char="●"/>
              <a:defRPr/>
            </a:lvl7pPr>
            <a:lvl8pPr marL="3657600" lvl="7" indent="-342900" algn="l" rtl="0">
              <a:spcBef>
                <a:spcPts val="1600"/>
              </a:spcBef>
              <a:spcAft>
                <a:spcPts val="0"/>
              </a:spcAft>
              <a:buClr>
                <a:schemeClr val="dk1"/>
              </a:buClr>
              <a:buSzPts val="1800"/>
              <a:buChar char="○"/>
              <a:defRPr/>
            </a:lvl8pPr>
            <a:lvl9pPr marL="4114800" lvl="8" indent="-342900" algn="l" rtl="0">
              <a:spcBef>
                <a:spcPts val="1600"/>
              </a:spcBef>
              <a:spcAft>
                <a:spcPts val="1600"/>
              </a:spcAft>
              <a:buClr>
                <a:schemeClr val="dk1"/>
              </a:buClr>
              <a:buSzPts val="1800"/>
              <a:buChar char="■"/>
              <a:defRPr/>
            </a:lvl9pPr>
          </a:lstStyle>
          <a:p>
            <a:endParaRPr/>
          </a:p>
        </p:txBody>
      </p:sp>
      <p:sp>
        <p:nvSpPr>
          <p:cNvPr id="64" name="Google Shape;64;p12"/>
          <p:cNvSpPr/>
          <p:nvPr/>
        </p:nvSpPr>
        <p:spPr>
          <a:xfrm>
            <a:off x="11677158" y="6409840"/>
            <a:ext cx="514800" cy="3567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65" name="Google Shape;65;p12"/>
          <p:cNvSpPr txBox="1"/>
          <p:nvPr/>
        </p:nvSpPr>
        <p:spPr>
          <a:xfrm>
            <a:off x="11438921" y="6475992"/>
            <a:ext cx="694800" cy="187200"/>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900" b="0" i="0" u="none" strike="noStrike" cap="none">
                <a:solidFill>
                  <a:schemeClr val="lt1"/>
                </a:solidFill>
                <a:latin typeface="Cambria"/>
                <a:ea typeface="Cambria"/>
                <a:cs typeface="Cambria"/>
                <a:sym typeface="Cambria"/>
              </a:rPr>
              <a:t>‹#›</a:t>
            </a:fld>
            <a:endParaRPr sz="900" b="0" i="0" u="none" strike="noStrike" cap="none">
              <a:solidFill>
                <a:schemeClr val="lt1"/>
              </a:solidFill>
              <a:latin typeface="Cambria"/>
              <a:ea typeface="Cambria"/>
              <a:cs typeface="Cambria"/>
              <a:sym typeface="Cambria"/>
            </a:endParaRPr>
          </a:p>
        </p:txBody>
      </p:sp>
      <p:sp>
        <p:nvSpPr>
          <p:cNvPr id="66" name="Google Shape;66;p12"/>
          <p:cNvSpPr txBox="1">
            <a:spLocks noGrp="1"/>
          </p:cNvSpPr>
          <p:nvPr>
            <p:ph type="sldNum" idx="12"/>
          </p:nvPr>
        </p:nvSpPr>
        <p:spPr>
          <a:xfrm>
            <a:off x="11409045" y="6333134"/>
            <a:ext cx="731700" cy="525000"/>
          </a:xfrm>
          <a:prstGeom prst="rect">
            <a:avLst/>
          </a:prstGeom>
        </p:spPr>
        <p:txBody>
          <a:bodyPr spcFirstLastPara="1" wrap="square" lIns="121900" tIns="121900" rIns="121900" bIns="121900" anchor="t" anchorCtr="0">
            <a:normAutofit/>
          </a:bodyPr>
          <a:lstStyle>
            <a:lvl1pPr lvl="0" rtl="0">
              <a:buNone/>
              <a:defRPr>
                <a:solidFill>
                  <a:schemeClr val="dk1"/>
                </a:solidFill>
                <a:latin typeface="Helvetica Neue"/>
                <a:ea typeface="Helvetica Neue"/>
                <a:cs typeface="Helvetica Neue"/>
                <a:sym typeface="Helvetica Neue"/>
              </a:defRPr>
            </a:lvl1pPr>
            <a:lvl2pPr lvl="1" rtl="0">
              <a:buNone/>
              <a:defRPr>
                <a:solidFill>
                  <a:schemeClr val="dk1"/>
                </a:solidFill>
                <a:latin typeface="Helvetica Neue"/>
                <a:ea typeface="Helvetica Neue"/>
                <a:cs typeface="Helvetica Neue"/>
                <a:sym typeface="Helvetica Neue"/>
              </a:defRPr>
            </a:lvl2pPr>
            <a:lvl3pPr lvl="2" rtl="0">
              <a:buNone/>
              <a:defRPr>
                <a:solidFill>
                  <a:schemeClr val="dk1"/>
                </a:solidFill>
                <a:latin typeface="Helvetica Neue"/>
                <a:ea typeface="Helvetica Neue"/>
                <a:cs typeface="Helvetica Neue"/>
                <a:sym typeface="Helvetica Neue"/>
              </a:defRPr>
            </a:lvl3pPr>
            <a:lvl4pPr lvl="3" rtl="0">
              <a:buNone/>
              <a:defRPr>
                <a:solidFill>
                  <a:schemeClr val="dk1"/>
                </a:solidFill>
                <a:latin typeface="Helvetica Neue"/>
                <a:ea typeface="Helvetica Neue"/>
                <a:cs typeface="Helvetica Neue"/>
                <a:sym typeface="Helvetica Neue"/>
              </a:defRPr>
            </a:lvl4pPr>
            <a:lvl5pPr lvl="4" rtl="0">
              <a:buNone/>
              <a:defRPr>
                <a:solidFill>
                  <a:schemeClr val="dk1"/>
                </a:solidFill>
                <a:latin typeface="Helvetica Neue"/>
                <a:ea typeface="Helvetica Neue"/>
                <a:cs typeface="Helvetica Neue"/>
                <a:sym typeface="Helvetica Neue"/>
              </a:defRPr>
            </a:lvl5pPr>
            <a:lvl6pPr lvl="5" rtl="0">
              <a:buNone/>
              <a:defRPr>
                <a:solidFill>
                  <a:schemeClr val="dk1"/>
                </a:solidFill>
                <a:latin typeface="Helvetica Neue"/>
                <a:ea typeface="Helvetica Neue"/>
                <a:cs typeface="Helvetica Neue"/>
                <a:sym typeface="Helvetica Neue"/>
              </a:defRPr>
            </a:lvl6pPr>
            <a:lvl7pPr lvl="6" rtl="0">
              <a:buNone/>
              <a:defRPr>
                <a:solidFill>
                  <a:schemeClr val="dk1"/>
                </a:solidFill>
                <a:latin typeface="Helvetica Neue"/>
                <a:ea typeface="Helvetica Neue"/>
                <a:cs typeface="Helvetica Neue"/>
                <a:sym typeface="Helvetica Neue"/>
              </a:defRPr>
            </a:lvl7pPr>
            <a:lvl8pPr lvl="7" rtl="0">
              <a:buNone/>
              <a:defRPr>
                <a:solidFill>
                  <a:schemeClr val="dk1"/>
                </a:solidFill>
                <a:latin typeface="Helvetica Neue"/>
                <a:ea typeface="Helvetica Neue"/>
                <a:cs typeface="Helvetica Neue"/>
                <a:sym typeface="Helvetica Neue"/>
              </a:defRPr>
            </a:lvl8pPr>
            <a:lvl9pPr lvl="8" rtl="0">
              <a:buNone/>
              <a:defRPr>
                <a:solidFill>
                  <a:schemeClr val="dk1"/>
                </a:solidFill>
                <a:latin typeface="Helvetica Neue"/>
                <a:ea typeface="Helvetica Neue"/>
                <a:cs typeface="Helvetica Neue"/>
                <a:sym typeface="Helvetica Neu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7"/>
        <p:cNvGrpSpPr/>
        <p:nvPr/>
      </p:nvGrpSpPr>
      <p:grpSpPr>
        <a:xfrm>
          <a:off x="0" y="0"/>
          <a:ext cx="0" cy="0"/>
          <a:chOff x="0" y="0"/>
          <a:chExt cx="0" cy="0"/>
        </a:xfrm>
      </p:grpSpPr>
      <p:sp>
        <p:nvSpPr>
          <p:cNvPr id="18" name="Google Shape;18;p3"/>
          <p:cNvSpPr txBox="1">
            <a:spLocks noGrp="1"/>
          </p:cNvSpPr>
          <p:nvPr>
            <p:ph type="title"/>
          </p:nvPr>
        </p:nvSpPr>
        <p:spPr>
          <a:xfrm>
            <a:off x="415600" y="2867800"/>
            <a:ext cx="11360700" cy="1122300"/>
          </a:xfrm>
          <a:prstGeom prst="rect">
            <a:avLst/>
          </a:prstGeom>
        </p:spPr>
        <p:txBody>
          <a:bodyPr spcFirstLastPara="1" wrap="square" lIns="121900" tIns="121900" rIns="121900" bIns="121900" anchor="ctr" anchorCtr="0">
            <a:normAutofit/>
          </a:bodyPr>
          <a:lstStyle>
            <a:lvl1pPr lvl="0" algn="ctr">
              <a:spcBef>
                <a:spcPts val="0"/>
              </a:spcBef>
              <a:spcAft>
                <a:spcPts val="0"/>
              </a:spcAft>
              <a:buSzPts val="4800"/>
              <a:buNone/>
              <a:defRPr sz="4800"/>
            </a:lvl1pPr>
            <a:lvl2pPr lvl="1" algn="ctr">
              <a:spcBef>
                <a:spcPts val="0"/>
              </a:spcBef>
              <a:spcAft>
                <a:spcPts val="0"/>
              </a:spcAft>
              <a:buSzPts val="4800"/>
              <a:buNone/>
              <a:defRPr sz="4800"/>
            </a:lvl2pPr>
            <a:lvl3pPr lvl="2" algn="ctr">
              <a:spcBef>
                <a:spcPts val="0"/>
              </a:spcBef>
              <a:spcAft>
                <a:spcPts val="0"/>
              </a:spcAft>
              <a:buSzPts val="4800"/>
              <a:buNone/>
              <a:defRPr sz="4800"/>
            </a:lvl3pPr>
            <a:lvl4pPr lvl="3" algn="ctr">
              <a:spcBef>
                <a:spcPts val="0"/>
              </a:spcBef>
              <a:spcAft>
                <a:spcPts val="0"/>
              </a:spcAft>
              <a:buSzPts val="4800"/>
              <a:buNone/>
              <a:defRPr sz="4800"/>
            </a:lvl4pPr>
            <a:lvl5pPr lvl="4" algn="ctr">
              <a:spcBef>
                <a:spcPts val="0"/>
              </a:spcBef>
              <a:spcAft>
                <a:spcPts val="0"/>
              </a:spcAft>
              <a:buSzPts val="4800"/>
              <a:buNone/>
              <a:defRPr sz="4800"/>
            </a:lvl5pPr>
            <a:lvl6pPr lvl="5" algn="ctr">
              <a:spcBef>
                <a:spcPts val="0"/>
              </a:spcBef>
              <a:spcAft>
                <a:spcPts val="0"/>
              </a:spcAft>
              <a:buSzPts val="4800"/>
              <a:buNone/>
              <a:defRPr sz="4800"/>
            </a:lvl6pPr>
            <a:lvl7pPr lvl="6" algn="ctr">
              <a:spcBef>
                <a:spcPts val="0"/>
              </a:spcBef>
              <a:spcAft>
                <a:spcPts val="0"/>
              </a:spcAft>
              <a:buSzPts val="4800"/>
              <a:buNone/>
              <a:defRPr sz="4800"/>
            </a:lvl7pPr>
            <a:lvl8pPr lvl="7" algn="ctr">
              <a:spcBef>
                <a:spcPts val="0"/>
              </a:spcBef>
              <a:spcAft>
                <a:spcPts val="0"/>
              </a:spcAft>
              <a:buSzPts val="4800"/>
              <a:buNone/>
              <a:defRPr sz="4800"/>
            </a:lvl8pPr>
            <a:lvl9pPr lvl="8" algn="ctr">
              <a:spcBef>
                <a:spcPts val="0"/>
              </a:spcBef>
              <a:spcAft>
                <a:spcPts val="0"/>
              </a:spcAft>
              <a:buSzPts val="4800"/>
              <a:buNone/>
              <a:defRPr sz="4800"/>
            </a:lvl9pPr>
          </a:lstStyle>
          <a:p>
            <a:endParaRPr/>
          </a:p>
        </p:txBody>
      </p:sp>
      <p:sp>
        <p:nvSpPr>
          <p:cNvPr id="19" name="Google Shape;19;p3"/>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white)" type="tx">
  <p:cSld name="TITLE_AND_BODY">
    <p:spTree>
      <p:nvGrpSpPr>
        <p:cNvPr id="1" name="Shape 20"/>
        <p:cNvGrpSpPr/>
        <p:nvPr/>
      </p:nvGrpSpPr>
      <p:grpSpPr>
        <a:xfrm>
          <a:off x="0" y="0"/>
          <a:ext cx="0" cy="0"/>
          <a:chOff x="0" y="0"/>
          <a:chExt cx="0" cy="0"/>
        </a:xfrm>
      </p:grpSpPr>
      <p:sp>
        <p:nvSpPr>
          <p:cNvPr id="21" name="Google Shape;21;p4"/>
          <p:cNvSpPr txBox="1">
            <a:spLocks noGrp="1"/>
          </p:cNvSpPr>
          <p:nvPr>
            <p:ph type="title"/>
          </p:nvPr>
        </p:nvSpPr>
        <p:spPr>
          <a:xfrm>
            <a:off x="415600" y="593367"/>
            <a:ext cx="11360700" cy="763500"/>
          </a:xfrm>
          <a:prstGeom prst="rect">
            <a:avLst/>
          </a:prstGeom>
        </p:spPr>
        <p:txBody>
          <a:bodyPr spcFirstLastPara="1" wrap="square" lIns="121900" tIns="121900" rIns="121900" bIns="121900" anchor="t" anchorCtr="0">
            <a:normAutofit/>
          </a:bodyPr>
          <a:lstStyle>
            <a:lvl1pPr lvl="0">
              <a:spcBef>
                <a:spcPts val="0"/>
              </a:spcBef>
              <a:spcAft>
                <a:spcPts val="0"/>
              </a:spcAft>
              <a:buSzPts val="3700"/>
              <a:buNone/>
              <a:defRPr/>
            </a:lvl1pPr>
            <a:lvl2pPr lvl="1">
              <a:spcBef>
                <a:spcPts val="0"/>
              </a:spcBef>
              <a:spcAft>
                <a:spcPts val="0"/>
              </a:spcAft>
              <a:buSzPts val="3700"/>
              <a:buNone/>
              <a:defRPr/>
            </a:lvl2pPr>
            <a:lvl3pPr lvl="2">
              <a:spcBef>
                <a:spcPts val="0"/>
              </a:spcBef>
              <a:spcAft>
                <a:spcPts val="0"/>
              </a:spcAft>
              <a:buSzPts val="3700"/>
              <a:buNone/>
              <a:defRPr/>
            </a:lvl3pPr>
            <a:lvl4pPr lvl="3">
              <a:spcBef>
                <a:spcPts val="0"/>
              </a:spcBef>
              <a:spcAft>
                <a:spcPts val="0"/>
              </a:spcAft>
              <a:buSzPts val="3700"/>
              <a:buNone/>
              <a:defRPr/>
            </a:lvl4pPr>
            <a:lvl5pPr lvl="4">
              <a:spcBef>
                <a:spcPts val="0"/>
              </a:spcBef>
              <a:spcAft>
                <a:spcPts val="0"/>
              </a:spcAft>
              <a:buSzPts val="3700"/>
              <a:buNone/>
              <a:defRPr/>
            </a:lvl5pPr>
            <a:lvl6pPr lvl="5">
              <a:spcBef>
                <a:spcPts val="0"/>
              </a:spcBef>
              <a:spcAft>
                <a:spcPts val="0"/>
              </a:spcAft>
              <a:buSzPts val="3700"/>
              <a:buNone/>
              <a:defRPr/>
            </a:lvl6pPr>
            <a:lvl7pPr lvl="6">
              <a:spcBef>
                <a:spcPts val="0"/>
              </a:spcBef>
              <a:spcAft>
                <a:spcPts val="0"/>
              </a:spcAft>
              <a:buSzPts val="3700"/>
              <a:buNone/>
              <a:defRPr/>
            </a:lvl7pPr>
            <a:lvl8pPr lvl="7">
              <a:spcBef>
                <a:spcPts val="0"/>
              </a:spcBef>
              <a:spcAft>
                <a:spcPts val="0"/>
              </a:spcAft>
              <a:buSzPts val="3700"/>
              <a:buNone/>
              <a:defRPr/>
            </a:lvl8pPr>
            <a:lvl9pPr lvl="8">
              <a:spcBef>
                <a:spcPts val="0"/>
              </a:spcBef>
              <a:spcAft>
                <a:spcPts val="0"/>
              </a:spcAft>
              <a:buSzPts val="3700"/>
              <a:buNone/>
              <a:defRPr/>
            </a:lvl9pPr>
          </a:lstStyle>
          <a:p>
            <a:endParaRPr/>
          </a:p>
        </p:txBody>
      </p:sp>
      <p:sp>
        <p:nvSpPr>
          <p:cNvPr id="22" name="Google Shape;22;p4"/>
          <p:cNvSpPr txBox="1">
            <a:spLocks noGrp="1"/>
          </p:cNvSpPr>
          <p:nvPr>
            <p:ph type="body" idx="1"/>
          </p:nvPr>
        </p:nvSpPr>
        <p:spPr>
          <a:xfrm>
            <a:off x="415600" y="1536633"/>
            <a:ext cx="11360700" cy="4555200"/>
          </a:xfrm>
          <a:prstGeom prst="rect">
            <a:avLst/>
          </a:prstGeom>
        </p:spPr>
        <p:txBody>
          <a:bodyPr spcFirstLastPara="1" wrap="square" lIns="121900" tIns="121900" rIns="121900" bIns="121900" anchor="t" anchorCtr="0">
            <a:normAutofit/>
          </a:bodyPr>
          <a:lstStyle>
            <a:lvl1pPr marL="457200" lvl="0" indent="-406400">
              <a:spcBef>
                <a:spcPts val="0"/>
              </a:spcBef>
              <a:spcAft>
                <a:spcPts val="0"/>
              </a:spcAft>
              <a:buSzPts val="2800"/>
              <a:buChar char="●"/>
              <a:defRPr sz="2800"/>
            </a:lvl1pPr>
            <a:lvl2pPr marL="914400" lvl="1" indent="-400050">
              <a:spcBef>
                <a:spcPts val="0"/>
              </a:spcBef>
              <a:spcAft>
                <a:spcPts val="0"/>
              </a:spcAft>
              <a:buSzPts val="2700"/>
              <a:buChar char="○"/>
              <a:defRPr/>
            </a:lvl2pPr>
            <a:lvl3pPr marL="1371600" lvl="2" indent="-381000">
              <a:spcBef>
                <a:spcPts val="0"/>
              </a:spcBef>
              <a:spcAft>
                <a:spcPts val="0"/>
              </a:spcAft>
              <a:buSzPts val="2400"/>
              <a:buChar char="■"/>
              <a:defRPr/>
            </a:lvl3pPr>
            <a:lvl4pPr marL="1828800" lvl="3" indent="-361950">
              <a:spcBef>
                <a:spcPts val="0"/>
              </a:spcBef>
              <a:spcAft>
                <a:spcPts val="0"/>
              </a:spcAft>
              <a:buSzPts val="2100"/>
              <a:buChar char="●"/>
              <a:defRPr/>
            </a:lvl4pPr>
            <a:lvl5pPr marL="2286000" lvl="4" indent="-349250">
              <a:spcBef>
                <a:spcPts val="0"/>
              </a:spcBef>
              <a:spcAft>
                <a:spcPts val="0"/>
              </a:spcAft>
              <a:buSzPts val="1900"/>
              <a:buChar char="○"/>
              <a:defRPr/>
            </a:lvl5pPr>
            <a:lvl6pPr marL="2743200" lvl="5" indent="-349250">
              <a:spcBef>
                <a:spcPts val="0"/>
              </a:spcBef>
              <a:spcAft>
                <a:spcPts val="0"/>
              </a:spcAft>
              <a:buSzPts val="1900"/>
              <a:buChar char="■"/>
              <a:defRPr/>
            </a:lvl6pPr>
            <a:lvl7pPr marL="3200400" lvl="6" indent="-349250">
              <a:spcBef>
                <a:spcPts val="0"/>
              </a:spcBef>
              <a:spcAft>
                <a:spcPts val="0"/>
              </a:spcAft>
              <a:buSzPts val="1900"/>
              <a:buChar char="●"/>
              <a:defRPr/>
            </a:lvl7pPr>
            <a:lvl8pPr marL="3657600" lvl="7" indent="-349250">
              <a:spcBef>
                <a:spcPts val="0"/>
              </a:spcBef>
              <a:spcAft>
                <a:spcPts val="0"/>
              </a:spcAft>
              <a:buSzPts val="1900"/>
              <a:buChar char="○"/>
              <a:defRPr/>
            </a:lvl8pPr>
            <a:lvl9pPr marL="4114800" lvl="8" indent="-349250">
              <a:spcBef>
                <a:spcPts val="0"/>
              </a:spcBef>
              <a:spcAft>
                <a:spcPts val="0"/>
              </a:spcAft>
              <a:buSzPts val="1900"/>
              <a:buChar char="■"/>
              <a:defRPr/>
            </a:lvl9pPr>
          </a:lstStyle>
          <a:p>
            <a:endParaRPr/>
          </a:p>
        </p:txBody>
      </p:sp>
      <p:sp>
        <p:nvSpPr>
          <p:cNvPr id="23" name="Google Shape;23;p4"/>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body (blue)">
  <p:cSld name="TITLE_AND_BODY_2">
    <p:bg>
      <p:bgPr>
        <a:solidFill>
          <a:schemeClr val="accent1"/>
        </a:solidFill>
        <a:effectLst/>
      </p:bgPr>
    </p:bg>
    <p:spTree>
      <p:nvGrpSpPr>
        <p:cNvPr id="1" name="Shape 24"/>
        <p:cNvGrpSpPr/>
        <p:nvPr/>
      </p:nvGrpSpPr>
      <p:grpSpPr>
        <a:xfrm>
          <a:off x="0" y="0"/>
          <a:ext cx="0" cy="0"/>
          <a:chOff x="0" y="0"/>
          <a:chExt cx="0" cy="0"/>
        </a:xfrm>
      </p:grpSpPr>
      <p:sp>
        <p:nvSpPr>
          <p:cNvPr id="25" name="Google Shape;25;p5"/>
          <p:cNvSpPr txBox="1">
            <a:spLocks noGrp="1"/>
          </p:cNvSpPr>
          <p:nvPr>
            <p:ph type="title"/>
          </p:nvPr>
        </p:nvSpPr>
        <p:spPr>
          <a:xfrm>
            <a:off x="415600" y="593367"/>
            <a:ext cx="11360700" cy="763500"/>
          </a:xfrm>
          <a:prstGeom prst="rect">
            <a:avLst/>
          </a:prstGeom>
        </p:spPr>
        <p:txBody>
          <a:bodyPr spcFirstLastPara="1" wrap="square" lIns="121900" tIns="121900" rIns="121900" bIns="121900" anchor="t" anchorCtr="0">
            <a:normAutofit/>
          </a:bodyPr>
          <a:lstStyle>
            <a:lvl1pPr lvl="0" rtl="0">
              <a:spcBef>
                <a:spcPts val="0"/>
              </a:spcBef>
              <a:spcAft>
                <a:spcPts val="0"/>
              </a:spcAft>
              <a:buClr>
                <a:schemeClr val="lt1"/>
              </a:buClr>
              <a:buSzPts val="3700"/>
              <a:buNone/>
              <a:defRPr>
                <a:solidFill>
                  <a:schemeClr val="lt1"/>
                </a:solidFill>
              </a:defRPr>
            </a:lvl1pPr>
            <a:lvl2pPr lvl="1" rtl="0">
              <a:spcBef>
                <a:spcPts val="0"/>
              </a:spcBef>
              <a:spcAft>
                <a:spcPts val="0"/>
              </a:spcAft>
              <a:buSzPts val="3700"/>
              <a:buNone/>
              <a:defRPr/>
            </a:lvl2pPr>
            <a:lvl3pPr lvl="2" rtl="0">
              <a:spcBef>
                <a:spcPts val="0"/>
              </a:spcBef>
              <a:spcAft>
                <a:spcPts val="0"/>
              </a:spcAft>
              <a:buSzPts val="3700"/>
              <a:buNone/>
              <a:defRPr/>
            </a:lvl3pPr>
            <a:lvl4pPr lvl="3" rtl="0">
              <a:spcBef>
                <a:spcPts val="0"/>
              </a:spcBef>
              <a:spcAft>
                <a:spcPts val="0"/>
              </a:spcAft>
              <a:buSzPts val="3700"/>
              <a:buNone/>
              <a:defRPr/>
            </a:lvl4pPr>
            <a:lvl5pPr lvl="4" rtl="0">
              <a:spcBef>
                <a:spcPts val="0"/>
              </a:spcBef>
              <a:spcAft>
                <a:spcPts val="0"/>
              </a:spcAft>
              <a:buSzPts val="3700"/>
              <a:buNone/>
              <a:defRPr/>
            </a:lvl5pPr>
            <a:lvl6pPr lvl="5" rtl="0">
              <a:spcBef>
                <a:spcPts val="0"/>
              </a:spcBef>
              <a:spcAft>
                <a:spcPts val="0"/>
              </a:spcAft>
              <a:buSzPts val="3700"/>
              <a:buNone/>
              <a:defRPr/>
            </a:lvl6pPr>
            <a:lvl7pPr lvl="6" rtl="0">
              <a:spcBef>
                <a:spcPts val="0"/>
              </a:spcBef>
              <a:spcAft>
                <a:spcPts val="0"/>
              </a:spcAft>
              <a:buSzPts val="3700"/>
              <a:buNone/>
              <a:defRPr/>
            </a:lvl7pPr>
            <a:lvl8pPr lvl="7" rtl="0">
              <a:spcBef>
                <a:spcPts val="0"/>
              </a:spcBef>
              <a:spcAft>
                <a:spcPts val="0"/>
              </a:spcAft>
              <a:buSzPts val="3700"/>
              <a:buNone/>
              <a:defRPr/>
            </a:lvl8pPr>
            <a:lvl9pPr lvl="8" rtl="0">
              <a:spcBef>
                <a:spcPts val="0"/>
              </a:spcBef>
              <a:spcAft>
                <a:spcPts val="0"/>
              </a:spcAft>
              <a:buSzPts val="3700"/>
              <a:buNone/>
              <a:defRPr/>
            </a:lvl9pPr>
          </a:lstStyle>
          <a:p>
            <a:endParaRPr/>
          </a:p>
        </p:txBody>
      </p:sp>
      <p:sp>
        <p:nvSpPr>
          <p:cNvPr id="26" name="Google Shape;26;p5"/>
          <p:cNvSpPr txBox="1">
            <a:spLocks noGrp="1"/>
          </p:cNvSpPr>
          <p:nvPr>
            <p:ph type="body" idx="1"/>
          </p:nvPr>
        </p:nvSpPr>
        <p:spPr>
          <a:xfrm>
            <a:off x="415600" y="1536633"/>
            <a:ext cx="11360700" cy="4555200"/>
          </a:xfrm>
          <a:prstGeom prst="rect">
            <a:avLst/>
          </a:prstGeom>
        </p:spPr>
        <p:txBody>
          <a:bodyPr spcFirstLastPara="1" wrap="square" lIns="121900" tIns="121900" rIns="121900" bIns="121900" anchor="t" anchorCtr="0">
            <a:normAutofit/>
          </a:bodyPr>
          <a:lstStyle>
            <a:lvl1pPr marL="457200" lvl="0" indent="-412750" rtl="0">
              <a:spcBef>
                <a:spcPts val="0"/>
              </a:spcBef>
              <a:spcAft>
                <a:spcPts val="0"/>
              </a:spcAft>
              <a:buClr>
                <a:schemeClr val="lt1"/>
              </a:buClr>
              <a:buSzPts val="2900"/>
              <a:buChar char="●"/>
              <a:defRPr>
                <a:solidFill>
                  <a:schemeClr val="lt1"/>
                </a:solidFill>
              </a:defRPr>
            </a:lvl1pPr>
            <a:lvl2pPr marL="914400" lvl="1" indent="-400050" rtl="0">
              <a:spcBef>
                <a:spcPts val="0"/>
              </a:spcBef>
              <a:spcAft>
                <a:spcPts val="0"/>
              </a:spcAft>
              <a:buClr>
                <a:schemeClr val="lt1"/>
              </a:buClr>
              <a:buSzPts val="2700"/>
              <a:buChar char="○"/>
              <a:defRPr>
                <a:solidFill>
                  <a:schemeClr val="lt1"/>
                </a:solidFill>
              </a:defRPr>
            </a:lvl2pPr>
            <a:lvl3pPr marL="1371600" lvl="2" indent="-381000" rtl="0">
              <a:spcBef>
                <a:spcPts val="0"/>
              </a:spcBef>
              <a:spcAft>
                <a:spcPts val="0"/>
              </a:spcAft>
              <a:buClr>
                <a:schemeClr val="lt1"/>
              </a:buClr>
              <a:buSzPts val="2400"/>
              <a:buChar char="■"/>
              <a:defRPr>
                <a:solidFill>
                  <a:schemeClr val="lt1"/>
                </a:solidFill>
              </a:defRPr>
            </a:lvl3pPr>
            <a:lvl4pPr marL="1828800" lvl="3" indent="-361950" rtl="0">
              <a:spcBef>
                <a:spcPts val="0"/>
              </a:spcBef>
              <a:spcAft>
                <a:spcPts val="0"/>
              </a:spcAft>
              <a:buClr>
                <a:schemeClr val="lt1"/>
              </a:buClr>
              <a:buSzPts val="2100"/>
              <a:buChar char="●"/>
              <a:defRPr>
                <a:solidFill>
                  <a:schemeClr val="lt1"/>
                </a:solidFill>
              </a:defRPr>
            </a:lvl4pPr>
            <a:lvl5pPr marL="2286000" lvl="4" indent="-349250" rtl="0">
              <a:spcBef>
                <a:spcPts val="0"/>
              </a:spcBef>
              <a:spcAft>
                <a:spcPts val="0"/>
              </a:spcAft>
              <a:buClr>
                <a:schemeClr val="lt1"/>
              </a:buClr>
              <a:buSzPts val="1900"/>
              <a:buChar char="○"/>
              <a:defRPr>
                <a:solidFill>
                  <a:schemeClr val="lt1"/>
                </a:solidFill>
              </a:defRPr>
            </a:lvl5pPr>
            <a:lvl6pPr marL="2743200" lvl="5" indent="-349250" rtl="0">
              <a:spcBef>
                <a:spcPts val="0"/>
              </a:spcBef>
              <a:spcAft>
                <a:spcPts val="0"/>
              </a:spcAft>
              <a:buClr>
                <a:schemeClr val="lt1"/>
              </a:buClr>
              <a:buSzPts val="1900"/>
              <a:buChar char="■"/>
              <a:defRPr>
                <a:solidFill>
                  <a:schemeClr val="lt1"/>
                </a:solidFill>
              </a:defRPr>
            </a:lvl6pPr>
            <a:lvl7pPr marL="3200400" lvl="6" indent="-349250" rtl="0">
              <a:spcBef>
                <a:spcPts val="0"/>
              </a:spcBef>
              <a:spcAft>
                <a:spcPts val="0"/>
              </a:spcAft>
              <a:buClr>
                <a:schemeClr val="lt1"/>
              </a:buClr>
              <a:buSzPts val="1900"/>
              <a:buChar char="●"/>
              <a:defRPr>
                <a:solidFill>
                  <a:schemeClr val="lt1"/>
                </a:solidFill>
              </a:defRPr>
            </a:lvl7pPr>
            <a:lvl8pPr marL="3657600" lvl="7" indent="-349250" rtl="0">
              <a:spcBef>
                <a:spcPts val="0"/>
              </a:spcBef>
              <a:spcAft>
                <a:spcPts val="0"/>
              </a:spcAft>
              <a:buClr>
                <a:schemeClr val="lt1"/>
              </a:buClr>
              <a:buSzPts val="1900"/>
              <a:buChar char="○"/>
              <a:defRPr>
                <a:solidFill>
                  <a:schemeClr val="lt1"/>
                </a:solidFill>
              </a:defRPr>
            </a:lvl8pPr>
            <a:lvl9pPr marL="4114800" lvl="8" indent="-349250" rtl="0">
              <a:spcBef>
                <a:spcPts val="0"/>
              </a:spcBef>
              <a:spcAft>
                <a:spcPts val="0"/>
              </a:spcAft>
              <a:buClr>
                <a:schemeClr val="lt1"/>
              </a:buClr>
              <a:buSzPts val="1900"/>
              <a:buChar char="■"/>
              <a:defRPr>
                <a:solidFill>
                  <a:schemeClr val="lt1"/>
                </a:solidFill>
              </a:defRPr>
            </a:lvl9pPr>
          </a:lstStyle>
          <a:p>
            <a:endParaRPr/>
          </a:p>
        </p:txBody>
      </p:sp>
      <p:sp>
        <p:nvSpPr>
          <p:cNvPr id="27" name="Google Shape;27;p5"/>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utline">
  <p:cSld name="TITLE_AND_BODY_1">
    <p:spTree>
      <p:nvGrpSpPr>
        <p:cNvPr id="1" name="Shape 28"/>
        <p:cNvGrpSpPr/>
        <p:nvPr/>
      </p:nvGrpSpPr>
      <p:grpSpPr>
        <a:xfrm>
          <a:off x="0" y="0"/>
          <a:ext cx="0" cy="0"/>
          <a:chOff x="0" y="0"/>
          <a:chExt cx="0" cy="0"/>
        </a:xfrm>
      </p:grpSpPr>
      <p:sp>
        <p:nvSpPr>
          <p:cNvPr id="29" name="Google Shape;29;p6"/>
          <p:cNvSpPr/>
          <p:nvPr/>
        </p:nvSpPr>
        <p:spPr>
          <a:xfrm rot="-5400000">
            <a:off x="5948263" y="611509"/>
            <a:ext cx="5282700" cy="7232100"/>
          </a:xfrm>
          <a:prstGeom prst="rtTriangle">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0" name="Google Shape;30;p6"/>
          <p:cNvSpPr txBox="1">
            <a:spLocks noGrp="1"/>
          </p:cNvSpPr>
          <p:nvPr>
            <p:ph type="title"/>
          </p:nvPr>
        </p:nvSpPr>
        <p:spPr>
          <a:xfrm>
            <a:off x="415600" y="593367"/>
            <a:ext cx="11360700" cy="763500"/>
          </a:xfrm>
          <a:prstGeom prst="rect">
            <a:avLst/>
          </a:prstGeom>
        </p:spPr>
        <p:txBody>
          <a:bodyPr spcFirstLastPara="1" wrap="square" lIns="121900" tIns="121900" rIns="121900" bIns="121900" anchor="t" anchorCtr="0">
            <a:normAutofit/>
          </a:bodyPr>
          <a:lstStyle>
            <a:lvl1pPr lvl="0" rtl="0">
              <a:spcBef>
                <a:spcPts val="0"/>
              </a:spcBef>
              <a:spcAft>
                <a:spcPts val="0"/>
              </a:spcAft>
              <a:buSzPts val="3700"/>
              <a:buNone/>
              <a:defRPr/>
            </a:lvl1pPr>
            <a:lvl2pPr lvl="1" rtl="0">
              <a:spcBef>
                <a:spcPts val="0"/>
              </a:spcBef>
              <a:spcAft>
                <a:spcPts val="0"/>
              </a:spcAft>
              <a:buSzPts val="3700"/>
              <a:buNone/>
              <a:defRPr/>
            </a:lvl2pPr>
            <a:lvl3pPr lvl="2" rtl="0">
              <a:spcBef>
                <a:spcPts val="0"/>
              </a:spcBef>
              <a:spcAft>
                <a:spcPts val="0"/>
              </a:spcAft>
              <a:buSzPts val="3700"/>
              <a:buNone/>
              <a:defRPr/>
            </a:lvl3pPr>
            <a:lvl4pPr lvl="3" rtl="0">
              <a:spcBef>
                <a:spcPts val="0"/>
              </a:spcBef>
              <a:spcAft>
                <a:spcPts val="0"/>
              </a:spcAft>
              <a:buSzPts val="3700"/>
              <a:buNone/>
              <a:defRPr/>
            </a:lvl4pPr>
            <a:lvl5pPr lvl="4" rtl="0">
              <a:spcBef>
                <a:spcPts val="0"/>
              </a:spcBef>
              <a:spcAft>
                <a:spcPts val="0"/>
              </a:spcAft>
              <a:buSzPts val="3700"/>
              <a:buNone/>
              <a:defRPr/>
            </a:lvl5pPr>
            <a:lvl6pPr lvl="5" rtl="0">
              <a:spcBef>
                <a:spcPts val="0"/>
              </a:spcBef>
              <a:spcAft>
                <a:spcPts val="0"/>
              </a:spcAft>
              <a:buSzPts val="3700"/>
              <a:buNone/>
              <a:defRPr/>
            </a:lvl6pPr>
            <a:lvl7pPr lvl="6" rtl="0">
              <a:spcBef>
                <a:spcPts val="0"/>
              </a:spcBef>
              <a:spcAft>
                <a:spcPts val="0"/>
              </a:spcAft>
              <a:buSzPts val="3700"/>
              <a:buNone/>
              <a:defRPr/>
            </a:lvl7pPr>
            <a:lvl8pPr lvl="7" rtl="0">
              <a:spcBef>
                <a:spcPts val="0"/>
              </a:spcBef>
              <a:spcAft>
                <a:spcPts val="0"/>
              </a:spcAft>
              <a:buSzPts val="3700"/>
              <a:buNone/>
              <a:defRPr/>
            </a:lvl8pPr>
            <a:lvl9pPr lvl="8" rtl="0">
              <a:spcBef>
                <a:spcPts val="0"/>
              </a:spcBef>
              <a:spcAft>
                <a:spcPts val="0"/>
              </a:spcAft>
              <a:buSzPts val="3700"/>
              <a:buNone/>
              <a:defRPr/>
            </a:lvl9pPr>
          </a:lstStyle>
          <a:p>
            <a:endParaRPr/>
          </a:p>
        </p:txBody>
      </p:sp>
      <p:sp>
        <p:nvSpPr>
          <p:cNvPr id="31" name="Google Shape;31;p6"/>
          <p:cNvSpPr txBox="1">
            <a:spLocks noGrp="1"/>
          </p:cNvSpPr>
          <p:nvPr>
            <p:ph type="body" idx="1"/>
          </p:nvPr>
        </p:nvSpPr>
        <p:spPr>
          <a:xfrm>
            <a:off x="415600" y="1536633"/>
            <a:ext cx="11360700" cy="4555200"/>
          </a:xfrm>
          <a:prstGeom prst="rect">
            <a:avLst/>
          </a:prstGeom>
        </p:spPr>
        <p:txBody>
          <a:bodyPr spcFirstLastPara="1" wrap="square" lIns="121900" tIns="121900" rIns="121900" bIns="121900" anchor="t" anchorCtr="0">
            <a:normAutofit/>
          </a:bodyPr>
          <a:lstStyle>
            <a:lvl1pPr marL="457200" lvl="0" indent="-412750" rtl="0">
              <a:spcBef>
                <a:spcPts val="0"/>
              </a:spcBef>
              <a:spcAft>
                <a:spcPts val="0"/>
              </a:spcAft>
              <a:buSzPts val="2900"/>
              <a:buChar char="●"/>
              <a:defRPr/>
            </a:lvl1pPr>
            <a:lvl2pPr marL="914400" lvl="1" indent="-400050" rtl="0">
              <a:spcBef>
                <a:spcPts val="0"/>
              </a:spcBef>
              <a:spcAft>
                <a:spcPts val="0"/>
              </a:spcAft>
              <a:buSzPts val="2700"/>
              <a:buChar char="○"/>
              <a:defRPr/>
            </a:lvl2pPr>
            <a:lvl3pPr marL="1371600" lvl="2" indent="-381000" rtl="0">
              <a:spcBef>
                <a:spcPts val="0"/>
              </a:spcBef>
              <a:spcAft>
                <a:spcPts val="0"/>
              </a:spcAft>
              <a:buSzPts val="2400"/>
              <a:buChar char="■"/>
              <a:defRPr/>
            </a:lvl3pPr>
            <a:lvl4pPr marL="1828800" lvl="3" indent="-361950" rtl="0">
              <a:spcBef>
                <a:spcPts val="0"/>
              </a:spcBef>
              <a:spcAft>
                <a:spcPts val="0"/>
              </a:spcAft>
              <a:buSzPts val="2100"/>
              <a:buChar char="●"/>
              <a:defRPr/>
            </a:lvl4pPr>
            <a:lvl5pPr marL="2286000" lvl="4" indent="-349250" rtl="0">
              <a:spcBef>
                <a:spcPts val="0"/>
              </a:spcBef>
              <a:spcAft>
                <a:spcPts val="0"/>
              </a:spcAft>
              <a:buSzPts val="1900"/>
              <a:buChar char="○"/>
              <a:defRPr/>
            </a:lvl5pPr>
            <a:lvl6pPr marL="2743200" lvl="5" indent="-349250" rtl="0">
              <a:spcBef>
                <a:spcPts val="0"/>
              </a:spcBef>
              <a:spcAft>
                <a:spcPts val="0"/>
              </a:spcAft>
              <a:buSzPts val="1900"/>
              <a:buChar char="■"/>
              <a:defRPr/>
            </a:lvl6pPr>
            <a:lvl7pPr marL="3200400" lvl="6" indent="-349250" rtl="0">
              <a:spcBef>
                <a:spcPts val="0"/>
              </a:spcBef>
              <a:spcAft>
                <a:spcPts val="0"/>
              </a:spcAft>
              <a:buSzPts val="1900"/>
              <a:buChar char="●"/>
              <a:defRPr/>
            </a:lvl7pPr>
            <a:lvl8pPr marL="3657600" lvl="7" indent="-349250" rtl="0">
              <a:spcBef>
                <a:spcPts val="0"/>
              </a:spcBef>
              <a:spcAft>
                <a:spcPts val="0"/>
              </a:spcAft>
              <a:buSzPts val="1900"/>
              <a:buChar char="○"/>
              <a:defRPr/>
            </a:lvl8pPr>
            <a:lvl9pPr marL="4114800" lvl="8" indent="-349250" rtl="0">
              <a:spcBef>
                <a:spcPts val="0"/>
              </a:spcBef>
              <a:spcAft>
                <a:spcPts val="0"/>
              </a:spcAft>
              <a:buSzPts val="1900"/>
              <a:buChar char="■"/>
              <a:defRPr/>
            </a:lvl9pPr>
          </a:lstStyle>
          <a:p>
            <a:endParaRPr/>
          </a:p>
        </p:txBody>
      </p:sp>
      <p:sp>
        <p:nvSpPr>
          <p:cNvPr id="32" name="Google Shape;32;p6"/>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33"/>
        <p:cNvGrpSpPr/>
        <p:nvPr/>
      </p:nvGrpSpPr>
      <p:grpSpPr>
        <a:xfrm>
          <a:off x="0" y="0"/>
          <a:ext cx="0" cy="0"/>
          <a:chOff x="0" y="0"/>
          <a:chExt cx="0" cy="0"/>
        </a:xfrm>
      </p:grpSpPr>
      <p:sp>
        <p:nvSpPr>
          <p:cNvPr id="34" name="Google Shape;34;p7"/>
          <p:cNvSpPr txBox="1">
            <a:spLocks noGrp="1"/>
          </p:cNvSpPr>
          <p:nvPr>
            <p:ph type="title"/>
          </p:nvPr>
        </p:nvSpPr>
        <p:spPr>
          <a:xfrm>
            <a:off x="415600" y="593367"/>
            <a:ext cx="11360700" cy="763500"/>
          </a:xfrm>
          <a:prstGeom prst="rect">
            <a:avLst/>
          </a:prstGeom>
        </p:spPr>
        <p:txBody>
          <a:bodyPr spcFirstLastPara="1" wrap="square" lIns="121900" tIns="121900" rIns="121900" bIns="121900" anchor="t" anchorCtr="0">
            <a:normAutofit/>
          </a:bodyPr>
          <a:lstStyle>
            <a:lvl1pPr lvl="0">
              <a:spcBef>
                <a:spcPts val="0"/>
              </a:spcBef>
              <a:spcAft>
                <a:spcPts val="0"/>
              </a:spcAft>
              <a:buSzPts val="3700"/>
              <a:buNone/>
              <a:defRPr/>
            </a:lvl1pPr>
            <a:lvl2pPr lvl="1">
              <a:spcBef>
                <a:spcPts val="0"/>
              </a:spcBef>
              <a:spcAft>
                <a:spcPts val="0"/>
              </a:spcAft>
              <a:buSzPts val="3700"/>
              <a:buNone/>
              <a:defRPr/>
            </a:lvl2pPr>
            <a:lvl3pPr lvl="2">
              <a:spcBef>
                <a:spcPts val="0"/>
              </a:spcBef>
              <a:spcAft>
                <a:spcPts val="0"/>
              </a:spcAft>
              <a:buSzPts val="3700"/>
              <a:buNone/>
              <a:defRPr/>
            </a:lvl3pPr>
            <a:lvl4pPr lvl="3">
              <a:spcBef>
                <a:spcPts val="0"/>
              </a:spcBef>
              <a:spcAft>
                <a:spcPts val="0"/>
              </a:spcAft>
              <a:buSzPts val="3700"/>
              <a:buNone/>
              <a:defRPr/>
            </a:lvl4pPr>
            <a:lvl5pPr lvl="4">
              <a:spcBef>
                <a:spcPts val="0"/>
              </a:spcBef>
              <a:spcAft>
                <a:spcPts val="0"/>
              </a:spcAft>
              <a:buSzPts val="3700"/>
              <a:buNone/>
              <a:defRPr/>
            </a:lvl5pPr>
            <a:lvl6pPr lvl="5">
              <a:spcBef>
                <a:spcPts val="0"/>
              </a:spcBef>
              <a:spcAft>
                <a:spcPts val="0"/>
              </a:spcAft>
              <a:buSzPts val="3700"/>
              <a:buNone/>
              <a:defRPr/>
            </a:lvl6pPr>
            <a:lvl7pPr lvl="6">
              <a:spcBef>
                <a:spcPts val="0"/>
              </a:spcBef>
              <a:spcAft>
                <a:spcPts val="0"/>
              </a:spcAft>
              <a:buSzPts val="3700"/>
              <a:buNone/>
              <a:defRPr/>
            </a:lvl7pPr>
            <a:lvl8pPr lvl="7">
              <a:spcBef>
                <a:spcPts val="0"/>
              </a:spcBef>
              <a:spcAft>
                <a:spcPts val="0"/>
              </a:spcAft>
              <a:buSzPts val="3700"/>
              <a:buNone/>
              <a:defRPr/>
            </a:lvl8pPr>
            <a:lvl9pPr lvl="8">
              <a:spcBef>
                <a:spcPts val="0"/>
              </a:spcBef>
              <a:spcAft>
                <a:spcPts val="0"/>
              </a:spcAft>
              <a:buSzPts val="3700"/>
              <a:buNone/>
              <a:defRPr/>
            </a:lvl9pPr>
          </a:lstStyle>
          <a:p>
            <a:endParaRPr/>
          </a:p>
        </p:txBody>
      </p:sp>
      <p:sp>
        <p:nvSpPr>
          <p:cNvPr id="35" name="Google Shape;35;p7"/>
          <p:cNvSpPr txBox="1">
            <a:spLocks noGrp="1"/>
          </p:cNvSpPr>
          <p:nvPr>
            <p:ph type="body" idx="1"/>
          </p:nvPr>
        </p:nvSpPr>
        <p:spPr>
          <a:xfrm>
            <a:off x="415600" y="1536633"/>
            <a:ext cx="5333100" cy="4555200"/>
          </a:xfrm>
          <a:prstGeom prst="rect">
            <a:avLst/>
          </a:prstGeom>
        </p:spPr>
        <p:txBody>
          <a:bodyPr spcFirstLastPara="1" wrap="square" lIns="121900" tIns="121900" rIns="121900" bIns="121900" anchor="t" anchorCtr="0">
            <a:normAutofit/>
          </a:bodyPr>
          <a:lstStyle>
            <a:lvl1pPr marL="457200" lvl="0" indent="-412750">
              <a:spcBef>
                <a:spcPts val="0"/>
              </a:spcBef>
              <a:spcAft>
                <a:spcPts val="0"/>
              </a:spcAft>
              <a:buSzPts val="2900"/>
              <a:buChar char="●"/>
              <a:defRPr/>
            </a:lvl1pPr>
            <a:lvl2pPr marL="914400" lvl="1" indent="-361950">
              <a:spcBef>
                <a:spcPts val="0"/>
              </a:spcBef>
              <a:spcAft>
                <a:spcPts val="0"/>
              </a:spcAft>
              <a:buSzPts val="2100"/>
              <a:buChar char="○"/>
              <a:defRPr sz="2100"/>
            </a:lvl2pPr>
            <a:lvl3pPr marL="1371600" lvl="2" indent="-361950">
              <a:spcBef>
                <a:spcPts val="0"/>
              </a:spcBef>
              <a:spcAft>
                <a:spcPts val="0"/>
              </a:spcAft>
              <a:buSzPts val="2100"/>
              <a:buChar char="■"/>
              <a:defRPr sz="2100"/>
            </a:lvl3pPr>
            <a:lvl4pPr marL="1828800" lvl="3" indent="-361950">
              <a:spcBef>
                <a:spcPts val="0"/>
              </a:spcBef>
              <a:spcAft>
                <a:spcPts val="0"/>
              </a:spcAft>
              <a:buSzPts val="2100"/>
              <a:buChar char="●"/>
              <a:defRPr sz="2100"/>
            </a:lvl4pPr>
            <a:lvl5pPr marL="2286000" lvl="4" indent="-361950">
              <a:spcBef>
                <a:spcPts val="0"/>
              </a:spcBef>
              <a:spcAft>
                <a:spcPts val="0"/>
              </a:spcAft>
              <a:buSzPts val="2100"/>
              <a:buChar char="○"/>
              <a:defRPr sz="2100"/>
            </a:lvl5pPr>
            <a:lvl6pPr marL="2743200" lvl="5" indent="-361950">
              <a:spcBef>
                <a:spcPts val="0"/>
              </a:spcBef>
              <a:spcAft>
                <a:spcPts val="0"/>
              </a:spcAft>
              <a:buSzPts val="2100"/>
              <a:buChar char="■"/>
              <a:defRPr sz="2100"/>
            </a:lvl6pPr>
            <a:lvl7pPr marL="3200400" lvl="6" indent="-361950">
              <a:spcBef>
                <a:spcPts val="0"/>
              </a:spcBef>
              <a:spcAft>
                <a:spcPts val="0"/>
              </a:spcAft>
              <a:buSzPts val="2100"/>
              <a:buChar char="●"/>
              <a:defRPr sz="2100"/>
            </a:lvl7pPr>
            <a:lvl8pPr marL="3657600" lvl="7" indent="-361950">
              <a:spcBef>
                <a:spcPts val="0"/>
              </a:spcBef>
              <a:spcAft>
                <a:spcPts val="0"/>
              </a:spcAft>
              <a:buSzPts val="2100"/>
              <a:buChar char="○"/>
              <a:defRPr sz="2100"/>
            </a:lvl8pPr>
            <a:lvl9pPr marL="4114800" lvl="8" indent="-361950">
              <a:spcBef>
                <a:spcPts val="0"/>
              </a:spcBef>
              <a:spcAft>
                <a:spcPts val="0"/>
              </a:spcAft>
              <a:buSzPts val="2100"/>
              <a:buChar char="■"/>
              <a:defRPr sz="2100"/>
            </a:lvl9pPr>
          </a:lstStyle>
          <a:p>
            <a:endParaRPr/>
          </a:p>
        </p:txBody>
      </p:sp>
      <p:sp>
        <p:nvSpPr>
          <p:cNvPr id="36" name="Google Shape;36;p7"/>
          <p:cNvSpPr txBox="1">
            <a:spLocks noGrp="1"/>
          </p:cNvSpPr>
          <p:nvPr>
            <p:ph type="body" idx="2"/>
          </p:nvPr>
        </p:nvSpPr>
        <p:spPr>
          <a:xfrm>
            <a:off x="6443200" y="1536633"/>
            <a:ext cx="5333100" cy="4555200"/>
          </a:xfrm>
          <a:prstGeom prst="rect">
            <a:avLst/>
          </a:prstGeom>
        </p:spPr>
        <p:txBody>
          <a:bodyPr spcFirstLastPara="1" wrap="square" lIns="121900" tIns="121900" rIns="121900" bIns="121900" anchor="t" anchorCtr="0">
            <a:normAutofit/>
          </a:bodyPr>
          <a:lstStyle>
            <a:lvl1pPr marL="457200" lvl="0" indent="-412750">
              <a:spcBef>
                <a:spcPts val="0"/>
              </a:spcBef>
              <a:spcAft>
                <a:spcPts val="0"/>
              </a:spcAft>
              <a:buSzPts val="2900"/>
              <a:buChar char="●"/>
              <a:defRPr/>
            </a:lvl1pPr>
            <a:lvl2pPr marL="914400" lvl="1" indent="-361950">
              <a:spcBef>
                <a:spcPts val="0"/>
              </a:spcBef>
              <a:spcAft>
                <a:spcPts val="0"/>
              </a:spcAft>
              <a:buSzPts val="2100"/>
              <a:buChar char="○"/>
              <a:defRPr sz="2100"/>
            </a:lvl2pPr>
            <a:lvl3pPr marL="1371600" lvl="2" indent="-361950">
              <a:spcBef>
                <a:spcPts val="0"/>
              </a:spcBef>
              <a:spcAft>
                <a:spcPts val="0"/>
              </a:spcAft>
              <a:buSzPts val="2100"/>
              <a:buChar char="■"/>
              <a:defRPr sz="2100"/>
            </a:lvl3pPr>
            <a:lvl4pPr marL="1828800" lvl="3" indent="-361950">
              <a:spcBef>
                <a:spcPts val="0"/>
              </a:spcBef>
              <a:spcAft>
                <a:spcPts val="0"/>
              </a:spcAft>
              <a:buSzPts val="2100"/>
              <a:buChar char="●"/>
              <a:defRPr sz="2100"/>
            </a:lvl4pPr>
            <a:lvl5pPr marL="2286000" lvl="4" indent="-361950">
              <a:spcBef>
                <a:spcPts val="0"/>
              </a:spcBef>
              <a:spcAft>
                <a:spcPts val="0"/>
              </a:spcAft>
              <a:buSzPts val="2100"/>
              <a:buChar char="○"/>
              <a:defRPr sz="2100"/>
            </a:lvl5pPr>
            <a:lvl6pPr marL="2743200" lvl="5" indent="-361950">
              <a:spcBef>
                <a:spcPts val="0"/>
              </a:spcBef>
              <a:spcAft>
                <a:spcPts val="0"/>
              </a:spcAft>
              <a:buSzPts val="2100"/>
              <a:buChar char="■"/>
              <a:defRPr sz="2100"/>
            </a:lvl6pPr>
            <a:lvl7pPr marL="3200400" lvl="6" indent="-361950">
              <a:spcBef>
                <a:spcPts val="0"/>
              </a:spcBef>
              <a:spcAft>
                <a:spcPts val="0"/>
              </a:spcAft>
              <a:buSzPts val="2100"/>
              <a:buChar char="●"/>
              <a:defRPr sz="2100"/>
            </a:lvl7pPr>
            <a:lvl8pPr marL="3657600" lvl="7" indent="-361950">
              <a:spcBef>
                <a:spcPts val="0"/>
              </a:spcBef>
              <a:spcAft>
                <a:spcPts val="0"/>
              </a:spcAft>
              <a:buSzPts val="2100"/>
              <a:buChar char="○"/>
              <a:defRPr sz="2100"/>
            </a:lvl8pPr>
            <a:lvl9pPr marL="4114800" lvl="8" indent="-361950">
              <a:spcBef>
                <a:spcPts val="0"/>
              </a:spcBef>
              <a:spcAft>
                <a:spcPts val="0"/>
              </a:spcAft>
              <a:buSzPts val="2100"/>
              <a:buChar char="■"/>
              <a:defRPr sz="2100"/>
            </a:lvl9pPr>
          </a:lstStyle>
          <a:p>
            <a:endParaRPr/>
          </a:p>
        </p:txBody>
      </p:sp>
      <p:sp>
        <p:nvSpPr>
          <p:cNvPr id="37" name="Google Shape;37;p7"/>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8"/>
        <p:cNvGrpSpPr/>
        <p:nvPr/>
      </p:nvGrpSpPr>
      <p:grpSpPr>
        <a:xfrm>
          <a:off x="0" y="0"/>
          <a:ext cx="0" cy="0"/>
          <a:chOff x="0" y="0"/>
          <a:chExt cx="0" cy="0"/>
        </a:xfrm>
      </p:grpSpPr>
      <p:sp>
        <p:nvSpPr>
          <p:cNvPr id="39" name="Google Shape;39;p8"/>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0" name="Google Shape;40;p8"/>
          <p:cNvSpPr txBox="1">
            <a:spLocks noGrp="1"/>
          </p:cNvSpPr>
          <p:nvPr>
            <p:ph type="title"/>
          </p:nvPr>
        </p:nvSpPr>
        <p:spPr>
          <a:xfrm>
            <a:off x="354000" y="1644233"/>
            <a:ext cx="5393700" cy="1976400"/>
          </a:xfrm>
          <a:prstGeom prst="rect">
            <a:avLst/>
          </a:prstGeom>
        </p:spPr>
        <p:txBody>
          <a:bodyPr spcFirstLastPara="1" wrap="square" lIns="121900" tIns="121900" rIns="121900" bIns="121900" anchor="b" anchorCtr="0">
            <a:normAutofit/>
          </a:bodyPr>
          <a:lstStyle>
            <a:lvl1pPr lvl="0" algn="ctr">
              <a:spcBef>
                <a:spcPts val="0"/>
              </a:spcBef>
              <a:spcAft>
                <a:spcPts val="0"/>
              </a:spcAft>
              <a:buSzPts val="5600"/>
              <a:buNone/>
              <a:defRPr sz="5600"/>
            </a:lvl1pPr>
            <a:lvl2pPr lvl="1" algn="ctr">
              <a:spcBef>
                <a:spcPts val="0"/>
              </a:spcBef>
              <a:spcAft>
                <a:spcPts val="0"/>
              </a:spcAft>
              <a:buSzPts val="5600"/>
              <a:buNone/>
              <a:defRPr sz="5600"/>
            </a:lvl2pPr>
            <a:lvl3pPr lvl="2" algn="ctr">
              <a:spcBef>
                <a:spcPts val="0"/>
              </a:spcBef>
              <a:spcAft>
                <a:spcPts val="0"/>
              </a:spcAft>
              <a:buSzPts val="5600"/>
              <a:buNone/>
              <a:defRPr sz="5600"/>
            </a:lvl3pPr>
            <a:lvl4pPr lvl="3" algn="ctr">
              <a:spcBef>
                <a:spcPts val="0"/>
              </a:spcBef>
              <a:spcAft>
                <a:spcPts val="0"/>
              </a:spcAft>
              <a:buSzPts val="5600"/>
              <a:buNone/>
              <a:defRPr sz="5600"/>
            </a:lvl4pPr>
            <a:lvl5pPr lvl="4" algn="ctr">
              <a:spcBef>
                <a:spcPts val="0"/>
              </a:spcBef>
              <a:spcAft>
                <a:spcPts val="0"/>
              </a:spcAft>
              <a:buSzPts val="5600"/>
              <a:buNone/>
              <a:defRPr sz="5600"/>
            </a:lvl5pPr>
            <a:lvl6pPr lvl="5" algn="ctr">
              <a:spcBef>
                <a:spcPts val="0"/>
              </a:spcBef>
              <a:spcAft>
                <a:spcPts val="0"/>
              </a:spcAft>
              <a:buSzPts val="5600"/>
              <a:buNone/>
              <a:defRPr sz="5600"/>
            </a:lvl6pPr>
            <a:lvl7pPr lvl="6" algn="ctr">
              <a:spcBef>
                <a:spcPts val="0"/>
              </a:spcBef>
              <a:spcAft>
                <a:spcPts val="0"/>
              </a:spcAft>
              <a:buSzPts val="5600"/>
              <a:buNone/>
              <a:defRPr sz="5600"/>
            </a:lvl7pPr>
            <a:lvl8pPr lvl="7" algn="ctr">
              <a:spcBef>
                <a:spcPts val="0"/>
              </a:spcBef>
              <a:spcAft>
                <a:spcPts val="0"/>
              </a:spcAft>
              <a:buSzPts val="5600"/>
              <a:buNone/>
              <a:defRPr sz="5600"/>
            </a:lvl8pPr>
            <a:lvl9pPr lvl="8" algn="ctr">
              <a:spcBef>
                <a:spcPts val="0"/>
              </a:spcBef>
              <a:spcAft>
                <a:spcPts val="0"/>
              </a:spcAft>
              <a:buSzPts val="5600"/>
              <a:buNone/>
              <a:defRPr sz="5600"/>
            </a:lvl9pPr>
          </a:lstStyle>
          <a:p>
            <a:endParaRPr/>
          </a:p>
        </p:txBody>
      </p:sp>
      <p:sp>
        <p:nvSpPr>
          <p:cNvPr id="41" name="Google Shape;41;p8"/>
          <p:cNvSpPr txBox="1">
            <a:spLocks noGrp="1"/>
          </p:cNvSpPr>
          <p:nvPr>
            <p:ph type="subTitle" idx="1"/>
          </p:nvPr>
        </p:nvSpPr>
        <p:spPr>
          <a:xfrm>
            <a:off x="354000" y="3737433"/>
            <a:ext cx="5393700" cy="1646700"/>
          </a:xfrm>
          <a:prstGeom prst="rect">
            <a:avLst/>
          </a:prstGeom>
        </p:spPr>
        <p:txBody>
          <a:bodyPr spcFirstLastPara="1" wrap="square" lIns="121900" tIns="121900" rIns="121900" bIns="121900" anchor="t" anchorCtr="0">
            <a:normAutofit/>
          </a:bodyPr>
          <a:lstStyle>
            <a:lvl1pPr lvl="0" algn="ctr">
              <a:lnSpc>
                <a:spcPct val="100000"/>
              </a:lnSpc>
              <a:spcBef>
                <a:spcPts val="0"/>
              </a:spcBef>
              <a:spcAft>
                <a:spcPts val="0"/>
              </a:spcAft>
              <a:buSzPts val="2900"/>
              <a:buNone/>
              <a:defRPr sz="29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42" name="Google Shape;42;p8"/>
          <p:cNvSpPr txBox="1">
            <a:spLocks noGrp="1"/>
          </p:cNvSpPr>
          <p:nvPr>
            <p:ph type="body" idx="2"/>
          </p:nvPr>
        </p:nvSpPr>
        <p:spPr>
          <a:xfrm>
            <a:off x="6586000" y="965433"/>
            <a:ext cx="5115900" cy="4926900"/>
          </a:xfrm>
          <a:prstGeom prst="rect">
            <a:avLst/>
          </a:prstGeom>
        </p:spPr>
        <p:txBody>
          <a:bodyPr spcFirstLastPara="1" wrap="square" lIns="121900" tIns="121900" rIns="121900" bIns="121900" anchor="ctr" anchorCtr="0">
            <a:normAutofit/>
          </a:bodyPr>
          <a:lstStyle>
            <a:lvl1pPr marL="457200" lvl="0" indent="-412750">
              <a:spcBef>
                <a:spcPts val="0"/>
              </a:spcBef>
              <a:spcAft>
                <a:spcPts val="0"/>
              </a:spcAft>
              <a:buSzPts val="2900"/>
              <a:buChar char="●"/>
              <a:defRPr/>
            </a:lvl1pPr>
            <a:lvl2pPr marL="914400" lvl="1" indent="-400050">
              <a:spcBef>
                <a:spcPts val="0"/>
              </a:spcBef>
              <a:spcAft>
                <a:spcPts val="0"/>
              </a:spcAft>
              <a:buSzPts val="2700"/>
              <a:buChar char="○"/>
              <a:defRPr/>
            </a:lvl2pPr>
            <a:lvl3pPr marL="1371600" lvl="2" indent="-381000">
              <a:spcBef>
                <a:spcPts val="0"/>
              </a:spcBef>
              <a:spcAft>
                <a:spcPts val="0"/>
              </a:spcAft>
              <a:buSzPts val="2400"/>
              <a:buChar char="■"/>
              <a:defRPr/>
            </a:lvl3pPr>
            <a:lvl4pPr marL="1828800" lvl="3" indent="-361950">
              <a:spcBef>
                <a:spcPts val="0"/>
              </a:spcBef>
              <a:spcAft>
                <a:spcPts val="0"/>
              </a:spcAft>
              <a:buSzPts val="2100"/>
              <a:buChar char="●"/>
              <a:defRPr/>
            </a:lvl4pPr>
            <a:lvl5pPr marL="2286000" lvl="4" indent="-349250">
              <a:spcBef>
                <a:spcPts val="0"/>
              </a:spcBef>
              <a:spcAft>
                <a:spcPts val="0"/>
              </a:spcAft>
              <a:buSzPts val="1900"/>
              <a:buChar char="○"/>
              <a:defRPr/>
            </a:lvl5pPr>
            <a:lvl6pPr marL="2743200" lvl="5" indent="-349250">
              <a:spcBef>
                <a:spcPts val="0"/>
              </a:spcBef>
              <a:spcAft>
                <a:spcPts val="0"/>
              </a:spcAft>
              <a:buSzPts val="1900"/>
              <a:buChar char="■"/>
              <a:defRPr/>
            </a:lvl6pPr>
            <a:lvl7pPr marL="3200400" lvl="6" indent="-349250">
              <a:spcBef>
                <a:spcPts val="0"/>
              </a:spcBef>
              <a:spcAft>
                <a:spcPts val="0"/>
              </a:spcAft>
              <a:buSzPts val="1900"/>
              <a:buChar char="●"/>
              <a:defRPr/>
            </a:lvl7pPr>
            <a:lvl8pPr marL="3657600" lvl="7" indent="-349250">
              <a:spcBef>
                <a:spcPts val="0"/>
              </a:spcBef>
              <a:spcAft>
                <a:spcPts val="0"/>
              </a:spcAft>
              <a:buSzPts val="1900"/>
              <a:buChar char="○"/>
              <a:defRPr/>
            </a:lvl8pPr>
            <a:lvl9pPr marL="4114800" lvl="8" indent="-349250">
              <a:spcBef>
                <a:spcPts val="0"/>
              </a:spcBef>
              <a:spcAft>
                <a:spcPts val="0"/>
              </a:spcAft>
              <a:buSzPts val="1900"/>
              <a:buChar char="■"/>
              <a:defRPr/>
            </a:lvl9pPr>
          </a:lstStyle>
          <a:p>
            <a:endParaRPr/>
          </a:p>
        </p:txBody>
      </p:sp>
      <p:sp>
        <p:nvSpPr>
          <p:cNvPr id="43" name="Google Shape;43;p8"/>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4"/>
        <p:cNvGrpSpPr/>
        <p:nvPr/>
      </p:nvGrpSpPr>
      <p:grpSpPr>
        <a:xfrm>
          <a:off x="0" y="0"/>
          <a:ext cx="0" cy="0"/>
          <a:chOff x="0" y="0"/>
          <a:chExt cx="0" cy="0"/>
        </a:xfrm>
      </p:grpSpPr>
      <p:sp>
        <p:nvSpPr>
          <p:cNvPr id="45" name="Google Shape;45;p9"/>
          <p:cNvSpPr txBox="1">
            <a:spLocks noGrp="1"/>
          </p:cNvSpPr>
          <p:nvPr>
            <p:ph type="body" idx="1"/>
          </p:nvPr>
        </p:nvSpPr>
        <p:spPr>
          <a:xfrm>
            <a:off x="415600" y="5640767"/>
            <a:ext cx="7998300" cy="806700"/>
          </a:xfrm>
          <a:prstGeom prst="rect">
            <a:avLst/>
          </a:prstGeom>
        </p:spPr>
        <p:txBody>
          <a:bodyPr spcFirstLastPara="1" wrap="square" lIns="121900" tIns="121900" rIns="121900" bIns="121900" anchor="ctr" anchorCtr="0">
            <a:normAutofit/>
          </a:bodyPr>
          <a:lstStyle>
            <a:lvl1pPr marL="457200" lvl="0" indent="-228600">
              <a:lnSpc>
                <a:spcPct val="100000"/>
              </a:lnSpc>
              <a:spcBef>
                <a:spcPts val="0"/>
              </a:spcBef>
              <a:spcAft>
                <a:spcPts val="0"/>
              </a:spcAft>
              <a:buSzPts val="1900"/>
              <a:buNone/>
              <a:defRPr sz="1900"/>
            </a:lvl1pPr>
          </a:lstStyle>
          <a:p>
            <a:endParaRPr/>
          </a:p>
        </p:txBody>
      </p:sp>
      <p:sp>
        <p:nvSpPr>
          <p:cNvPr id="46" name="Google Shape;46;p9"/>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Acknowledgements 1">
  <p:cSld name="BLANK_1">
    <p:bg>
      <p:bgPr>
        <a:solidFill>
          <a:schemeClr val="accent1"/>
        </a:solidFill>
        <a:effectLst/>
      </p:bgPr>
    </p:bg>
    <p:spTree>
      <p:nvGrpSpPr>
        <p:cNvPr id="1" name="Shape 47"/>
        <p:cNvGrpSpPr/>
        <p:nvPr/>
      </p:nvGrpSpPr>
      <p:grpSpPr>
        <a:xfrm>
          <a:off x="0" y="0"/>
          <a:ext cx="0" cy="0"/>
          <a:chOff x="0" y="0"/>
          <a:chExt cx="0" cy="0"/>
        </a:xfrm>
      </p:grpSpPr>
      <p:sp>
        <p:nvSpPr>
          <p:cNvPr id="48" name="Google Shape;48;p10"/>
          <p:cNvSpPr txBox="1"/>
          <p:nvPr/>
        </p:nvSpPr>
        <p:spPr>
          <a:xfrm>
            <a:off x="557800" y="1848100"/>
            <a:ext cx="11076300" cy="2462700"/>
          </a:xfrm>
          <a:prstGeom prst="rect">
            <a:avLst/>
          </a:prstGeom>
          <a:noFill/>
          <a:ln>
            <a:noFill/>
          </a:ln>
        </p:spPr>
        <p:txBody>
          <a:bodyPr spcFirstLastPara="1" wrap="square" lIns="121900" tIns="121900" rIns="121900" bIns="121900" anchor="t" anchorCtr="0">
            <a:spAutoFit/>
          </a:bodyPr>
          <a:lstStyle/>
          <a:p>
            <a:pPr marL="0" lvl="0" indent="0" algn="ctr" rtl="0">
              <a:spcBef>
                <a:spcPts val="0"/>
              </a:spcBef>
              <a:spcAft>
                <a:spcPts val="0"/>
              </a:spcAft>
              <a:buNone/>
            </a:pPr>
            <a:r>
              <a:rPr lang="en-US" sz="2400">
                <a:solidFill>
                  <a:schemeClr val="lt1"/>
                </a:solidFill>
              </a:rPr>
              <a:t>This content was originally developed for the Digitization Academy as part of iDigBio. iDigBio is funded by grants from the National Science Foundation [DBI-1115210 (2011-2018), DBI-1547229 (2016-2022), &amp; DBI-2027654 (2021-2026)]. Any opinions, findings, and conclusions or recommendations expressed in this material are those of the author(s) and do not necessarily reflect the views of the National Science Foundation.</a:t>
            </a:r>
            <a:endParaRPr sz="2400">
              <a:solidFill>
                <a:schemeClr val="lt1"/>
              </a:solidFill>
            </a:endParaRPr>
          </a:p>
        </p:txBody>
      </p:sp>
      <p:sp>
        <p:nvSpPr>
          <p:cNvPr id="49" name="Google Shape;49;p10"/>
          <p:cNvSpPr txBox="1"/>
          <p:nvPr/>
        </p:nvSpPr>
        <p:spPr>
          <a:xfrm>
            <a:off x="3872000" y="951067"/>
            <a:ext cx="4448100" cy="763500"/>
          </a:xfrm>
          <a:prstGeom prst="rect">
            <a:avLst/>
          </a:prstGeom>
          <a:noFill/>
          <a:ln>
            <a:noFill/>
          </a:ln>
        </p:spPr>
        <p:txBody>
          <a:bodyPr spcFirstLastPara="1" wrap="square" lIns="121900" tIns="121900" rIns="121900" bIns="121900" anchor="t" anchorCtr="0">
            <a:noAutofit/>
          </a:bodyPr>
          <a:lstStyle/>
          <a:p>
            <a:pPr marL="0" lvl="0" indent="0" algn="l" rtl="0">
              <a:spcBef>
                <a:spcPts val="0"/>
              </a:spcBef>
              <a:spcAft>
                <a:spcPts val="0"/>
              </a:spcAft>
              <a:buNone/>
            </a:pPr>
            <a:r>
              <a:rPr lang="en-US" sz="2900" b="1">
                <a:solidFill>
                  <a:srgbClr val="FFFFFF"/>
                </a:solidFill>
              </a:rPr>
              <a:t>ACKNOWLEDGMENTS</a:t>
            </a:r>
            <a:endParaRPr sz="2900" b="1">
              <a:solidFill>
                <a:srgbClr val="FFFFFF"/>
              </a:solidFill>
            </a:endParaRPr>
          </a:p>
        </p:txBody>
      </p:sp>
      <p:grpSp>
        <p:nvGrpSpPr>
          <p:cNvPr id="50" name="Google Shape;50;p10"/>
          <p:cNvGrpSpPr/>
          <p:nvPr/>
        </p:nvGrpSpPr>
        <p:grpSpPr>
          <a:xfrm>
            <a:off x="434122" y="4280832"/>
            <a:ext cx="11323419" cy="1480785"/>
            <a:chOff x="325600" y="3210704"/>
            <a:chExt cx="8492776" cy="1110616"/>
          </a:xfrm>
        </p:grpSpPr>
        <p:pic>
          <p:nvPicPr>
            <p:cNvPr id="51" name="Google Shape;51;p10"/>
            <p:cNvPicPr preferRelativeResize="0"/>
            <p:nvPr/>
          </p:nvPicPr>
          <p:blipFill>
            <a:blip r:embed="rId2">
              <a:alphaModFix/>
            </a:blip>
            <a:stretch>
              <a:fillRect/>
            </a:stretch>
          </p:blipFill>
          <p:spPr>
            <a:xfrm>
              <a:off x="325600" y="3404600"/>
              <a:ext cx="2528425" cy="722825"/>
            </a:xfrm>
            <a:prstGeom prst="rect">
              <a:avLst/>
            </a:prstGeom>
            <a:noFill/>
            <a:ln>
              <a:noFill/>
            </a:ln>
          </p:spPr>
        </p:pic>
        <p:pic>
          <p:nvPicPr>
            <p:cNvPr id="52" name="Google Shape;52;p10"/>
            <p:cNvPicPr preferRelativeResize="0"/>
            <p:nvPr/>
          </p:nvPicPr>
          <p:blipFill>
            <a:blip r:embed="rId3">
              <a:alphaModFix/>
            </a:blip>
            <a:stretch>
              <a:fillRect/>
            </a:stretch>
          </p:blipFill>
          <p:spPr>
            <a:xfrm>
              <a:off x="3212849" y="3284175"/>
              <a:ext cx="2669626" cy="963675"/>
            </a:xfrm>
            <a:prstGeom prst="rect">
              <a:avLst/>
            </a:prstGeom>
            <a:noFill/>
            <a:ln>
              <a:noFill/>
            </a:ln>
          </p:spPr>
        </p:pic>
        <p:pic>
          <p:nvPicPr>
            <p:cNvPr id="53" name="Google Shape;53;p10"/>
            <p:cNvPicPr preferRelativeResize="0"/>
            <p:nvPr/>
          </p:nvPicPr>
          <p:blipFill>
            <a:blip r:embed="rId4">
              <a:alphaModFix/>
            </a:blip>
            <a:stretch>
              <a:fillRect/>
            </a:stretch>
          </p:blipFill>
          <p:spPr>
            <a:xfrm>
              <a:off x="7709250" y="3210704"/>
              <a:ext cx="1109126" cy="1110616"/>
            </a:xfrm>
            <a:prstGeom prst="rect">
              <a:avLst/>
            </a:prstGeom>
            <a:noFill/>
            <a:ln>
              <a:noFill/>
            </a:ln>
          </p:spPr>
        </p:pic>
        <p:pic>
          <p:nvPicPr>
            <p:cNvPr id="54" name="Google Shape;54;p10"/>
            <p:cNvPicPr preferRelativeResize="0"/>
            <p:nvPr/>
          </p:nvPicPr>
          <p:blipFill>
            <a:blip r:embed="rId5">
              <a:alphaModFix/>
            </a:blip>
            <a:stretch>
              <a:fillRect/>
            </a:stretch>
          </p:blipFill>
          <p:spPr>
            <a:xfrm>
              <a:off x="6241299" y="3211449"/>
              <a:ext cx="1109126" cy="1109126"/>
            </a:xfrm>
            <a:prstGeom prst="rect">
              <a:avLst/>
            </a:prstGeom>
            <a:noFill/>
            <a:ln>
              <a:noFill/>
            </a:ln>
          </p:spPr>
        </p:pic>
      </p:gr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rmAutofit/>
          </a:bodyPr>
          <a:lstStyle>
            <a:lvl1pPr lvl="0">
              <a:spcBef>
                <a:spcPts val="0"/>
              </a:spcBef>
              <a:spcAft>
                <a:spcPts val="0"/>
              </a:spcAft>
              <a:buClr>
                <a:schemeClr val="dk1"/>
              </a:buClr>
              <a:buSzPts val="3700"/>
              <a:buNone/>
              <a:defRPr sz="3700" b="1">
                <a:solidFill>
                  <a:schemeClr val="dk1"/>
                </a:solidFill>
              </a:defRPr>
            </a:lvl1pPr>
            <a:lvl2pPr lvl="1">
              <a:spcBef>
                <a:spcPts val="0"/>
              </a:spcBef>
              <a:spcAft>
                <a:spcPts val="0"/>
              </a:spcAft>
              <a:buClr>
                <a:schemeClr val="dk1"/>
              </a:buClr>
              <a:buSzPts val="3700"/>
              <a:buNone/>
              <a:defRPr sz="3700">
                <a:solidFill>
                  <a:schemeClr val="dk1"/>
                </a:solidFill>
              </a:defRPr>
            </a:lvl2pPr>
            <a:lvl3pPr lvl="2">
              <a:spcBef>
                <a:spcPts val="0"/>
              </a:spcBef>
              <a:spcAft>
                <a:spcPts val="0"/>
              </a:spcAft>
              <a:buClr>
                <a:schemeClr val="dk1"/>
              </a:buClr>
              <a:buSzPts val="3700"/>
              <a:buNone/>
              <a:defRPr sz="3700">
                <a:solidFill>
                  <a:schemeClr val="dk1"/>
                </a:solidFill>
              </a:defRPr>
            </a:lvl3pPr>
            <a:lvl4pPr lvl="3">
              <a:spcBef>
                <a:spcPts val="0"/>
              </a:spcBef>
              <a:spcAft>
                <a:spcPts val="0"/>
              </a:spcAft>
              <a:buClr>
                <a:schemeClr val="dk1"/>
              </a:buClr>
              <a:buSzPts val="3700"/>
              <a:buNone/>
              <a:defRPr sz="3700">
                <a:solidFill>
                  <a:schemeClr val="dk1"/>
                </a:solidFill>
              </a:defRPr>
            </a:lvl4pPr>
            <a:lvl5pPr lvl="4">
              <a:spcBef>
                <a:spcPts val="0"/>
              </a:spcBef>
              <a:spcAft>
                <a:spcPts val="0"/>
              </a:spcAft>
              <a:buClr>
                <a:schemeClr val="dk1"/>
              </a:buClr>
              <a:buSzPts val="3700"/>
              <a:buNone/>
              <a:defRPr sz="3700">
                <a:solidFill>
                  <a:schemeClr val="dk1"/>
                </a:solidFill>
              </a:defRPr>
            </a:lvl5pPr>
            <a:lvl6pPr lvl="5">
              <a:spcBef>
                <a:spcPts val="0"/>
              </a:spcBef>
              <a:spcAft>
                <a:spcPts val="0"/>
              </a:spcAft>
              <a:buClr>
                <a:schemeClr val="dk1"/>
              </a:buClr>
              <a:buSzPts val="3700"/>
              <a:buNone/>
              <a:defRPr sz="3700">
                <a:solidFill>
                  <a:schemeClr val="dk1"/>
                </a:solidFill>
              </a:defRPr>
            </a:lvl6pPr>
            <a:lvl7pPr lvl="6">
              <a:spcBef>
                <a:spcPts val="0"/>
              </a:spcBef>
              <a:spcAft>
                <a:spcPts val="0"/>
              </a:spcAft>
              <a:buClr>
                <a:schemeClr val="dk1"/>
              </a:buClr>
              <a:buSzPts val="3700"/>
              <a:buNone/>
              <a:defRPr sz="3700">
                <a:solidFill>
                  <a:schemeClr val="dk1"/>
                </a:solidFill>
              </a:defRPr>
            </a:lvl7pPr>
            <a:lvl8pPr lvl="7">
              <a:spcBef>
                <a:spcPts val="0"/>
              </a:spcBef>
              <a:spcAft>
                <a:spcPts val="0"/>
              </a:spcAft>
              <a:buClr>
                <a:schemeClr val="dk1"/>
              </a:buClr>
              <a:buSzPts val="3700"/>
              <a:buNone/>
              <a:defRPr sz="3700">
                <a:solidFill>
                  <a:schemeClr val="dk1"/>
                </a:solidFill>
              </a:defRPr>
            </a:lvl8pPr>
            <a:lvl9pPr lvl="8">
              <a:spcBef>
                <a:spcPts val="0"/>
              </a:spcBef>
              <a:spcAft>
                <a:spcPts val="0"/>
              </a:spcAft>
              <a:buClr>
                <a:schemeClr val="dk1"/>
              </a:buClr>
              <a:buSzPts val="3700"/>
              <a:buNone/>
              <a:defRPr sz="3700">
                <a:solidFill>
                  <a:schemeClr val="dk1"/>
                </a:solidFill>
              </a:defRPr>
            </a:lvl9pPr>
          </a:lstStyle>
          <a:p>
            <a:endParaRPr/>
          </a:p>
        </p:txBody>
      </p:sp>
      <p:sp>
        <p:nvSpPr>
          <p:cNvPr id="11" name="Google Shape;11;p1"/>
          <p:cNvSpPr txBox="1">
            <a:spLocks noGrp="1"/>
          </p:cNvSpPr>
          <p:nvPr>
            <p:ph type="body" idx="1"/>
          </p:nvPr>
        </p:nvSpPr>
        <p:spPr>
          <a:xfrm>
            <a:off x="415600" y="1536633"/>
            <a:ext cx="11360700" cy="4555200"/>
          </a:xfrm>
          <a:prstGeom prst="rect">
            <a:avLst/>
          </a:prstGeom>
          <a:noFill/>
          <a:ln>
            <a:noFill/>
          </a:ln>
        </p:spPr>
        <p:txBody>
          <a:bodyPr spcFirstLastPara="1" wrap="square" lIns="121900" tIns="121900" rIns="121900" bIns="121900" anchor="t" anchorCtr="0">
            <a:normAutofit/>
          </a:bodyPr>
          <a:lstStyle>
            <a:lvl1pPr marL="457200" lvl="0" indent="-412750">
              <a:lnSpc>
                <a:spcPct val="115000"/>
              </a:lnSpc>
              <a:spcBef>
                <a:spcPts val="0"/>
              </a:spcBef>
              <a:spcAft>
                <a:spcPts val="0"/>
              </a:spcAft>
              <a:buClr>
                <a:schemeClr val="dk1"/>
              </a:buClr>
              <a:buSzPts val="2900"/>
              <a:buChar char="●"/>
              <a:defRPr sz="2900">
                <a:solidFill>
                  <a:schemeClr val="dk1"/>
                </a:solidFill>
              </a:defRPr>
            </a:lvl1pPr>
            <a:lvl2pPr marL="914400" lvl="1" indent="-400050">
              <a:lnSpc>
                <a:spcPct val="115000"/>
              </a:lnSpc>
              <a:spcBef>
                <a:spcPts val="0"/>
              </a:spcBef>
              <a:spcAft>
                <a:spcPts val="0"/>
              </a:spcAft>
              <a:buClr>
                <a:schemeClr val="dk1"/>
              </a:buClr>
              <a:buSzPts val="2700"/>
              <a:buChar char="○"/>
              <a:defRPr sz="2700">
                <a:solidFill>
                  <a:schemeClr val="dk1"/>
                </a:solidFill>
              </a:defRPr>
            </a:lvl2pPr>
            <a:lvl3pPr marL="1371600" lvl="2" indent="-381000">
              <a:lnSpc>
                <a:spcPct val="115000"/>
              </a:lnSpc>
              <a:spcBef>
                <a:spcPts val="0"/>
              </a:spcBef>
              <a:spcAft>
                <a:spcPts val="0"/>
              </a:spcAft>
              <a:buClr>
                <a:schemeClr val="dk1"/>
              </a:buClr>
              <a:buSzPts val="2400"/>
              <a:buChar char="■"/>
              <a:defRPr sz="2400">
                <a:solidFill>
                  <a:schemeClr val="dk1"/>
                </a:solidFill>
                <a:highlight>
                  <a:schemeClr val="lt1"/>
                </a:highlight>
              </a:defRPr>
            </a:lvl3pPr>
            <a:lvl4pPr marL="1828800" lvl="3" indent="-361950">
              <a:lnSpc>
                <a:spcPct val="115000"/>
              </a:lnSpc>
              <a:spcBef>
                <a:spcPts val="0"/>
              </a:spcBef>
              <a:spcAft>
                <a:spcPts val="0"/>
              </a:spcAft>
              <a:buClr>
                <a:schemeClr val="dk1"/>
              </a:buClr>
              <a:buSzPts val="2100"/>
              <a:buChar char="●"/>
              <a:defRPr sz="2100">
                <a:solidFill>
                  <a:schemeClr val="dk1"/>
                </a:solidFill>
              </a:defRPr>
            </a:lvl4pPr>
            <a:lvl5pPr marL="2286000" lvl="4" indent="-349250">
              <a:lnSpc>
                <a:spcPct val="115000"/>
              </a:lnSpc>
              <a:spcBef>
                <a:spcPts val="0"/>
              </a:spcBef>
              <a:spcAft>
                <a:spcPts val="0"/>
              </a:spcAft>
              <a:buClr>
                <a:schemeClr val="dk2"/>
              </a:buClr>
              <a:buSzPts val="1900"/>
              <a:buChar char="○"/>
              <a:defRPr sz="1900">
                <a:solidFill>
                  <a:schemeClr val="dk2"/>
                </a:solidFill>
              </a:defRPr>
            </a:lvl5pPr>
            <a:lvl6pPr marL="2743200" lvl="5" indent="-349250">
              <a:lnSpc>
                <a:spcPct val="115000"/>
              </a:lnSpc>
              <a:spcBef>
                <a:spcPts val="0"/>
              </a:spcBef>
              <a:spcAft>
                <a:spcPts val="0"/>
              </a:spcAft>
              <a:buClr>
                <a:schemeClr val="dk2"/>
              </a:buClr>
              <a:buSzPts val="1900"/>
              <a:buChar char="■"/>
              <a:defRPr sz="1900">
                <a:solidFill>
                  <a:schemeClr val="dk2"/>
                </a:solidFill>
              </a:defRPr>
            </a:lvl6pPr>
            <a:lvl7pPr marL="3200400" lvl="6" indent="-349250">
              <a:lnSpc>
                <a:spcPct val="115000"/>
              </a:lnSpc>
              <a:spcBef>
                <a:spcPts val="0"/>
              </a:spcBef>
              <a:spcAft>
                <a:spcPts val="0"/>
              </a:spcAft>
              <a:buClr>
                <a:schemeClr val="dk2"/>
              </a:buClr>
              <a:buSzPts val="1900"/>
              <a:buChar char="●"/>
              <a:defRPr sz="1900">
                <a:solidFill>
                  <a:schemeClr val="dk2"/>
                </a:solidFill>
              </a:defRPr>
            </a:lvl7pPr>
            <a:lvl8pPr marL="3657600" lvl="7" indent="-349250">
              <a:lnSpc>
                <a:spcPct val="115000"/>
              </a:lnSpc>
              <a:spcBef>
                <a:spcPts val="0"/>
              </a:spcBef>
              <a:spcAft>
                <a:spcPts val="0"/>
              </a:spcAft>
              <a:buClr>
                <a:schemeClr val="dk2"/>
              </a:buClr>
              <a:buSzPts val="1900"/>
              <a:buChar char="○"/>
              <a:defRPr sz="1900">
                <a:solidFill>
                  <a:schemeClr val="dk2"/>
                </a:solidFill>
              </a:defRPr>
            </a:lvl8pPr>
            <a:lvl9pPr marL="4114800" lvl="8" indent="-349250">
              <a:lnSpc>
                <a:spcPct val="115000"/>
              </a:lnSpc>
              <a:spcBef>
                <a:spcPts val="0"/>
              </a:spcBef>
              <a:spcAft>
                <a:spcPts val="0"/>
              </a:spcAft>
              <a:buClr>
                <a:schemeClr val="dk2"/>
              </a:buClr>
              <a:buSzPts val="1900"/>
              <a:buChar char="■"/>
              <a:defRPr sz="1900">
                <a:solidFill>
                  <a:schemeClr val="dk2"/>
                </a:solidFill>
              </a:defRPr>
            </a:lvl9pPr>
          </a:lstStyle>
          <a:p>
            <a:endParaRPr/>
          </a:p>
        </p:txBody>
      </p:sp>
      <p:sp>
        <p:nvSpPr>
          <p:cNvPr id="12" name="Google Shape;12;p1"/>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rmAutofit/>
          </a:bodyPr>
          <a:lstStyle>
            <a:lvl1pPr lvl="0" algn="r">
              <a:buNone/>
              <a:defRPr sz="1300">
                <a:solidFill>
                  <a:schemeClr val="dk2"/>
                </a:solidFill>
              </a:defRPr>
            </a:lvl1pPr>
            <a:lvl2pPr lvl="1" algn="r">
              <a:buNone/>
              <a:defRPr sz="1300">
                <a:solidFill>
                  <a:schemeClr val="dk2"/>
                </a:solidFill>
              </a:defRPr>
            </a:lvl2pPr>
            <a:lvl3pPr lvl="2" algn="r">
              <a:buNone/>
              <a:defRPr sz="1300">
                <a:solidFill>
                  <a:schemeClr val="dk2"/>
                </a:solidFill>
              </a:defRPr>
            </a:lvl3pPr>
            <a:lvl4pPr lvl="3" algn="r">
              <a:buNone/>
              <a:defRPr sz="1300">
                <a:solidFill>
                  <a:schemeClr val="dk2"/>
                </a:solidFill>
              </a:defRPr>
            </a:lvl4pPr>
            <a:lvl5pPr lvl="4" algn="r">
              <a:buNone/>
              <a:defRPr sz="1300">
                <a:solidFill>
                  <a:schemeClr val="dk2"/>
                </a:solidFill>
              </a:defRPr>
            </a:lvl5pPr>
            <a:lvl6pPr lvl="5" algn="r">
              <a:buNone/>
              <a:defRPr sz="1300">
                <a:solidFill>
                  <a:schemeClr val="dk2"/>
                </a:solidFill>
              </a:defRPr>
            </a:lvl6pPr>
            <a:lvl7pPr lvl="6" algn="r">
              <a:buNone/>
              <a:defRPr sz="1300">
                <a:solidFill>
                  <a:schemeClr val="dk2"/>
                </a:solidFill>
              </a:defRPr>
            </a:lvl7pPr>
            <a:lvl8pPr lvl="7" algn="r">
              <a:buNone/>
              <a:defRPr sz="1300">
                <a:solidFill>
                  <a:schemeClr val="dk2"/>
                </a:solidFill>
              </a:defRPr>
            </a:lvl8pPr>
            <a:lvl9pPr lvl="8" algn="r">
              <a:buNone/>
              <a:defRPr sz="1300">
                <a:solidFill>
                  <a:schemeClr val="dk2"/>
                </a:solidFil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hyperlink" Target="https://creativecommons.org/publicdomain/zero/1.0/" TargetMode="External"/><Relationship Id="rId5" Type="http://schemas.openxmlformats.org/officeDocument/2006/relationships/hyperlink" Target="https://orcid.org/0000-0003-3192-0080" TargetMode="Externa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21.jpg"/><Relationship Id="rId5" Type="http://schemas.openxmlformats.org/officeDocument/2006/relationships/image" Target="../media/image16.png"/><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hyperlink" Target="https://www.ngs.noaa.gov/NCAT/" TargetMode="External"/><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hyperlink" Target="https://doi.org/10.35035/e09p-h128" TargetMode="External"/><Relationship Id="rId2" Type="http://schemas.openxmlformats.org/officeDocument/2006/relationships/notesSlide" Target="../notesSlides/notesSlide19.xml"/><Relationship Id="rId1" Type="http://schemas.openxmlformats.org/officeDocument/2006/relationships/slideLayout" Target="../slideLayouts/slideLayout3.xml"/><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hyperlink" Target="https://doi.org/10.35035/e09p-h128" TargetMode="External"/><Relationship Id="rId2" Type="http://schemas.openxmlformats.org/officeDocument/2006/relationships/notesSlide" Target="../notesSlides/notesSlide22.xml"/><Relationship Id="rId1" Type="http://schemas.openxmlformats.org/officeDocument/2006/relationships/slideLayout" Target="../slideLayouts/slideLayout3.xml"/><Relationship Id="rId4" Type="http://schemas.openxmlformats.org/officeDocument/2006/relationships/image" Target="../media/image27.png"/></Relationships>
</file>

<file path=ppt/slides/_rels/slide2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hyperlink" Target="https://dwc.tdwg.org/terms/#location" TargetMode="External"/><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hyperlink" Target="https://dwc.tdwg.org/terms/#location" TargetMode="External"/><Relationship Id="rId2" Type="http://schemas.openxmlformats.org/officeDocument/2006/relationships/notesSlide" Target="../notesSlides/notesSlide27.xml"/><Relationship Id="rId1" Type="http://schemas.openxmlformats.org/officeDocument/2006/relationships/slideLayout" Target="../slideLayouts/slideLayout3.xml"/><Relationship Id="rId4" Type="http://schemas.openxmlformats.org/officeDocument/2006/relationships/image" Target="../media/image29.png"/></Relationships>
</file>

<file path=ppt/slides/_rels/slide28.xml.rels><?xml version="1.0" encoding="UTF-8" standalone="yes"?>
<Relationships xmlns="http://schemas.openxmlformats.org/package/2006/relationships"><Relationship Id="rId3" Type="http://schemas.openxmlformats.org/officeDocument/2006/relationships/hyperlink" Target="https://dwc.tdwg.org/terms/#location" TargetMode="External"/><Relationship Id="rId2" Type="http://schemas.openxmlformats.org/officeDocument/2006/relationships/notesSlide" Target="../notesSlides/notesSlide28.xml"/><Relationship Id="rId1" Type="http://schemas.openxmlformats.org/officeDocument/2006/relationships/slideLayout" Target="../slideLayouts/slideLayout3.xml"/><Relationship Id="rId4" Type="http://schemas.openxmlformats.org/officeDocument/2006/relationships/image" Target="../media/image30.png"/></Relationships>
</file>

<file path=ppt/slides/_rels/slide29.xml.rels><?xml version="1.0" encoding="UTF-8" standalone="yes"?>
<Relationships xmlns="http://schemas.openxmlformats.org/package/2006/relationships"><Relationship Id="rId3" Type="http://schemas.openxmlformats.org/officeDocument/2006/relationships/hyperlink" Target="https://dwc.tdwg.org/terms/#location" TargetMode="External"/><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hyperlink" Target="https://dwc.tdwg.org/terms/#location" TargetMode="External"/><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hyperlink" Target="https://vimeo.com/409780588" TargetMode="External"/><Relationship Id="rId7" Type="http://schemas.openxmlformats.org/officeDocument/2006/relationships/image" Target="../media/image33.png"/><Relationship Id="rId2" Type="http://schemas.openxmlformats.org/officeDocument/2006/relationships/notesSlide" Target="../notesSlides/notesSlide33.xml"/><Relationship Id="rId1" Type="http://schemas.openxmlformats.org/officeDocument/2006/relationships/slideLayout" Target="../slideLayouts/slideLayout3.xml"/><Relationship Id="rId6" Type="http://schemas.openxmlformats.org/officeDocument/2006/relationships/hyperlink" Target="https://lacmip.github.io/emu/documentation/georeferencing" TargetMode="External"/><Relationship Id="rId5" Type="http://schemas.openxmlformats.org/officeDocument/2006/relationships/image" Target="../media/image32.jpg"/><Relationship Id="rId4" Type="http://schemas.openxmlformats.org/officeDocument/2006/relationships/image" Target="../media/image31.png"/></Relationships>
</file>

<file path=ppt/slides/_rels/slide3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4.xml"/><Relationship Id="rId1" Type="http://schemas.openxmlformats.org/officeDocument/2006/relationships/slideLayout" Target="../slideLayouts/slideLayout3.xml"/><Relationship Id="rId5" Type="http://schemas.openxmlformats.org/officeDocument/2006/relationships/image" Target="../media/image35.png"/><Relationship Id="rId4" Type="http://schemas.openxmlformats.org/officeDocument/2006/relationships/image" Target="../media/image34.png"/></Relationships>
</file>

<file path=ppt/slides/_rels/slide35.xml.rels><?xml version="1.0" encoding="UTF-8" standalone="yes"?>
<Relationships xmlns="http://schemas.openxmlformats.org/package/2006/relationships"><Relationship Id="rId3" Type="http://schemas.openxmlformats.org/officeDocument/2006/relationships/hyperlink" Target="https://vimeo.com/408990525" TargetMode="External"/><Relationship Id="rId7" Type="http://schemas.openxmlformats.org/officeDocument/2006/relationships/image" Target="../media/image34.png"/><Relationship Id="rId2" Type="http://schemas.openxmlformats.org/officeDocument/2006/relationships/notesSlide" Target="../notesSlides/notesSlide35.xml"/><Relationship Id="rId1" Type="http://schemas.openxmlformats.org/officeDocument/2006/relationships/slideLayout" Target="../slideLayouts/slideLayout3.xml"/><Relationship Id="rId6" Type="http://schemas.openxmlformats.org/officeDocument/2006/relationships/image" Target="../media/image33.png"/><Relationship Id="rId5" Type="http://schemas.openxmlformats.org/officeDocument/2006/relationships/image" Target="../media/image36.png"/><Relationship Id="rId4" Type="http://schemas.openxmlformats.org/officeDocument/2006/relationships/hyperlink" Target="https://vimeo.com/408991069"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hyperlink" Target="https://doi.org/10.3897/BDJ.10.e81282" TargetMode="External"/><Relationship Id="rId2" Type="http://schemas.openxmlformats.org/officeDocument/2006/relationships/notesSlide" Target="../notesSlides/notesSlide37.xml"/><Relationship Id="rId1" Type="http://schemas.openxmlformats.org/officeDocument/2006/relationships/slideLayout" Target="../slideLayouts/slideLayout3.xml"/><Relationship Id="rId6" Type="http://schemas.openxmlformats.org/officeDocument/2006/relationships/image" Target="../media/image38.jpg"/><Relationship Id="rId5" Type="http://schemas.openxmlformats.org/officeDocument/2006/relationships/image" Target="../media/image34.png"/><Relationship Id="rId4" Type="http://schemas.openxmlformats.org/officeDocument/2006/relationships/image" Target="../media/image33.png"/></Relationships>
</file>

<file path=ppt/slides/_rels/slide38.xml.rels><?xml version="1.0" encoding="UTF-8" standalone="yes"?>
<Relationships xmlns="http://schemas.openxmlformats.org/package/2006/relationships"><Relationship Id="rId3" Type="http://schemas.openxmlformats.org/officeDocument/2006/relationships/hyperlink" Target="http://www.geo-locate.org/developers/default.html" TargetMode="External"/><Relationship Id="rId2" Type="http://schemas.openxmlformats.org/officeDocument/2006/relationships/notesSlide" Target="../notesSlides/notesSlide38.xml"/><Relationship Id="rId1" Type="http://schemas.openxmlformats.org/officeDocument/2006/relationships/slideLayout" Target="../slideLayouts/slideLayout3.xml"/><Relationship Id="rId4" Type="http://schemas.openxmlformats.org/officeDocument/2006/relationships/hyperlink" Target="https://vimeo.com/507204276" TargetMode="External"/></Relationships>
</file>

<file path=ppt/slides/_rels/slide39.xml.rels><?xml version="1.0" encoding="UTF-8" standalone="yes"?>
<Relationships xmlns="http://schemas.openxmlformats.org/package/2006/relationships"><Relationship Id="rId3" Type="http://schemas.openxmlformats.org/officeDocument/2006/relationships/hyperlink" Target="https://github.com/VertNet/bels" TargetMode="External"/><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hyperlink" Target="https://doi.org/10.35035/e09p-h128" TargetMode="External"/><Relationship Id="rId4" Type="http://schemas.openxmlformats.org/officeDocument/2006/relationships/hyperlink" Target="https://doi.org/10.15468/doc-gg7h-s853" TargetMode="External"/></Relationships>
</file>

<file path=ppt/slides/_rels/slide4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0.xml"/><Relationship Id="rId1" Type="http://schemas.openxmlformats.org/officeDocument/2006/relationships/slideLayout" Target="../slideLayouts/slideLayout3.xml"/><Relationship Id="rId4" Type="http://schemas.openxmlformats.org/officeDocument/2006/relationships/hyperlink" Target="https://www.gbif.org/occurrence/map?basis_of_record=PRESERVED_SPECIMEN&amp;has_coordinate=true&amp;has_geospatial_issue=" TargetMode="External"/></Relationships>
</file>

<file path=ppt/slides/_rels/slide4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1.xml"/><Relationship Id="rId1" Type="http://schemas.openxmlformats.org/officeDocument/2006/relationships/slideLayout" Target="../slideLayouts/slideLayout3.xml"/><Relationship Id="rId4" Type="http://schemas.openxmlformats.org/officeDocument/2006/relationships/hyperlink" Target="https://doi.org/10.1111/ecog.06025" TargetMode="External"/></Relationships>
</file>

<file path=ppt/slides/_rels/slide42.xml.rels><?xml version="1.0" encoding="UTF-8" standalone="yes"?>
<Relationships xmlns="http://schemas.openxmlformats.org/package/2006/relationships"><Relationship Id="rId3" Type="http://schemas.openxmlformats.org/officeDocument/2006/relationships/hyperlink" Target="https://doi.org/10.1111/ecog.06025" TargetMode="External"/><Relationship Id="rId2" Type="http://schemas.openxmlformats.org/officeDocument/2006/relationships/notesSlide" Target="../notesSlides/notesSlide42.xml"/><Relationship Id="rId1" Type="http://schemas.openxmlformats.org/officeDocument/2006/relationships/slideLayout" Target="../slideLayouts/slideLayout3.xml"/><Relationship Id="rId4" Type="http://schemas.openxmlformats.org/officeDocument/2006/relationships/image" Target="../media/image40.png"/></Relationships>
</file>

<file path=ppt/slides/_rels/slide4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3.xml"/><Relationship Id="rId1" Type="http://schemas.openxmlformats.org/officeDocument/2006/relationships/slideLayout" Target="../slideLayouts/slideLayout3.xml"/><Relationship Id="rId4" Type="http://schemas.openxmlformats.org/officeDocument/2006/relationships/hyperlink" Target="https://doi.org/10.1111/ecog.06025" TargetMode="External"/></Relationships>
</file>

<file path=ppt/slides/_rels/slide44.xml.rels><?xml version="1.0" encoding="UTF-8" standalone="yes"?>
<Relationships xmlns="http://schemas.openxmlformats.org/package/2006/relationships"><Relationship Id="rId3" Type="http://schemas.openxmlformats.org/officeDocument/2006/relationships/hyperlink" Target="https://doi.org/10.5281/zenodo.5044247" TargetMode="External"/><Relationship Id="rId2" Type="http://schemas.openxmlformats.org/officeDocument/2006/relationships/notesSlide" Target="../notesSlides/notesSlide44.xml"/><Relationship Id="rId1" Type="http://schemas.openxmlformats.org/officeDocument/2006/relationships/slideLayout" Target="../slideLayouts/slideLayout3.xml"/><Relationship Id="rId4" Type="http://schemas.openxmlformats.org/officeDocument/2006/relationships/image" Target="../media/image42.png"/></Relationships>
</file>

<file path=ppt/slides/_rels/slide45.xml.rels><?xml version="1.0" encoding="UTF-8" standalone="yes"?>
<Relationships xmlns="http://schemas.openxmlformats.org/package/2006/relationships"><Relationship Id="rId3" Type="http://schemas.openxmlformats.org/officeDocument/2006/relationships/hyperlink" Target="https://tdwg.github.io/esp/georeferencing/2020-workshop.html" TargetMode="External"/><Relationship Id="rId7" Type="http://schemas.openxmlformats.org/officeDocument/2006/relationships/hyperlink" Target="https://doi.org/10.35035/e09p-h128" TargetMode="External"/><Relationship Id="rId2" Type="http://schemas.openxmlformats.org/officeDocument/2006/relationships/notesSlide" Target="../notesSlides/notesSlide45.xml"/><Relationship Id="rId1" Type="http://schemas.openxmlformats.org/officeDocument/2006/relationships/slideLayout" Target="../slideLayouts/slideLayout3.xml"/><Relationship Id="rId6" Type="http://schemas.openxmlformats.org/officeDocument/2006/relationships/hyperlink" Target="https://doi.org/10.15468/doc-gg7h-s853" TargetMode="External"/><Relationship Id="rId5" Type="http://schemas.openxmlformats.org/officeDocument/2006/relationships/image" Target="../media/image8.png"/><Relationship Id="rId4" Type="http://schemas.openxmlformats.org/officeDocument/2006/relationships/hyperlink" Target="http://georeferencing.org/" TargetMode="External"/></Relationships>
</file>

<file path=ppt/slides/_rels/slide46.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7.xm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10.png"/><Relationship Id="rId5" Type="http://schemas.openxmlformats.org/officeDocument/2006/relationships/hyperlink" Target="https://www.google.com/maps/place/4%C2%B058'27.0%22N+76%C2%B013'42.0%22W" TargetMode="External"/><Relationship Id="rId4" Type="http://schemas.openxmlformats.org/officeDocument/2006/relationships/hyperlink" Target="https://www.antwe...4600_l_1_high.jpg" TargetMode="Externa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hyperlink" Target="http://n2t.net/ark:/65665/m314a94feb-4c84-41ca-bc2f-4517fd894072"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3.xml"/><Relationship Id="rId5" Type="http://schemas.openxmlformats.org/officeDocument/2006/relationships/image" Target="../media/image18.png"/><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3.xml"/><Relationship Id="rId5" Type="http://schemas.openxmlformats.org/officeDocument/2006/relationships/image" Target="../media/image21.jpg"/><Relationship Id="rId4" Type="http://schemas.openxmlformats.org/officeDocument/2006/relationships/image" Target="../media/image20.jp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hyperlink" Target="https://www.gbif.org/occurrence/map?basis_of_record=PRESERVED_SPECIMEN&amp;has_coordinate=true&amp;has_geospatial_issue="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70"/>
        <p:cNvGrpSpPr/>
        <p:nvPr/>
      </p:nvGrpSpPr>
      <p:grpSpPr>
        <a:xfrm>
          <a:off x="0" y="0"/>
          <a:ext cx="0" cy="0"/>
          <a:chOff x="0" y="0"/>
          <a:chExt cx="0" cy="0"/>
        </a:xfrm>
      </p:grpSpPr>
      <p:sp>
        <p:nvSpPr>
          <p:cNvPr id="71" name="Google Shape;71;p13"/>
          <p:cNvSpPr txBox="1">
            <a:spLocks noGrp="1"/>
          </p:cNvSpPr>
          <p:nvPr>
            <p:ph type="ctrTitle"/>
          </p:nvPr>
        </p:nvSpPr>
        <p:spPr>
          <a:xfrm>
            <a:off x="871975" y="1900700"/>
            <a:ext cx="7785600" cy="22821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r>
              <a:rPr lang="en-US" sz="3900"/>
              <a:t>Introduction to Biodiversity Specimen Digitization</a:t>
            </a:r>
            <a:endParaRPr sz="3900"/>
          </a:p>
          <a:p>
            <a:pPr marL="0" lvl="0" indent="0" algn="l" rtl="0">
              <a:lnSpc>
                <a:spcPct val="100000"/>
              </a:lnSpc>
              <a:spcBef>
                <a:spcPts val="0"/>
              </a:spcBef>
              <a:spcAft>
                <a:spcPts val="0"/>
              </a:spcAft>
              <a:buClr>
                <a:schemeClr val="dk1"/>
              </a:buClr>
              <a:buSzPts val="1100"/>
              <a:buFont typeface="Arial"/>
              <a:buNone/>
            </a:pPr>
            <a:endParaRPr sz="3900"/>
          </a:p>
          <a:p>
            <a:pPr marL="0" lvl="0" indent="0" algn="l" rtl="0">
              <a:lnSpc>
                <a:spcPct val="100000"/>
              </a:lnSpc>
              <a:spcBef>
                <a:spcPts val="0"/>
              </a:spcBef>
              <a:spcAft>
                <a:spcPts val="1600"/>
              </a:spcAft>
              <a:buClr>
                <a:schemeClr val="dk1"/>
              </a:buClr>
              <a:buSzPts val="1018"/>
              <a:buFont typeface="Arial"/>
              <a:buNone/>
            </a:pPr>
            <a:r>
              <a:rPr lang="en-US" sz="3300" b="0">
                <a:solidFill>
                  <a:schemeClr val="dk2"/>
                </a:solidFill>
              </a:rPr>
              <a:t>Georeferencing</a:t>
            </a:r>
            <a:endParaRPr sz="3900"/>
          </a:p>
        </p:txBody>
      </p:sp>
      <p:grpSp>
        <p:nvGrpSpPr>
          <p:cNvPr id="72" name="Google Shape;72;p13"/>
          <p:cNvGrpSpPr/>
          <p:nvPr/>
        </p:nvGrpSpPr>
        <p:grpSpPr>
          <a:xfrm>
            <a:off x="11411923" y="6372522"/>
            <a:ext cx="445430" cy="205744"/>
            <a:chOff x="9819275" y="4323125"/>
            <a:chExt cx="723100" cy="334000"/>
          </a:xfrm>
        </p:grpSpPr>
        <p:pic>
          <p:nvPicPr>
            <p:cNvPr id="73" name="Google Shape;73;p13"/>
            <p:cNvPicPr preferRelativeResize="0"/>
            <p:nvPr/>
          </p:nvPicPr>
          <p:blipFill>
            <a:blip r:embed="rId3">
              <a:alphaModFix/>
            </a:blip>
            <a:stretch>
              <a:fillRect/>
            </a:stretch>
          </p:blipFill>
          <p:spPr>
            <a:xfrm>
              <a:off x="10208375" y="4323125"/>
              <a:ext cx="334000" cy="334000"/>
            </a:xfrm>
            <a:prstGeom prst="rect">
              <a:avLst/>
            </a:prstGeom>
            <a:noFill/>
            <a:ln>
              <a:noFill/>
            </a:ln>
          </p:spPr>
        </p:pic>
        <p:pic>
          <p:nvPicPr>
            <p:cNvPr id="74" name="Google Shape;74;p13"/>
            <p:cNvPicPr preferRelativeResize="0"/>
            <p:nvPr/>
          </p:nvPicPr>
          <p:blipFill>
            <a:blip r:embed="rId4">
              <a:alphaModFix/>
            </a:blip>
            <a:stretch>
              <a:fillRect/>
            </a:stretch>
          </p:blipFill>
          <p:spPr>
            <a:xfrm>
              <a:off x="9819275" y="4323125"/>
              <a:ext cx="334000" cy="334000"/>
            </a:xfrm>
            <a:prstGeom prst="rect">
              <a:avLst/>
            </a:prstGeom>
            <a:noFill/>
            <a:ln>
              <a:noFill/>
            </a:ln>
          </p:spPr>
        </p:pic>
      </p:grpSp>
      <p:sp>
        <p:nvSpPr>
          <p:cNvPr id="75" name="Google Shape;75;p13"/>
          <p:cNvSpPr txBox="1"/>
          <p:nvPr/>
        </p:nvSpPr>
        <p:spPr>
          <a:xfrm>
            <a:off x="8657575" y="5110425"/>
            <a:ext cx="3342900" cy="12621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US">
                <a:solidFill>
                  <a:srgbClr val="FFFFFF"/>
                </a:solidFill>
              </a:rPr>
              <a:t>Originally created by Erica Krimmel (</a:t>
            </a:r>
            <a:r>
              <a:rPr lang="en-US" u="sng">
                <a:solidFill>
                  <a:srgbClr val="FFFFFF"/>
                </a:solidFill>
                <a:hlinkClick r:id="rId5">
                  <a:extLst>
                    <a:ext uri="{A12FA001-AC4F-418D-AE19-62706E023703}">
                      <ahyp:hlinkClr xmlns:ahyp="http://schemas.microsoft.com/office/drawing/2018/hyperlinkcolor" val="tx"/>
                    </a:ext>
                  </a:extLst>
                </a:hlinkClick>
              </a:rPr>
              <a:t>ORCID 0000-0003-3192-0080</a:t>
            </a:r>
            <a:r>
              <a:rPr lang="en-US">
                <a:solidFill>
                  <a:srgbClr val="FFFFFF"/>
                </a:solidFill>
              </a:rPr>
              <a:t>), 2022. Unless otherwise noted, e.g. for images, this content is licensed </a:t>
            </a:r>
            <a:r>
              <a:rPr lang="en-US" u="sng">
                <a:solidFill>
                  <a:srgbClr val="FFFFFF"/>
                </a:solidFill>
                <a:hlinkClick r:id="rId6">
                  <a:extLst>
                    <a:ext uri="{A12FA001-AC4F-418D-AE19-62706E023703}">
                      <ahyp:hlinkClr xmlns:ahyp="http://schemas.microsoft.com/office/drawing/2018/hyperlinkcolor" val="tx"/>
                    </a:ext>
                  </a:extLst>
                </a:hlinkClick>
              </a:rPr>
              <a:t>CC0</a:t>
            </a:r>
            <a:r>
              <a:rPr lang="en-US">
                <a:solidFill>
                  <a:srgbClr val="FFFFFF"/>
                </a:solidFill>
              </a:rPr>
              <a:t> for maximum reusability.</a:t>
            </a:r>
            <a:endParaRPr>
              <a:solidFill>
                <a:srgbClr val="FFFFFF"/>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sp>
        <p:nvSpPr>
          <p:cNvPr id="176" name="Google Shape;176;p22"/>
          <p:cNvSpPr txBox="1">
            <a:spLocks noGrp="1"/>
          </p:cNvSpPr>
          <p:nvPr>
            <p:ph type="title"/>
          </p:nvPr>
        </p:nvSpPr>
        <p:spPr>
          <a:xfrm>
            <a:off x="415600" y="593367"/>
            <a:ext cx="11360700" cy="763500"/>
          </a:xfrm>
          <a:prstGeom prst="rect">
            <a:avLst/>
          </a:prstGeom>
        </p:spPr>
        <p:txBody>
          <a:bodyPr spcFirstLastPara="1" wrap="square" lIns="121900" tIns="121900" rIns="121900" bIns="121900" anchor="t" anchorCtr="0">
            <a:normAutofit/>
          </a:bodyPr>
          <a:lstStyle/>
          <a:p>
            <a:pPr marL="0" lvl="0" indent="0" algn="l" rtl="0">
              <a:spcBef>
                <a:spcPts val="0"/>
              </a:spcBef>
              <a:spcAft>
                <a:spcPts val="0"/>
              </a:spcAft>
              <a:buNone/>
            </a:pPr>
            <a:r>
              <a:rPr lang="en-US" sz="2800"/>
              <a:t>What is georeferencing?</a:t>
            </a:r>
            <a:endParaRPr sz="2800"/>
          </a:p>
        </p:txBody>
      </p:sp>
      <p:sp>
        <p:nvSpPr>
          <p:cNvPr id="177" name="Google Shape;177;p22"/>
          <p:cNvSpPr txBox="1">
            <a:spLocks noGrp="1"/>
          </p:cNvSpPr>
          <p:nvPr>
            <p:ph type="body" idx="1"/>
          </p:nvPr>
        </p:nvSpPr>
        <p:spPr>
          <a:xfrm>
            <a:off x="415600" y="1536633"/>
            <a:ext cx="11360700" cy="4555200"/>
          </a:xfrm>
          <a:prstGeom prst="rect">
            <a:avLst/>
          </a:prstGeom>
        </p:spPr>
        <p:txBody>
          <a:bodyPr spcFirstLastPara="1" wrap="square" lIns="121900" tIns="121900" rIns="121900" bIns="121900" anchor="t" anchorCtr="0">
            <a:normAutofit/>
          </a:bodyPr>
          <a:lstStyle/>
          <a:p>
            <a:pPr marL="0" lvl="0" indent="0" algn="l" rtl="0">
              <a:spcBef>
                <a:spcPts val="0"/>
              </a:spcBef>
              <a:spcAft>
                <a:spcPts val="0"/>
              </a:spcAft>
              <a:buNone/>
            </a:pPr>
            <a:r>
              <a:rPr lang="en-US" sz="2300"/>
              <a:t>A complete georeference has, at a minimum, three elements:</a:t>
            </a:r>
            <a:endParaRPr sz="2300"/>
          </a:p>
          <a:p>
            <a:pPr marL="457200" lvl="0" indent="-374650" algn="l" rtl="0">
              <a:spcBef>
                <a:spcPts val="1600"/>
              </a:spcBef>
              <a:spcAft>
                <a:spcPts val="0"/>
              </a:spcAft>
              <a:buSzPts val="2300"/>
              <a:buChar char="●"/>
            </a:pPr>
            <a:r>
              <a:rPr lang="en-US" sz="2300"/>
              <a:t>a coordinate reference system</a:t>
            </a:r>
            <a:endParaRPr sz="2300"/>
          </a:p>
          <a:p>
            <a:pPr marL="457200" lvl="0" indent="-374650" algn="l" rtl="0">
              <a:spcBef>
                <a:spcPts val="0"/>
              </a:spcBef>
              <a:spcAft>
                <a:spcPts val="0"/>
              </a:spcAft>
              <a:buSzPts val="2300"/>
              <a:buChar char="●"/>
            </a:pPr>
            <a:r>
              <a:rPr lang="en-US" sz="2300"/>
              <a:t>geospatial coordinates</a:t>
            </a:r>
            <a:endParaRPr sz="2300"/>
          </a:p>
          <a:p>
            <a:pPr marL="457200" lvl="0" indent="-374650" algn="l" rtl="0">
              <a:spcBef>
                <a:spcPts val="0"/>
              </a:spcBef>
              <a:spcAft>
                <a:spcPts val="0"/>
              </a:spcAft>
              <a:buSzPts val="2300"/>
              <a:buChar char="●"/>
            </a:pPr>
            <a:r>
              <a:rPr lang="en-US" sz="2300"/>
              <a:t>an associated uncertainty</a:t>
            </a:r>
            <a:endParaRPr sz="2300"/>
          </a:p>
        </p:txBody>
      </p:sp>
      <p:sp>
        <p:nvSpPr>
          <p:cNvPr id="178" name="Google Shape;178;p22"/>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p>
            <a:pPr marL="0" lvl="0" indent="0" algn="r" rtl="0">
              <a:spcBef>
                <a:spcPts val="0"/>
              </a:spcBef>
              <a:spcAft>
                <a:spcPts val="0"/>
              </a:spcAft>
              <a:buNone/>
            </a:pPr>
            <a:fld id="{00000000-1234-1234-1234-123412341234}" type="slidenum">
              <a:rPr lang="en-US"/>
              <a:t>10</a:t>
            </a:fld>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sp>
        <p:nvSpPr>
          <p:cNvPr id="183" name="Google Shape;183;p23"/>
          <p:cNvSpPr txBox="1">
            <a:spLocks noGrp="1"/>
          </p:cNvSpPr>
          <p:nvPr>
            <p:ph type="title"/>
          </p:nvPr>
        </p:nvSpPr>
        <p:spPr>
          <a:xfrm>
            <a:off x="415600" y="593367"/>
            <a:ext cx="11360700" cy="7635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sz="2800"/>
              <a:t>Geospatial concepts: Geographic feature</a:t>
            </a:r>
            <a:endParaRPr sz="2800"/>
          </a:p>
        </p:txBody>
      </p:sp>
      <p:sp>
        <p:nvSpPr>
          <p:cNvPr id="184" name="Google Shape;184;p23"/>
          <p:cNvSpPr txBox="1">
            <a:spLocks noGrp="1"/>
          </p:cNvSpPr>
          <p:nvPr>
            <p:ph type="body" idx="1"/>
          </p:nvPr>
        </p:nvSpPr>
        <p:spPr>
          <a:xfrm>
            <a:off x="415600" y="1536625"/>
            <a:ext cx="11078700" cy="9507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1600"/>
              </a:spcAft>
              <a:buNone/>
            </a:pPr>
            <a:r>
              <a:rPr lang="en-US" sz="2300"/>
              <a:t>A geographic feature is an object of observation, measurement, or reference that can be represented spatially. Also called a “named place” or “place name.”</a:t>
            </a:r>
            <a:endParaRPr sz="2300"/>
          </a:p>
        </p:txBody>
      </p:sp>
      <p:sp>
        <p:nvSpPr>
          <p:cNvPr id="185" name="Google Shape;185;p23"/>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p>
            <a:pPr marL="0" lvl="0" indent="0" algn="r" rtl="0">
              <a:spcBef>
                <a:spcPts val="0"/>
              </a:spcBef>
              <a:spcAft>
                <a:spcPts val="0"/>
              </a:spcAft>
              <a:buNone/>
            </a:pPr>
            <a:fld id="{00000000-1234-1234-1234-123412341234}" type="slidenum">
              <a:rPr lang="en-US"/>
              <a:t>11</a:t>
            </a:fld>
            <a:endParaRPr/>
          </a:p>
        </p:txBody>
      </p:sp>
      <p:pic>
        <p:nvPicPr>
          <p:cNvPr id="186" name="Google Shape;186;p23"/>
          <p:cNvPicPr preferRelativeResize="0"/>
          <p:nvPr/>
        </p:nvPicPr>
        <p:blipFill rotWithShape="1">
          <a:blip r:embed="rId3">
            <a:alphaModFix/>
          </a:blip>
          <a:srcRect l="830" t="24327" r="63678" b="45384"/>
          <a:stretch/>
        </p:blipFill>
        <p:spPr>
          <a:xfrm>
            <a:off x="415600" y="3605700"/>
            <a:ext cx="3903073" cy="1915849"/>
          </a:xfrm>
          <a:prstGeom prst="rect">
            <a:avLst/>
          </a:prstGeom>
          <a:noFill/>
          <a:ln w="28575" cap="flat" cmpd="sng">
            <a:solidFill>
              <a:schemeClr val="accent4"/>
            </a:solidFill>
            <a:prstDash val="solid"/>
            <a:round/>
            <a:headEnd type="none" w="sm" len="sm"/>
            <a:tailEnd type="none" w="sm" len="sm"/>
          </a:ln>
        </p:spPr>
      </p:pic>
      <p:pic>
        <p:nvPicPr>
          <p:cNvPr id="187" name="Google Shape;187;p23"/>
          <p:cNvPicPr preferRelativeResize="0"/>
          <p:nvPr/>
        </p:nvPicPr>
        <p:blipFill rotWithShape="1">
          <a:blip r:embed="rId4">
            <a:alphaModFix/>
          </a:blip>
          <a:srcRect t="11888" b="74972"/>
          <a:stretch/>
        </p:blipFill>
        <p:spPr>
          <a:xfrm>
            <a:off x="1417725" y="2487326"/>
            <a:ext cx="4783374" cy="950701"/>
          </a:xfrm>
          <a:prstGeom prst="rect">
            <a:avLst/>
          </a:prstGeom>
          <a:noFill/>
          <a:ln w="28575" cap="flat" cmpd="sng">
            <a:solidFill>
              <a:schemeClr val="accent3"/>
            </a:solidFill>
            <a:prstDash val="solid"/>
            <a:round/>
            <a:headEnd type="none" w="sm" len="sm"/>
            <a:tailEnd type="none" w="sm" len="sm"/>
          </a:ln>
        </p:spPr>
      </p:pic>
      <p:pic>
        <p:nvPicPr>
          <p:cNvPr id="188" name="Google Shape;188;p23"/>
          <p:cNvPicPr preferRelativeResize="0"/>
          <p:nvPr/>
        </p:nvPicPr>
        <p:blipFill rotWithShape="1">
          <a:blip r:embed="rId5">
            <a:alphaModFix/>
          </a:blip>
          <a:srcRect l="35344" t="6086" r="24047" b="56386"/>
          <a:stretch/>
        </p:blipFill>
        <p:spPr>
          <a:xfrm>
            <a:off x="3911924" y="5039475"/>
            <a:ext cx="3034977" cy="1613274"/>
          </a:xfrm>
          <a:prstGeom prst="rect">
            <a:avLst/>
          </a:prstGeom>
          <a:noFill/>
          <a:ln w="28575" cap="flat" cmpd="sng">
            <a:solidFill>
              <a:schemeClr val="accent1"/>
            </a:solidFill>
            <a:prstDash val="solid"/>
            <a:round/>
            <a:headEnd type="none" w="sm" len="sm"/>
            <a:tailEnd type="none" w="sm" len="sm"/>
          </a:ln>
        </p:spPr>
      </p:pic>
      <p:pic>
        <p:nvPicPr>
          <p:cNvPr id="189" name="Google Shape;189;p23"/>
          <p:cNvPicPr preferRelativeResize="0"/>
          <p:nvPr/>
        </p:nvPicPr>
        <p:blipFill>
          <a:blip r:embed="rId6">
            <a:alphaModFix/>
          </a:blip>
          <a:stretch>
            <a:fillRect/>
          </a:stretch>
        </p:blipFill>
        <p:spPr>
          <a:xfrm>
            <a:off x="6785025" y="2487329"/>
            <a:ext cx="4511574" cy="2821675"/>
          </a:xfrm>
          <a:prstGeom prst="rect">
            <a:avLst/>
          </a:prstGeom>
          <a:noFill/>
          <a:ln w="28575" cap="flat" cmpd="sng">
            <a:solidFill>
              <a:schemeClr val="accent2"/>
            </a:solidFill>
            <a:prstDash val="solid"/>
            <a:round/>
            <a:headEnd type="none" w="sm" len="sm"/>
            <a:tailEnd type="none" w="sm" len="sm"/>
          </a:ln>
        </p:spPr>
      </p:pic>
      <p:sp>
        <p:nvSpPr>
          <p:cNvPr id="190" name="Google Shape;190;p23"/>
          <p:cNvSpPr/>
          <p:nvPr/>
        </p:nvSpPr>
        <p:spPr>
          <a:xfrm>
            <a:off x="905550" y="2615125"/>
            <a:ext cx="664200" cy="695100"/>
          </a:xfrm>
          <a:prstGeom prst="roundRect">
            <a:avLst>
              <a:gd name="adj" fmla="val 16667"/>
            </a:avLst>
          </a:prstGeom>
          <a:solidFill>
            <a:schemeClr val="accent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3600" b="1">
                <a:solidFill>
                  <a:schemeClr val="lt1"/>
                </a:solidFill>
              </a:rPr>
              <a:t>1</a:t>
            </a:r>
            <a:endParaRPr sz="3600" b="1">
              <a:solidFill>
                <a:schemeClr val="lt1"/>
              </a:solidFill>
            </a:endParaRPr>
          </a:p>
        </p:txBody>
      </p:sp>
      <p:sp>
        <p:nvSpPr>
          <p:cNvPr id="191" name="Google Shape;191;p23"/>
          <p:cNvSpPr/>
          <p:nvPr/>
        </p:nvSpPr>
        <p:spPr>
          <a:xfrm>
            <a:off x="309375" y="5385200"/>
            <a:ext cx="664200" cy="695100"/>
          </a:xfrm>
          <a:prstGeom prst="roundRect">
            <a:avLst>
              <a:gd name="adj" fmla="val 16667"/>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3600" b="1">
                <a:solidFill>
                  <a:schemeClr val="lt1"/>
                </a:solidFill>
              </a:rPr>
              <a:t>2</a:t>
            </a:r>
            <a:endParaRPr sz="3600" b="1">
              <a:solidFill>
                <a:schemeClr val="lt1"/>
              </a:solidFill>
            </a:endParaRPr>
          </a:p>
        </p:txBody>
      </p:sp>
      <p:sp>
        <p:nvSpPr>
          <p:cNvPr id="192" name="Google Shape;192;p23"/>
          <p:cNvSpPr/>
          <p:nvPr/>
        </p:nvSpPr>
        <p:spPr>
          <a:xfrm>
            <a:off x="5097313" y="4501600"/>
            <a:ext cx="664200" cy="695100"/>
          </a:xfrm>
          <a:prstGeom prst="roundRect">
            <a:avLst>
              <a:gd name="adj" fmla="val 16667"/>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3600" b="1">
                <a:solidFill>
                  <a:schemeClr val="lt1"/>
                </a:solidFill>
              </a:rPr>
              <a:t>3</a:t>
            </a:r>
            <a:endParaRPr sz="3600" b="1">
              <a:solidFill>
                <a:schemeClr val="lt1"/>
              </a:solidFill>
            </a:endParaRPr>
          </a:p>
        </p:txBody>
      </p:sp>
      <p:sp>
        <p:nvSpPr>
          <p:cNvPr id="193" name="Google Shape;193;p23"/>
          <p:cNvSpPr/>
          <p:nvPr/>
        </p:nvSpPr>
        <p:spPr>
          <a:xfrm>
            <a:off x="10406125" y="5039475"/>
            <a:ext cx="664200" cy="695100"/>
          </a:xfrm>
          <a:prstGeom prst="roundRect">
            <a:avLst>
              <a:gd name="adj" fmla="val 16667"/>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3600" b="1">
                <a:solidFill>
                  <a:schemeClr val="lt1"/>
                </a:solidFill>
              </a:rPr>
              <a:t>4</a:t>
            </a:r>
            <a:endParaRPr sz="3600" b="1">
              <a:solidFill>
                <a:schemeClr val="lt1"/>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sp>
        <p:nvSpPr>
          <p:cNvPr id="198" name="Google Shape;198;p24"/>
          <p:cNvSpPr txBox="1">
            <a:spLocks noGrp="1"/>
          </p:cNvSpPr>
          <p:nvPr>
            <p:ph type="title"/>
          </p:nvPr>
        </p:nvSpPr>
        <p:spPr>
          <a:xfrm>
            <a:off x="415600" y="593367"/>
            <a:ext cx="11360700" cy="7635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2800"/>
              <a:t>Geospatial concepts: Coordinate system</a:t>
            </a:r>
            <a:endParaRPr sz="2800"/>
          </a:p>
        </p:txBody>
      </p:sp>
      <p:sp>
        <p:nvSpPr>
          <p:cNvPr id="199" name="Google Shape;199;p24"/>
          <p:cNvSpPr txBox="1">
            <a:spLocks noGrp="1"/>
          </p:cNvSpPr>
          <p:nvPr>
            <p:ph type="body" idx="1"/>
          </p:nvPr>
        </p:nvSpPr>
        <p:spPr>
          <a:xfrm>
            <a:off x="415600" y="1536624"/>
            <a:ext cx="11360700" cy="49350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2300"/>
              <a:t>A coordinate system uses numbers to uniquely determine the position of something in space, in this case space over the surface of the earth. Types of coordinate systems include:</a:t>
            </a:r>
            <a:endParaRPr sz="2300"/>
          </a:p>
          <a:p>
            <a:pPr marL="457200" lvl="0" indent="-374650" algn="l" rtl="0">
              <a:spcBef>
                <a:spcPts val="1600"/>
              </a:spcBef>
              <a:spcAft>
                <a:spcPts val="0"/>
              </a:spcAft>
              <a:buSzPts val="2300"/>
              <a:buChar char="●"/>
            </a:pPr>
            <a:r>
              <a:rPr lang="en-US" sz="2300"/>
              <a:t>Geographic (geodetic) coordinate system</a:t>
            </a:r>
            <a:endParaRPr sz="2300"/>
          </a:p>
          <a:p>
            <a:pPr marL="914400" lvl="1" indent="-374650" algn="l" rtl="0">
              <a:spcBef>
                <a:spcPts val="0"/>
              </a:spcBef>
              <a:spcAft>
                <a:spcPts val="0"/>
              </a:spcAft>
              <a:buSzPts val="2300"/>
              <a:buChar char="○"/>
            </a:pPr>
            <a:r>
              <a:rPr lang="en-US" sz="2300"/>
              <a:t>Latitude &amp; longitude</a:t>
            </a:r>
            <a:endParaRPr sz="2300"/>
          </a:p>
          <a:p>
            <a:pPr marL="914400" lvl="0" indent="0" algn="l" rtl="0">
              <a:spcBef>
                <a:spcPts val="1600"/>
              </a:spcBef>
              <a:spcAft>
                <a:spcPts val="0"/>
              </a:spcAft>
              <a:buNone/>
            </a:pPr>
            <a:endParaRPr sz="2300"/>
          </a:p>
          <a:p>
            <a:pPr marL="457200" lvl="0" indent="-374650" algn="l" rtl="0">
              <a:spcBef>
                <a:spcPts val="1600"/>
              </a:spcBef>
              <a:spcAft>
                <a:spcPts val="0"/>
              </a:spcAft>
              <a:buSzPts val="2300"/>
              <a:buChar char="●"/>
            </a:pPr>
            <a:r>
              <a:rPr lang="en-US" sz="2300"/>
              <a:t>Projected (planar, grid) coordinate system</a:t>
            </a:r>
            <a:endParaRPr sz="2300"/>
          </a:p>
          <a:p>
            <a:pPr marL="914400" lvl="1" indent="-374650" algn="l" rtl="0">
              <a:spcBef>
                <a:spcPts val="0"/>
              </a:spcBef>
              <a:spcAft>
                <a:spcPts val="0"/>
              </a:spcAft>
              <a:buSzPts val="2300"/>
              <a:buChar char="○"/>
            </a:pPr>
            <a:r>
              <a:rPr lang="en-US" sz="2300"/>
              <a:t>Universal Transverse Mercator (UTM)</a:t>
            </a:r>
            <a:endParaRPr sz="2300"/>
          </a:p>
          <a:p>
            <a:pPr marL="914400" lvl="1" indent="-374650" algn="l" rtl="0">
              <a:spcBef>
                <a:spcPts val="0"/>
              </a:spcBef>
              <a:spcAft>
                <a:spcPts val="0"/>
              </a:spcAft>
              <a:buSzPts val="2300"/>
              <a:buChar char="○"/>
            </a:pPr>
            <a:r>
              <a:rPr lang="en-US" sz="2300"/>
              <a:t>Public Land Survey System</a:t>
            </a:r>
            <a:endParaRPr sz="2300"/>
          </a:p>
        </p:txBody>
      </p:sp>
      <p:sp>
        <p:nvSpPr>
          <p:cNvPr id="200" name="Google Shape;200;p24"/>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p>
            <a:pPr marL="0" lvl="0" indent="0" algn="r" rtl="0">
              <a:spcBef>
                <a:spcPts val="0"/>
              </a:spcBef>
              <a:spcAft>
                <a:spcPts val="0"/>
              </a:spcAft>
              <a:buNone/>
            </a:pPr>
            <a:fld id="{00000000-1234-1234-1234-123412341234}" type="slidenum">
              <a:rPr lang="en-US"/>
              <a:t>12</a:t>
            </a:fld>
            <a:endParaRPr/>
          </a:p>
        </p:txBody>
      </p:sp>
      <p:pic>
        <p:nvPicPr>
          <p:cNvPr id="201" name="Google Shape;201;p24"/>
          <p:cNvPicPr preferRelativeResize="0"/>
          <p:nvPr/>
        </p:nvPicPr>
        <p:blipFill>
          <a:blip r:embed="rId3">
            <a:alphaModFix/>
          </a:blip>
          <a:stretch>
            <a:fillRect/>
          </a:stretch>
        </p:blipFill>
        <p:spPr>
          <a:xfrm>
            <a:off x="7213726" y="3119100"/>
            <a:ext cx="4082877" cy="2029475"/>
          </a:xfrm>
          <a:prstGeom prst="rect">
            <a:avLst/>
          </a:prstGeom>
          <a:noFill/>
          <a:ln>
            <a:noFill/>
          </a:ln>
        </p:spPr>
      </p:pic>
      <p:sp>
        <p:nvSpPr>
          <p:cNvPr id="202" name="Google Shape;202;p24"/>
          <p:cNvSpPr txBox="1"/>
          <p:nvPr/>
        </p:nvSpPr>
        <p:spPr>
          <a:xfrm>
            <a:off x="7137525" y="5072375"/>
            <a:ext cx="40830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200">
                <a:solidFill>
                  <a:schemeClr val="dk2"/>
                </a:solidFill>
              </a:rPr>
              <a:t>Image: https://learn.e-limu.org/topic/view/?t=157&amp;c=29</a:t>
            </a:r>
            <a:endParaRPr sz="1200">
              <a:solidFill>
                <a:schemeClr val="dk2"/>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8" name="Google Shape;208;p25"/>
          <p:cNvSpPr txBox="1">
            <a:spLocks noGrp="1"/>
          </p:cNvSpPr>
          <p:nvPr>
            <p:ph type="title"/>
          </p:nvPr>
        </p:nvSpPr>
        <p:spPr>
          <a:xfrm>
            <a:off x="415600" y="593367"/>
            <a:ext cx="11360700" cy="763500"/>
          </a:xfrm>
          <a:prstGeom prst="rect">
            <a:avLst/>
          </a:prstGeom>
        </p:spPr>
        <p:txBody>
          <a:bodyPr spcFirstLastPara="1" wrap="square" lIns="121900" tIns="121900" rIns="121900" bIns="121900" anchor="t" anchorCtr="0">
            <a:normAutofit/>
          </a:bodyPr>
          <a:lstStyle/>
          <a:p>
            <a:pPr marL="0" lvl="0" indent="0" algn="l" rtl="0">
              <a:spcBef>
                <a:spcPts val="0"/>
              </a:spcBef>
              <a:spcAft>
                <a:spcPts val="0"/>
              </a:spcAft>
              <a:buNone/>
            </a:pPr>
            <a:r>
              <a:rPr lang="en-US" sz="2800"/>
              <a:t>Geospatial concepts: Latitude &amp; Longitude</a:t>
            </a:r>
            <a:endParaRPr sz="2800"/>
          </a:p>
        </p:txBody>
      </p:sp>
      <p:sp>
        <p:nvSpPr>
          <p:cNvPr id="209" name="Google Shape;209;p25"/>
          <p:cNvSpPr txBox="1">
            <a:spLocks noGrp="1"/>
          </p:cNvSpPr>
          <p:nvPr>
            <p:ph type="body" idx="1"/>
          </p:nvPr>
        </p:nvSpPr>
        <p:spPr>
          <a:xfrm>
            <a:off x="6966561" y="1769281"/>
            <a:ext cx="4941000" cy="394500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Clr>
                <a:schemeClr val="dk1"/>
              </a:buClr>
              <a:buSzPts val="1100"/>
              <a:buFont typeface="Arial"/>
              <a:buNone/>
            </a:pPr>
            <a:r>
              <a:rPr lang="en-US" sz="2400"/>
              <a:t>Ways to record latitude &amp; longitude</a:t>
            </a:r>
            <a:br>
              <a:rPr lang="en-US" sz="2400"/>
            </a:br>
            <a:br>
              <a:rPr lang="en-US" sz="1000"/>
            </a:br>
            <a:r>
              <a:rPr lang="en-US" sz="2400"/>
              <a:t>Decimal degrees:</a:t>
            </a:r>
            <a:br>
              <a:rPr lang="en-US" sz="2400"/>
            </a:br>
            <a:r>
              <a:rPr lang="en-US" sz="2100" b="1">
                <a:solidFill>
                  <a:schemeClr val="accent1"/>
                </a:solidFill>
              </a:rPr>
              <a:t>40.067952, -105.2222095</a:t>
            </a:r>
            <a:endParaRPr sz="2100" b="1">
              <a:solidFill>
                <a:schemeClr val="accent1"/>
              </a:solidFill>
            </a:endParaRPr>
          </a:p>
          <a:p>
            <a:pPr marL="0" lvl="0" indent="0" algn="l" rtl="0">
              <a:spcBef>
                <a:spcPts val="1600"/>
              </a:spcBef>
              <a:spcAft>
                <a:spcPts val="0"/>
              </a:spcAft>
              <a:buClr>
                <a:schemeClr val="dk1"/>
              </a:buClr>
              <a:buSzPts val="1100"/>
              <a:buFont typeface="Arial"/>
              <a:buNone/>
            </a:pPr>
            <a:r>
              <a:rPr lang="en-US" sz="2400"/>
              <a:t>Degrees minutes seconds:</a:t>
            </a:r>
            <a:br>
              <a:rPr lang="en-US" sz="2400"/>
            </a:br>
            <a:r>
              <a:rPr lang="en-US" sz="2100" b="1">
                <a:solidFill>
                  <a:schemeClr val="accent1"/>
                </a:solidFill>
              </a:rPr>
              <a:t>40° 4’ 4.6266” N, 105° 13’ 19.9524” W</a:t>
            </a:r>
            <a:endParaRPr sz="2100" b="1">
              <a:solidFill>
                <a:schemeClr val="accent1"/>
              </a:solidFill>
            </a:endParaRPr>
          </a:p>
          <a:p>
            <a:pPr marL="0" lvl="0" indent="0" algn="l" rtl="0">
              <a:spcBef>
                <a:spcPts val="1600"/>
              </a:spcBef>
              <a:spcAft>
                <a:spcPts val="1600"/>
              </a:spcAft>
              <a:buNone/>
            </a:pPr>
            <a:r>
              <a:rPr lang="en-US" sz="2400"/>
              <a:t>Degrees decimal minutes</a:t>
            </a:r>
            <a:br>
              <a:rPr lang="en-US" sz="2400"/>
            </a:br>
            <a:r>
              <a:rPr lang="en-US" sz="2100" b="1">
                <a:solidFill>
                  <a:schemeClr val="accent1"/>
                </a:solidFill>
              </a:rPr>
              <a:t>40° 4.0771’ N, 105° 13.3325’ W</a:t>
            </a:r>
            <a:endParaRPr sz="2100" b="1">
              <a:solidFill>
                <a:schemeClr val="accent1"/>
              </a:solidFill>
            </a:endParaRPr>
          </a:p>
        </p:txBody>
      </p:sp>
      <p:sp>
        <p:nvSpPr>
          <p:cNvPr id="210" name="Google Shape;210;p25"/>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p>
            <a:pPr marL="0" lvl="0" indent="0" algn="r" rtl="0">
              <a:spcBef>
                <a:spcPts val="0"/>
              </a:spcBef>
              <a:spcAft>
                <a:spcPts val="0"/>
              </a:spcAft>
              <a:buNone/>
            </a:pPr>
            <a:fld id="{00000000-1234-1234-1234-123412341234}" type="slidenum">
              <a:rPr lang="en-US"/>
              <a:t>13</a:t>
            </a:fld>
            <a:endParaRPr/>
          </a:p>
        </p:txBody>
      </p:sp>
      <p:pic>
        <p:nvPicPr>
          <p:cNvPr id="211" name="Google Shape;211;p25"/>
          <p:cNvPicPr preferRelativeResize="0"/>
          <p:nvPr/>
        </p:nvPicPr>
        <p:blipFill rotWithShape="1">
          <a:blip r:embed="rId3">
            <a:alphaModFix/>
          </a:blip>
          <a:srcRect l="3155" r="3760"/>
          <a:stretch/>
        </p:blipFill>
        <p:spPr>
          <a:xfrm>
            <a:off x="415600" y="1841725"/>
            <a:ext cx="6550949" cy="4272318"/>
          </a:xfrm>
          <a:prstGeom prst="rect">
            <a:avLst/>
          </a:prstGeom>
          <a:noFill/>
          <a:ln>
            <a:noFill/>
          </a:ln>
        </p:spPr>
      </p:pic>
      <p:sp>
        <p:nvSpPr>
          <p:cNvPr id="212" name="Google Shape;212;p25"/>
          <p:cNvSpPr txBox="1"/>
          <p:nvPr/>
        </p:nvSpPr>
        <p:spPr>
          <a:xfrm>
            <a:off x="415600" y="6217625"/>
            <a:ext cx="69546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200">
                <a:solidFill>
                  <a:schemeClr val="dk2"/>
                </a:solidFill>
              </a:rPr>
              <a:t>Image: https://www.worldatlas.com/geography/circles-of-latitude-and-longitude.html</a:t>
            </a:r>
            <a:endParaRPr sz="1200">
              <a:solidFill>
                <a:schemeClr val="dk2"/>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sp>
        <p:nvSpPr>
          <p:cNvPr id="218" name="Google Shape;218;p26"/>
          <p:cNvSpPr txBox="1">
            <a:spLocks noGrp="1"/>
          </p:cNvSpPr>
          <p:nvPr>
            <p:ph type="title"/>
          </p:nvPr>
        </p:nvSpPr>
        <p:spPr>
          <a:xfrm>
            <a:off x="415600" y="593367"/>
            <a:ext cx="11360700" cy="763500"/>
          </a:xfrm>
          <a:prstGeom prst="rect">
            <a:avLst/>
          </a:prstGeom>
        </p:spPr>
        <p:txBody>
          <a:bodyPr spcFirstLastPara="1" wrap="square" lIns="121900" tIns="121900" rIns="121900" bIns="121900" anchor="t" anchorCtr="0">
            <a:normAutofit/>
          </a:bodyPr>
          <a:lstStyle/>
          <a:p>
            <a:pPr marL="0" lvl="0" indent="0" algn="l" rtl="0">
              <a:spcBef>
                <a:spcPts val="0"/>
              </a:spcBef>
              <a:spcAft>
                <a:spcPts val="0"/>
              </a:spcAft>
              <a:buClr>
                <a:schemeClr val="dk1"/>
              </a:buClr>
              <a:buSzPts val="1100"/>
              <a:buFont typeface="Arial"/>
              <a:buNone/>
            </a:pPr>
            <a:r>
              <a:rPr lang="en-US" sz="2800"/>
              <a:t>Geospatial concepts: Coordinate precision</a:t>
            </a:r>
            <a:endParaRPr sz="2800"/>
          </a:p>
        </p:txBody>
      </p:sp>
      <p:sp>
        <p:nvSpPr>
          <p:cNvPr id="219" name="Google Shape;219;p26"/>
          <p:cNvSpPr txBox="1">
            <a:spLocks noGrp="1"/>
          </p:cNvSpPr>
          <p:nvPr>
            <p:ph type="body" idx="1"/>
          </p:nvPr>
        </p:nvSpPr>
        <p:spPr>
          <a:xfrm>
            <a:off x="415600" y="1536625"/>
            <a:ext cx="5842800" cy="4455600"/>
          </a:xfrm>
          <a:prstGeom prst="rect">
            <a:avLst/>
          </a:prstGeom>
        </p:spPr>
        <p:txBody>
          <a:bodyPr spcFirstLastPara="1" wrap="square" lIns="121900" tIns="121900" rIns="121900" bIns="121900" anchor="t" anchorCtr="0">
            <a:normAutofit/>
          </a:bodyPr>
          <a:lstStyle/>
          <a:p>
            <a:pPr marL="0" lvl="0" indent="0" algn="l" rtl="0">
              <a:spcBef>
                <a:spcPts val="0"/>
              </a:spcBef>
              <a:spcAft>
                <a:spcPts val="1600"/>
              </a:spcAft>
              <a:buNone/>
            </a:pPr>
            <a:r>
              <a:rPr lang="en-US"/>
              <a:t>Coordinate precision describes the finest unit of measurement used to express the value, e.g. a decimal value of “34.97” has a precision of “0.01 of a degree.”</a:t>
            </a:r>
            <a:endParaRPr/>
          </a:p>
        </p:txBody>
      </p:sp>
      <p:sp>
        <p:nvSpPr>
          <p:cNvPr id="220" name="Google Shape;220;p26"/>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p>
            <a:pPr marL="0" lvl="0" indent="0" algn="r" rtl="0">
              <a:spcBef>
                <a:spcPts val="0"/>
              </a:spcBef>
              <a:spcAft>
                <a:spcPts val="0"/>
              </a:spcAft>
              <a:buNone/>
            </a:pPr>
            <a:fld id="{00000000-1234-1234-1234-123412341234}" type="slidenum">
              <a:rPr lang="en-US"/>
              <a:t>14</a:t>
            </a:fld>
            <a:endParaRPr/>
          </a:p>
        </p:txBody>
      </p:sp>
      <p:pic>
        <p:nvPicPr>
          <p:cNvPr id="221" name="Google Shape;221;p26"/>
          <p:cNvPicPr preferRelativeResize="0"/>
          <p:nvPr/>
        </p:nvPicPr>
        <p:blipFill>
          <a:blip r:embed="rId3">
            <a:alphaModFix/>
          </a:blip>
          <a:stretch>
            <a:fillRect/>
          </a:stretch>
        </p:blipFill>
        <p:spPr>
          <a:xfrm>
            <a:off x="6410800" y="1680792"/>
            <a:ext cx="4733410" cy="4711516"/>
          </a:xfrm>
          <a:prstGeom prst="rect">
            <a:avLst/>
          </a:prstGeom>
          <a:noFill/>
          <a:ln>
            <a:noFill/>
          </a:ln>
        </p:spPr>
      </p:pic>
      <p:sp>
        <p:nvSpPr>
          <p:cNvPr id="222" name="Google Shape;222;p26"/>
          <p:cNvSpPr txBox="1"/>
          <p:nvPr/>
        </p:nvSpPr>
        <p:spPr>
          <a:xfrm>
            <a:off x="4159575" y="5992100"/>
            <a:ext cx="22512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200">
                <a:solidFill>
                  <a:schemeClr val="dk2"/>
                </a:solidFill>
              </a:rPr>
              <a:t>Image: https://xkcd.com/2170/</a:t>
            </a:r>
            <a:endParaRPr sz="1200"/>
          </a:p>
        </p:txBody>
      </p:sp>
      <p:sp>
        <p:nvSpPr>
          <p:cNvPr id="223" name="Google Shape;223;p26"/>
          <p:cNvSpPr/>
          <p:nvPr/>
        </p:nvSpPr>
        <p:spPr>
          <a:xfrm>
            <a:off x="5653654" y="3620425"/>
            <a:ext cx="1029600" cy="400200"/>
          </a:xfrm>
          <a:prstGeom prst="rightArrow">
            <a:avLst>
              <a:gd name="adj1" fmla="val 50000"/>
              <a:gd name="adj2" fmla="val 5000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sp>
        <p:nvSpPr>
          <p:cNvPr id="228" name="Google Shape;228;p27"/>
          <p:cNvSpPr txBox="1">
            <a:spLocks noGrp="1"/>
          </p:cNvSpPr>
          <p:nvPr>
            <p:ph type="title"/>
          </p:nvPr>
        </p:nvSpPr>
        <p:spPr>
          <a:xfrm>
            <a:off x="415600" y="593367"/>
            <a:ext cx="11360700" cy="7635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990"/>
              <a:buNone/>
            </a:pPr>
            <a:r>
              <a:rPr lang="en-US" sz="2800"/>
              <a:t>Geospatial concepts: Datum</a:t>
            </a:r>
            <a:endParaRPr sz="2800"/>
          </a:p>
          <a:p>
            <a:pPr marL="0" lvl="0" indent="0" algn="l" rtl="0">
              <a:spcBef>
                <a:spcPts val="0"/>
              </a:spcBef>
              <a:spcAft>
                <a:spcPts val="0"/>
              </a:spcAft>
              <a:buClr>
                <a:schemeClr val="dk1"/>
              </a:buClr>
              <a:buSzPts val="990"/>
              <a:buFont typeface="Arial"/>
              <a:buNone/>
            </a:pPr>
            <a:endParaRPr sz="3300"/>
          </a:p>
          <a:p>
            <a:pPr marL="0" lvl="0" indent="0" algn="l" rtl="0">
              <a:spcBef>
                <a:spcPts val="0"/>
              </a:spcBef>
              <a:spcAft>
                <a:spcPts val="0"/>
              </a:spcAft>
              <a:buClr>
                <a:schemeClr val="dk1"/>
              </a:buClr>
              <a:buSzPts val="990"/>
              <a:buFont typeface="Arial"/>
              <a:buNone/>
            </a:pPr>
            <a:endParaRPr sz="3300"/>
          </a:p>
          <a:p>
            <a:pPr marL="0" lvl="0" indent="0" algn="l" rtl="0">
              <a:spcBef>
                <a:spcPts val="0"/>
              </a:spcBef>
              <a:spcAft>
                <a:spcPts val="0"/>
              </a:spcAft>
              <a:buClr>
                <a:schemeClr val="dk1"/>
              </a:buClr>
              <a:buSzPts val="990"/>
              <a:buFont typeface="Arial"/>
              <a:buNone/>
            </a:pPr>
            <a:endParaRPr sz="3300"/>
          </a:p>
          <a:p>
            <a:pPr marL="0" lvl="0" indent="0" algn="l" rtl="0">
              <a:spcBef>
                <a:spcPts val="0"/>
              </a:spcBef>
              <a:spcAft>
                <a:spcPts val="0"/>
              </a:spcAft>
              <a:buClr>
                <a:schemeClr val="dk1"/>
              </a:buClr>
              <a:buSzPts val="990"/>
              <a:buFont typeface="Arial"/>
              <a:buNone/>
            </a:pPr>
            <a:endParaRPr sz="3300"/>
          </a:p>
          <a:p>
            <a:pPr marL="0" lvl="0" indent="0" algn="l" rtl="0">
              <a:spcBef>
                <a:spcPts val="0"/>
              </a:spcBef>
              <a:spcAft>
                <a:spcPts val="0"/>
              </a:spcAft>
              <a:buClr>
                <a:schemeClr val="dk1"/>
              </a:buClr>
              <a:buSzPts val="990"/>
              <a:buFont typeface="Arial"/>
              <a:buNone/>
            </a:pPr>
            <a:endParaRPr sz="3300"/>
          </a:p>
          <a:p>
            <a:pPr marL="0" lvl="0" indent="0" algn="l" rtl="0">
              <a:spcBef>
                <a:spcPts val="0"/>
              </a:spcBef>
              <a:spcAft>
                <a:spcPts val="0"/>
              </a:spcAft>
              <a:buClr>
                <a:schemeClr val="dk1"/>
              </a:buClr>
              <a:buSzPts val="990"/>
              <a:buFont typeface="Arial"/>
              <a:buNone/>
            </a:pPr>
            <a:endParaRPr sz="3300"/>
          </a:p>
          <a:p>
            <a:pPr marL="0" lvl="0" indent="0" algn="l" rtl="0">
              <a:spcBef>
                <a:spcPts val="0"/>
              </a:spcBef>
              <a:spcAft>
                <a:spcPts val="0"/>
              </a:spcAft>
              <a:buClr>
                <a:schemeClr val="dk1"/>
              </a:buClr>
              <a:buSzPts val="2520"/>
              <a:buFont typeface="Helvetica Neue"/>
              <a:buNone/>
            </a:pPr>
            <a:endParaRPr sz="3300"/>
          </a:p>
        </p:txBody>
      </p:sp>
      <p:sp>
        <p:nvSpPr>
          <p:cNvPr id="229" name="Google Shape;229;p27"/>
          <p:cNvSpPr txBox="1">
            <a:spLocks noGrp="1"/>
          </p:cNvSpPr>
          <p:nvPr>
            <p:ph type="body" idx="1"/>
          </p:nvPr>
        </p:nvSpPr>
        <p:spPr>
          <a:xfrm>
            <a:off x="415600" y="1536625"/>
            <a:ext cx="11360700" cy="21339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r>
              <a:rPr lang="en-US" sz="2300"/>
              <a:t>A datum is a reference frame that defines the position of the origin, the scale, and the orientation of the axes of a coordinate system.</a:t>
            </a:r>
            <a:endParaRPr sz="2300"/>
          </a:p>
          <a:p>
            <a:pPr marL="457200" lvl="0" indent="-374650" algn="l" rtl="0">
              <a:spcBef>
                <a:spcPts val="1600"/>
              </a:spcBef>
              <a:spcAft>
                <a:spcPts val="0"/>
              </a:spcAft>
              <a:buSzPts val="2300"/>
              <a:buChar char="●"/>
            </a:pPr>
            <a:r>
              <a:rPr lang="en-US" sz="2300"/>
              <a:t>WGS84 is the most common datum used today</a:t>
            </a:r>
            <a:endParaRPr sz="2300"/>
          </a:p>
          <a:p>
            <a:pPr marL="457200" lvl="0" indent="-374650" algn="l" rtl="0">
              <a:spcBef>
                <a:spcPts val="0"/>
              </a:spcBef>
              <a:spcAft>
                <a:spcPts val="0"/>
              </a:spcAft>
              <a:buSzPts val="2300"/>
              <a:buChar char="●"/>
            </a:pPr>
            <a:r>
              <a:rPr lang="en-US" sz="2300"/>
              <a:t>NAD27 and NAD83 are datums common in the last century</a:t>
            </a:r>
            <a:endParaRPr sz="2300"/>
          </a:p>
        </p:txBody>
      </p:sp>
      <p:sp>
        <p:nvSpPr>
          <p:cNvPr id="230" name="Google Shape;230;p27"/>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p>
            <a:pPr marL="0" lvl="0" indent="0" algn="r" rtl="0">
              <a:spcBef>
                <a:spcPts val="0"/>
              </a:spcBef>
              <a:spcAft>
                <a:spcPts val="0"/>
              </a:spcAft>
              <a:buNone/>
            </a:pPr>
            <a:fld id="{00000000-1234-1234-1234-123412341234}" type="slidenum">
              <a:rPr lang="en-US"/>
              <a:t>15</a:t>
            </a:fld>
            <a:endParaRPr/>
          </a:p>
        </p:txBody>
      </p:sp>
      <p:sp>
        <p:nvSpPr>
          <p:cNvPr id="231" name="Google Shape;231;p27"/>
          <p:cNvSpPr txBox="1"/>
          <p:nvPr/>
        </p:nvSpPr>
        <p:spPr>
          <a:xfrm>
            <a:off x="0" y="0"/>
            <a:ext cx="3000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a:t> </a:t>
            </a:r>
            <a:endParaRPr/>
          </a:p>
        </p:txBody>
      </p:sp>
      <p:grpSp>
        <p:nvGrpSpPr>
          <p:cNvPr id="232" name="Google Shape;232;p27"/>
          <p:cNvGrpSpPr/>
          <p:nvPr/>
        </p:nvGrpSpPr>
        <p:grpSpPr>
          <a:xfrm>
            <a:off x="415600" y="3670525"/>
            <a:ext cx="9169033" cy="2609400"/>
            <a:chOff x="415600" y="3670525"/>
            <a:chExt cx="9169033" cy="2609400"/>
          </a:xfrm>
        </p:grpSpPr>
        <p:pic>
          <p:nvPicPr>
            <p:cNvPr id="233" name="Google Shape;233;p27"/>
            <p:cNvPicPr preferRelativeResize="0"/>
            <p:nvPr/>
          </p:nvPicPr>
          <p:blipFill>
            <a:blip r:embed="rId3">
              <a:alphaModFix/>
            </a:blip>
            <a:stretch>
              <a:fillRect/>
            </a:stretch>
          </p:blipFill>
          <p:spPr>
            <a:xfrm>
              <a:off x="415600" y="3670525"/>
              <a:ext cx="2845200" cy="2133900"/>
            </a:xfrm>
            <a:prstGeom prst="rect">
              <a:avLst/>
            </a:prstGeom>
            <a:noFill/>
            <a:ln>
              <a:noFill/>
            </a:ln>
          </p:spPr>
        </p:pic>
        <p:sp>
          <p:nvSpPr>
            <p:cNvPr id="234" name="Google Shape;234;p27"/>
            <p:cNvSpPr/>
            <p:nvPr/>
          </p:nvSpPr>
          <p:spPr>
            <a:xfrm>
              <a:off x="3832575" y="3745825"/>
              <a:ext cx="1983300" cy="1983300"/>
            </a:xfrm>
            <a:prstGeom prst="ellipse">
              <a:avLst/>
            </a:prstGeom>
            <a:noFill/>
            <a:ln w="3810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35" name="Google Shape;235;p27"/>
            <p:cNvGrpSpPr/>
            <p:nvPr/>
          </p:nvGrpSpPr>
          <p:grpSpPr>
            <a:xfrm>
              <a:off x="6387650" y="3670525"/>
              <a:ext cx="2845200" cy="2133900"/>
              <a:chOff x="6628075" y="3619150"/>
              <a:chExt cx="2845200" cy="2133900"/>
            </a:xfrm>
          </p:grpSpPr>
          <p:pic>
            <p:nvPicPr>
              <p:cNvPr id="236" name="Google Shape;236;p27"/>
              <p:cNvPicPr preferRelativeResize="0"/>
              <p:nvPr/>
            </p:nvPicPr>
            <p:blipFill>
              <a:blip r:embed="rId3">
                <a:alphaModFix/>
              </a:blip>
              <a:stretch>
                <a:fillRect/>
              </a:stretch>
            </p:blipFill>
            <p:spPr>
              <a:xfrm>
                <a:off x="6628075" y="3619150"/>
                <a:ext cx="2845200" cy="2133900"/>
              </a:xfrm>
              <a:prstGeom prst="rect">
                <a:avLst/>
              </a:prstGeom>
              <a:noFill/>
              <a:ln>
                <a:noFill/>
              </a:ln>
            </p:spPr>
          </p:pic>
          <p:sp>
            <p:nvSpPr>
              <p:cNvPr id="237" name="Google Shape;237;p27"/>
              <p:cNvSpPr/>
              <p:nvPr/>
            </p:nvSpPr>
            <p:spPr>
              <a:xfrm>
                <a:off x="7059025" y="3694450"/>
                <a:ext cx="1983300" cy="1983300"/>
              </a:xfrm>
              <a:prstGeom prst="ellipse">
                <a:avLst/>
              </a:prstGeom>
              <a:noFill/>
              <a:ln w="3810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8" name="Google Shape;238;p27"/>
            <p:cNvSpPr txBox="1"/>
            <p:nvPr/>
          </p:nvSpPr>
          <p:spPr>
            <a:xfrm>
              <a:off x="1500000" y="5879725"/>
              <a:ext cx="8084633" cy="400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sz="2400" dirty="0"/>
                <a:t>Earth 	    + 	           </a:t>
              </a:r>
              <a:r>
                <a:rPr lang="en-US" sz="2400" dirty="0">
                  <a:solidFill>
                    <a:schemeClr val="dk1"/>
                  </a:solidFill>
                </a:rPr>
                <a:t>ellipsoid 	  =	    datum</a:t>
              </a:r>
              <a:endParaRPr sz="2400" dirty="0"/>
            </a:p>
          </p:txBody>
        </p:sp>
      </p:gr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43"/>
        <p:cNvGrpSpPr/>
        <p:nvPr/>
      </p:nvGrpSpPr>
      <p:grpSpPr>
        <a:xfrm>
          <a:off x="0" y="0"/>
          <a:ext cx="0" cy="0"/>
          <a:chOff x="0" y="0"/>
          <a:chExt cx="0" cy="0"/>
        </a:xfrm>
      </p:grpSpPr>
      <p:sp>
        <p:nvSpPr>
          <p:cNvPr id="244" name="Google Shape;244;p28"/>
          <p:cNvSpPr txBox="1">
            <a:spLocks noGrp="1"/>
          </p:cNvSpPr>
          <p:nvPr>
            <p:ph type="title"/>
          </p:nvPr>
        </p:nvSpPr>
        <p:spPr>
          <a:xfrm>
            <a:off x="415600" y="593367"/>
            <a:ext cx="11360700" cy="763500"/>
          </a:xfrm>
          <a:prstGeom prst="rect">
            <a:avLst/>
          </a:prstGeom>
        </p:spPr>
        <p:txBody>
          <a:bodyPr spcFirstLastPara="1" wrap="square" lIns="121900" tIns="121900" rIns="121900" bIns="121900" anchor="t" anchorCtr="0">
            <a:normAutofit/>
          </a:bodyPr>
          <a:lstStyle/>
          <a:p>
            <a:pPr marL="0" lvl="0" indent="0" algn="l" rtl="0">
              <a:spcBef>
                <a:spcPts val="0"/>
              </a:spcBef>
              <a:spcAft>
                <a:spcPts val="0"/>
              </a:spcAft>
              <a:buNone/>
            </a:pPr>
            <a:r>
              <a:rPr lang="en-US" sz="2800"/>
              <a:t>Georeferencing process</a:t>
            </a:r>
            <a:endParaRPr sz="2800"/>
          </a:p>
        </p:txBody>
      </p:sp>
      <p:sp>
        <p:nvSpPr>
          <p:cNvPr id="245" name="Google Shape;245;p28"/>
          <p:cNvSpPr txBox="1">
            <a:spLocks noGrp="1"/>
          </p:cNvSpPr>
          <p:nvPr>
            <p:ph type="body" idx="1"/>
          </p:nvPr>
        </p:nvSpPr>
        <p:spPr>
          <a:xfrm>
            <a:off x="415600" y="1536624"/>
            <a:ext cx="11360700" cy="4850400"/>
          </a:xfrm>
          <a:prstGeom prst="rect">
            <a:avLst/>
          </a:prstGeom>
        </p:spPr>
        <p:txBody>
          <a:bodyPr spcFirstLastPara="1" wrap="square" lIns="121900" tIns="121900" rIns="121900" bIns="121900" anchor="t" anchorCtr="0">
            <a:normAutofit/>
          </a:bodyPr>
          <a:lstStyle/>
          <a:p>
            <a:pPr marL="0" lvl="0" indent="0" algn="l" rtl="0">
              <a:spcBef>
                <a:spcPts val="0"/>
              </a:spcBef>
              <a:spcAft>
                <a:spcPts val="0"/>
              </a:spcAft>
              <a:buNone/>
            </a:pPr>
            <a:r>
              <a:rPr lang="en-US" sz="2300"/>
              <a:t>Remember that a complete georeference has, at a minimum, three elements: a </a:t>
            </a:r>
            <a:r>
              <a:rPr lang="en-US" sz="2300">
                <a:solidFill>
                  <a:schemeClr val="accent1"/>
                </a:solidFill>
              </a:rPr>
              <a:t>coordinate reference system</a:t>
            </a:r>
            <a:r>
              <a:rPr lang="en-US" sz="2300"/>
              <a:t>, </a:t>
            </a:r>
            <a:r>
              <a:rPr lang="en-US" sz="2300">
                <a:solidFill>
                  <a:schemeClr val="accent1"/>
                </a:solidFill>
              </a:rPr>
              <a:t>geospatial coordinates</a:t>
            </a:r>
            <a:r>
              <a:rPr lang="en-US" sz="2300"/>
              <a:t>, and an associated </a:t>
            </a:r>
            <a:r>
              <a:rPr lang="en-US" sz="2300">
                <a:solidFill>
                  <a:schemeClr val="accent1"/>
                </a:solidFill>
              </a:rPr>
              <a:t>uncertainty</a:t>
            </a:r>
            <a:r>
              <a:rPr lang="en-US" sz="2300"/>
              <a:t>. The general process to get these is:</a:t>
            </a:r>
            <a:endParaRPr sz="2300"/>
          </a:p>
          <a:p>
            <a:pPr marL="0" lvl="0" indent="0" algn="l" rtl="0">
              <a:spcBef>
                <a:spcPts val="1600"/>
              </a:spcBef>
              <a:spcAft>
                <a:spcPts val="0"/>
              </a:spcAft>
              <a:buNone/>
            </a:pPr>
            <a:endParaRPr sz="2300"/>
          </a:p>
          <a:p>
            <a:pPr marL="457200" lvl="0" indent="-374650" algn="l" rtl="0">
              <a:spcBef>
                <a:spcPts val="1600"/>
              </a:spcBef>
              <a:spcAft>
                <a:spcPts val="0"/>
              </a:spcAft>
              <a:buSzPts val="2300"/>
              <a:buAutoNum type="arabicPeriod"/>
            </a:pPr>
            <a:r>
              <a:rPr lang="en-US" sz="2300"/>
              <a:t>Use latitude &amp; longitude with a WGS84 datum (</a:t>
            </a:r>
            <a:r>
              <a:rPr lang="en-US" sz="2300">
                <a:solidFill>
                  <a:schemeClr val="accent1"/>
                </a:solidFill>
              </a:rPr>
              <a:t>coordinate reference system</a:t>
            </a:r>
            <a:r>
              <a:rPr lang="en-US" sz="2300"/>
              <a:t>).</a:t>
            </a:r>
            <a:endParaRPr sz="2300"/>
          </a:p>
          <a:p>
            <a:pPr marL="457200" lvl="0" indent="-374650" algn="l" rtl="0">
              <a:spcBef>
                <a:spcPts val="1000"/>
              </a:spcBef>
              <a:spcAft>
                <a:spcPts val="0"/>
              </a:spcAft>
              <a:buSzPts val="2300"/>
              <a:buAutoNum type="arabicPeriod"/>
            </a:pPr>
            <a:r>
              <a:rPr lang="en-US" sz="2300"/>
              <a:t>Establish latitude &amp; longitude (</a:t>
            </a:r>
            <a:r>
              <a:rPr lang="en-US" sz="2300">
                <a:solidFill>
                  <a:schemeClr val="accent1"/>
                </a:solidFill>
              </a:rPr>
              <a:t>geospatial coordinates</a:t>
            </a:r>
            <a:r>
              <a:rPr lang="en-US" sz="2300"/>
              <a:t>) based on the geographic feature and/or other locality information.</a:t>
            </a:r>
            <a:endParaRPr sz="2300"/>
          </a:p>
          <a:p>
            <a:pPr marL="457200" lvl="0" indent="-374650" algn="l" rtl="0">
              <a:spcBef>
                <a:spcPts val="1000"/>
              </a:spcBef>
              <a:spcAft>
                <a:spcPts val="0"/>
              </a:spcAft>
              <a:buSzPts val="2300"/>
              <a:buAutoNum type="arabicPeriod"/>
            </a:pPr>
            <a:r>
              <a:rPr lang="en-US" sz="2300"/>
              <a:t>Determine uncertainty.</a:t>
            </a:r>
            <a:endParaRPr sz="2300"/>
          </a:p>
          <a:p>
            <a:pPr marL="457200" lvl="0" indent="-374650" algn="l" rtl="0">
              <a:spcBef>
                <a:spcPts val="1000"/>
              </a:spcBef>
              <a:spcAft>
                <a:spcPts val="1000"/>
              </a:spcAft>
              <a:buSzPts val="2300"/>
              <a:buAutoNum type="arabicPeriod"/>
            </a:pPr>
            <a:r>
              <a:rPr lang="en-US" sz="2300"/>
              <a:t>Record notes (i.e. metadata) about this process.</a:t>
            </a:r>
            <a:endParaRPr sz="2300"/>
          </a:p>
        </p:txBody>
      </p:sp>
      <p:sp>
        <p:nvSpPr>
          <p:cNvPr id="246" name="Google Shape;246;p28"/>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p>
            <a:pPr marL="0" lvl="0" indent="0" algn="r" rtl="0">
              <a:spcBef>
                <a:spcPts val="0"/>
              </a:spcBef>
              <a:spcAft>
                <a:spcPts val="0"/>
              </a:spcAft>
              <a:buNone/>
            </a:pPr>
            <a:fld id="{00000000-1234-1234-1234-123412341234}" type="slidenum">
              <a:rPr lang="en-US"/>
              <a:t>16</a:t>
            </a:fld>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51"/>
        <p:cNvGrpSpPr/>
        <p:nvPr/>
      </p:nvGrpSpPr>
      <p:grpSpPr>
        <a:xfrm>
          <a:off x="0" y="0"/>
          <a:ext cx="0" cy="0"/>
          <a:chOff x="0" y="0"/>
          <a:chExt cx="0" cy="0"/>
        </a:xfrm>
      </p:grpSpPr>
      <p:sp>
        <p:nvSpPr>
          <p:cNvPr id="252" name="Google Shape;252;p29"/>
          <p:cNvSpPr txBox="1">
            <a:spLocks noGrp="1"/>
          </p:cNvSpPr>
          <p:nvPr>
            <p:ph type="title"/>
          </p:nvPr>
        </p:nvSpPr>
        <p:spPr>
          <a:xfrm>
            <a:off x="415600" y="593375"/>
            <a:ext cx="8857200" cy="1254000"/>
          </a:xfrm>
          <a:prstGeom prst="rect">
            <a:avLst/>
          </a:prstGeom>
        </p:spPr>
        <p:txBody>
          <a:bodyPr spcFirstLastPara="1" wrap="square" lIns="121900" tIns="121900" rIns="121900" bIns="121900" anchor="t" anchorCtr="0">
            <a:normAutofit/>
          </a:bodyPr>
          <a:lstStyle/>
          <a:p>
            <a:pPr marL="0" lvl="0" indent="0" algn="l" rtl="0">
              <a:spcBef>
                <a:spcPts val="0"/>
              </a:spcBef>
              <a:spcAft>
                <a:spcPts val="0"/>
              </a:spcAft>
              <a:buNone/>
            </a:pPr>
            <a:r>
              <a:rPr lang="en-US" sz="2800"/>
              <a:t>Georeferencing process: Establish latitude &amp; longitude</a:t>
            </a:r>
            <a:endParaRPr sz="2800"/>
          </a:p>
        </p:txBody>
      </p:sp>
      <p:sp>
        <p:nvSpPr>
          <p:cNvPr id="253" name="Google Shape;253;p29"/>
          <p:cNvSpPr txBox="1">
            <a:spLocks noGrp="1"/>
          </p:cNvSpPr>
          <p:nvPr>
            <p:ph type="body" idx="1"/>
          </p:nvPr>
        </p:nvSpPr>
        <p:spPr>
          <a:xfrm>
            <a:off x="415600" y="1847375"/>
            <a:ext cx="11360700" cy="4612200"/>
          </a:xfrm>
          <a:prstGeom prst="rect">
            <a:avLst/>
          </a:prstGeom>
        </p:spPr>
        <p:txBody>
          <a:bodyPr spcFirstLastPara="1" wrap="square" lIns="121900" tIns="121900" rIns="121900" bIns="121900" anchor="t" anchorCtr="0">
            <a:normAutofit/>
          </a:bodyPr>
          <a:lstStyle/>
          <a:p>
            <a:pPr marL="0" lvl="0" indent="0" algn="l" rtl="0">
              <a:spcBef>
                <a:spcPts val="0"/>
              </a:spcBef>
              <a:spcAft>
                <a:spcPts val="0"/>
              </a:spcAft>
              <a:buNone/>
            </a:pPr>
            <a:r>
              <a:rPr lang="en-US" sz="2300"/>
              <a:t>In order to establish latitude &amp; longitude (geospatial coordinates) based on the named place or other locality information, first consider these types of localities:</a:t>
            </a:r>
            <a:endParaRPr sz="2300"/>
          </a:p>
          <a:p>
            <a:pPr marL="457200" lvl="0" indent="-374650" algn="l" rtl="0">
              <a:spcBef>
                <a:spcPts val="1600"/>
              </a:spcBef>
              <a:spcAft>
                <a:spcPts val="0"/>
              </a:spcAft>
              <a:buSzPts val="2300"/>
              <a:buChar char="●"/>
            </a:pPr>
            <a:r>
              <a:rPr lang="en-US" sz="2300"/>
              <a:t>Coordinates only</a:t>
            </a:r>
            <a:endParaRPr sz="2300"/>
          </a:p>
          <a:p>
            <a:pPr marL="914400" lvl="1" indent="-374650" algn="l" rtl="0">
              <a:spcBef>
                <a:spcPts val="0"/>
              </a:spcBef>
              <a:spcAft>
                <a:spcPts val="0"/>
              </a:spcAft>
              <a:buSzPts val="2300"/>
              <a:buChar char="○"/>
            </a:pPr>
            <a:r>
              <a:rPr lang="en-US" sz="2300" i="1"/>
              <a:t>18 N 5 85 633 E 45 11 322 N</a:t>
            </a:r>
            <a:endParaRPr sz="2300" i="1"/>
          </a:p>
          <a:p>
            <a:pPr marL="914400" lvl="0" indent="0" algn="l" rtl="0">
              <a:spcBef>
                <a:spcPts val="0"/>
              </a:spcBef>
              <a:spcAft>
                <a:spcPts val="0"/>
              </a:spcAft>
              <a:buNone/>
            </a:pPr>
            <a:endParaRPr sz="2300" i="1"/>
          </a:p>
          <a:p>
            <a:pPr marL="457200" lvl="0" indent="-374650" algn="l" rtl="0">
              <a:spcBef>
                <a:spcPts val="0"/>
              </a:spcBef>
              <a:spcAft>
                <a:spcPts val="0"/>
              </a:spcAft>
              <a:buSzPts val="2300"/>
              <a:buChar char="●"/>
            </a:pPr>
            <a:r>
              <a:rPr lang="en-US" sz="2300"/>
              <a:t>Geographic feature only</a:t>
            </a:r>
            <a:endParaRPr sz="2300"/>
          </a:p>
          <a:p>
            <a:pPr marL="914400" lvl="1" indent="-374650" algn="l" rtl="0">
              <a:spcBef>
                <a:spcPts val="0"/>
              </a:spcBef>
              <a:spcAft>
                <a:spcPts val="0"/>
              </a:spcAft>
              <a:buSzPts val="2300"/>
              <a:buChar char="○"/>
            </a:pPr>
            <a:r>
              <a:rPr lang="en-US" sz="2300" i="1"/>
              <a:t>Yosemite National Park</a:t>
            </a:r>
            <a:endParaRPr sz="2300" i="1"/>
          </a:p>
          <a:p>
            <a:pPr marL="914400" lvl="1" indent="-374650" algn="l" rtl="0">
              <a:spcBef>
                <a:spcPts val="0"/>
              </a:spcBef>
              <a:spcAft>
                <a:spcPts val="0"/>
              </a:spcAft>
              <a:buSzPts val="2300"/>
              <a:buChar char="○"/>
            </a:pPr>
            <a:r>
              <a:rPr lang="en-US" sz="2300" i="1"/>
              <a:t>Great Barrier Reef</a:t>
            </a:r>
            <a:endParaRPr sz="2300" i="1"/>
          </a:p>
          <a:p>
            <a:pPr marL="914400" lvl="1" indent="-374650" algn="l" rtl="0">
              <a:spcBef>
                <a:spcPts val="0"/>
              </a:spcBef>
              <a:spcAft>
                <a:spcPts val="0"/>
              </a:spcAft>
              <a:buSzPts val="2300"/>
              <a:buChar char="○"/>
            </a:pPr>
            <a:r>
              <a:rPr lang="en-US" sz="2300" i="1"/>
              <a:t>157 Main Street, Pleasantville, Florida</a:t>
            </a:r>
            <a:endParaRPr sz="2300" i="1"/>
          </a:p>
          <a:p>
            <a:pPr marL="914400" lvl="1" indent="-374650" algn="l" rtl="0">
              <a:spcBef>
                <a:spcPts val="0"/>
              </a:spcBef>
              <a:spcAft>
                <a:spcPts val="0"/>
              </a:spcAft>
              <a:buSzPts val="2300"/>
              <a:buChar char="○"/>
            </a:pPr>
            <a:r>
              <a:rPr lang="en-US" sz="2300" i="1"/>
              <a:t>Bakersfield</a:t>
            </a:r>
            <a:endParaRPr sz="2300" i="1"/>
          </a:p>
        </p:txBody>
      </p:sp>
      <p:sp>
        <p:nvSpPr>
          <p:cNvPr id="254" name="Google Shape;254;p29"/>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p>
            <a:pPr marL="0" lvl="0" indent="0" algn="r" rtl="0">
              <a:spcBef>
                <a:spcPts val="0"/>
              </a:spcBef>
              <a:spcAft>
                <a:spcPts val="0"/>
              </a:spcAft>
              <a:buNone/>
            </a:pPr>
            <a:fld id="{00000000-1234-1234-1234-123412341234}" type="slidenum">
              <a:rPr lang="en-US"/>
              <a:t>17</a:t>
            </a:fld>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59"/>
        <p:cNvGrpSpPr/>
        <p:nvPr/>
      </p:nvGrpSpPr>
      <p:grpSpPr>
        <a:xfrm>
          <a:off x="0" y="0"/>
          <a:ext cx="0" cy="0"/>
          <a:chOff x="0" y="0"/>
          <a:chExt cx="0" cy="0"/>
        </a:xfrm>
      </p:grpSpPr>
      <p:sp>
        <p:nvSpPr>
          <p:cNvPr id="260" name="Google Shape;260;p30"/>
          <p:cNvSpPr txBox="1">
            <a:spLocks noGrp="1"/>
          </p:cNvSpPr>
          <p:nvPr>
            <p:ph type="body" idx="1"/>
          </p:nvPr>
        </p:nvSpPr>
        <p:spPr>
          <a:xfrm>
            <a:off x="415600" y="1847376"/>
            <a:ext cx="11360700" cy="4244400"/>
          </a:xfrm>
          <a:prstGeom prst="rect">
            <a:avLst/>
          </a:prstGeom>
        </p:spPr>
        <p:txBody>
          <a:bodyPr spcFirstLastPara="1" wrap="square" lIns="121900" tIns="121900" rIns="121900" bIns="121900" anchor="t" anchorCtr="0">
            <a:normAutofit lnSpcReduction="10000"/>
          </a:bodyPr>
          <a:lstStyle/>
          <a:p>
            <a:pPr marL="0" lvl="0" indent="0" algn="l" rtl="0">
              <a:spcBef>
                <a:spcPts val="0"/>
              </a:spcBef>
              <a:spcAft>
                <a:spcPts val="0"/>
              </a:spcAft>
              <a:buNone/>
            </a:pPr>
            <a:r>
              <a:rPr lang="en-US" sz="2300"/>
              <a:t>When dealing with coordinates only, convert them to latitude &amp; longitude. E.g., by using the </a:t>
            </a:r>
            <a:r>
              <a:rPr lang="en-US" sz="2300" u="sng">
                <a:solidFill>
                  <a:schemeClr val="hlink"/>
                </a:solidFill>
                <a:hlinkClick r:id="rId3"/>
              </a:rPr>
              <a:t>NGS Coordinate Conversion and Transformation Tool (NCAT)</a:t>
            </a:r>
            <a:r>
              <a:rPr lang="en-US" sz="2300"/>
              <a:t>:</a:t>
            </a:r>
            <a:endParaRPr sz="2300"/>
          </a:p>
          <a:p>
            <a:pPr marL="0" lvl="0" indent="0" algn="ctr" rtl="0">
              <a:spcBef>
                <a:spcPts val="1600"/>
              </a:spcBef>
              <a:spcAft>
                <a:spcPts val="0"/>
              </a:spcAft>
              <a:buNone/>
            </a:pPr>
            <a:endParaRPr sz="2400"/>
          </a:p>
          <a:p>
            <a:pPr marL="0" lvl="0" indent="0" algn="ctr" rtl="0">
              <a:spcBef>
                <a:spcPts val="1600"/>
              </a:spcBef>
              <a:spcAft>
                <a:spcPts val="0"/>
              </a:spcAft>
              <a:buNone/>
            </a:pPr>
            <a:r>
              <a:rPr lang="en-US" sz="3300"/>
              <a:t>18 N 5 85 633 E, 45 11 322 N </a:t>
            </a:r>
            <a:r>
              <a:rPr lang="en-US" sz="3300" i="1"/>
              <a:t>[UTM coordinates]</a:t>
            </a:r>
            <a:endParaRPr sz="3300" i="1"/>
          </a:p>
          <a:p>
            <a:pPr marL="0" lvl="0" indent="0" algn="ctr" rtl="0">
              <a:spcBef>
                <a:spcPts val="1600"/>
              </a:spcBef>
              <a:spcAft>
                <a:spcPts val="0"/>
              </a:spcAft>
              <a:buNone/>
            </a:pPr>
            <a:endParaRPr sz="4100" i="1"/>
          </a:p>
          <a:p>
            <a:pPr marL="0" lvl="0" indent="0" algn="ctr" rtl="0">
              <a:spcBef>
                <a:spcPts val="1600"/>
              </a:spcBef>
              <a:spcAft>
                <a:spcPts val="1600"/>
              </a:spcAft>
              <a:buNone/>
            </a:pPr>
            <a:r>
              <a:rPr lang="en-US" sz="3300"/>
              <a:t>40.7483954924, -73.9856456883</a:t>
            </a:r>
            <a:endParaRPr sz="3300"/>
          </a:p>
        </p:txBody>
      </p:sp>
      <p:sp>
        <p:nvSpPr>
          <p:cNvPr id="261" name="Google Shape;261;p30"/>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p>
            <a:pPr marL="0" lvl="0" indent="0" algn="r" rtl="0">
              <a:spcBef>
                <a:spcPts val="0"/>
              </a:spcBef>
              <a:spcAft>
                <a:spcPts val="0"/>
              </a:spcAft>
              <a:buNone/>
            </a:pPr>
            <a:fld id="{00000000-1234-1234-1234-123412341234}" type="slidenum">
              <a:rPr lang="en-US"/>
              <a:t>18</a:t>
            </a:fld>
            <a:endParaRPr/>
          </a:p>
        </p:txBody>
      </p:sp>
      <p:sp>
        <p:nvSpPr>
          <p:cNvPr id="262" name="Google Shape;262;p30"/>
          <p:cNvSpPr txBox="1">
            <a:spLocks noGrp="1"/>
          </p:cNvSpPr>
          <p:nvPr>
            <p:ph type="title"/>
          </p:nvPr>
        </p:nvSpPr>
        <p:spPr>
          <a:xfrm>
            <a:off x="415600" y="593375"/>
            <a:ext cx="8857200" cy="1254000"/>
          </a:xfrm>
          <a:prstGeom prst="rect">
            <a:avLst/>
          </a:prstGeom>
        </p:spPr>
        <p:txBody>
          <a:bodyPr spcFirstLastPara="1" wrap="square" lIns="121900" tIns="121900" rIns="121900" bIns="121900" anchor="t" anchorCtr="0">
            <a:normAutofit/>
          </a:bodyPr>
          <a:lstStyle/>
          <a:p>
            <a:pPr marL="0" lvl="0" indent="0" algn="l" rtl="0">
              <a:spcBef>
                <a:spcPts val="0"/>
              </a:spcBef>
              <a:spcAft>
                <a:spcPts val="0"/>
              </a:spcAft>
              <a:buNone/>
            </a:pPr>
            <a:r>
              <a:rPr lang="en-US" sz="2800"/>
              <a:t>Georeferencing process: Establish latitude &amp; longitude</a:t>
            </a:r>
            <a:endParaRPr sz="2800"/>
          </a:p>
        </p:txBody>
      </p:sp>
      <p:sp>
        <p:nvSpPr>
          <p:cNvPr id="263" name="Google Shape;263;p30"/>
          <p:cNvSpPr/>
          <p:nvPr/>
        </p:nvSpPr>
        <p:spPr>
          <a:xfrm>
            <a:off x="5771350" y="4298325"/>
            <a:ext cx="731700" cy="821100"/>
          </a:xfrm>
          <a:prstGeom prst="downArrow">
            <a:avLst>
              <a:gd name="adj1" fmla="val 50000"/>
              <a:gd name="adj2" fmla="val 5000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sp>
        <p:nvSpPr>
          <p:cNvPr id="269" name="Google Shape;269;p31"/>
          <p:cNvSpPr txBox="1">
            <a:spLocks noGrp="1"/>
          </p:cNvSpPr>
          <p:nvPr>
            <p:ph type="body" idx="1"/>
          </p:nvPr>
        </p:nvSpPr>
        <p:spPr>
          <a:xfrm>
            <a:off x="415600" y="1847375"/>
            <a:ext cx="11489400" cy="1287900"/>
          </a:xfrm>
          <a:prstGeom prst="rect">
            <a:avLst/>
          </a:prstGeom>
        </p:spPr>
        <p:txBody>
          <a:bodyPr spcFirstLastPara="1" wrap="square" lIns="121900" tIns="121900" rIns="121900" bIns="121900" anchor="t" anchorCtr="0">
            <a:normAutofit fontScale="92500"/>
          </a:bodyPr>
          <a:lstStyle/>
          <a:p>
            <a:pPr marL="0" lvl="0" indent="0" algn="l" rtl="0">
              <a:lnSpc>
                <a:spcPct val="95000"/>
              </a:lnSpc>
              <a:spcBef>
                <a:spcPts val="0"/>
              </a:spcBef>
              <a:spcAft>
                <a:spcPts val="1600"/>
              </a:spcAft>
              <a:buNone/>
            </a:pPr>
            <a:r>
              <a:rPr lang="en-US" sz="2300"/>
              <a:t>When dealing with a geographic feature, determine its bounds and place the coordinate point so that it minimizes the average distance from the edges of the bounding shape.</a:t>
            </a:r>
            <a:endParaRPr sz="2300"/>
          </a:p>
        </p:txBody>
      </p:sp>
      <p:sp>
        <p:nvSpPr>
          <p:cNvPr id="270" name="Google Shape;270;p31"/>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p>
            <a:pPr marL="0" lvl="0" indent="0" algn="r" rtl="0">
              <a:spcBef>
                <a:spcPts val="0"/>
              </a:spcBef>
              <a:spcAft>
                <a:spcPts val="0"/>
              </a:spcAft>
              <a:buNone/>
            </a:pPr>
            <a:fld id="{00000000-1234-1234-1234-123412341234}" type="slidenum">
              <a:rPr lang="en-US"/>
              <a:t>19</a:t>
            </a:fld>
            <a:endParaRPr/>
          </a:p>
        </p:txBody>
      </p:sp>
      <p:sp>
        <p:nvSpPr>
          <p:cNvPr id="271" name="Google Shape;271;p31"/>
          <p:cNvSpPr txBox="1">
            <a:spLocks noGrp="1"/>
          </p:cNvSpPr>
          <p:nvPr>
            <p:ph type="title"/>
          </p:nvPr>
        </p:nvSpPr>
        <p:spPr>
          <a:xfrm>
            <a:off x="415600" y="593375"/>
            <a:ext cx="8857200" cy="1254000"/>
          </a:xfrm>
          <a:prstGeom prst="rect">
            <a:avLst/>
          </a:prstGeom>
        </p:spPr>
        <p:txBody>
          <a:bodyPr spcFirstLastPara="1" wrap="square" lIns="121900" tIns="121900" rIns="121900" bIns="121900" anchor="t" anchorCtr="0">
            <a:normAutofit/>
          </a:bodyPr>
          <a:lstStyle/>
          <a:p>
            <a:pPr marL="0" lvl="0" indent="0" algn="l" rtl="0">
              <a:spcBef>
                <a:spcPts val="0"/>
              </a:spcBef>
              <a:spcAft>
                <a:spcPts val="0"/>
              </a:spcAft>
              <a:buNone/>
            </a:pPr>
            <a:r>
              <a:rPr lang="en-US" sz="2800"/>
              <a:t>Georeferencing process: Establish latitude </a:t>
            </a:r>
            <a:endParaRPr sz="2800"/>
          </a:p>
          <a:p>
            <a:pPr marL="0" lvl="0" indent="0" algn="l" rtl="0">
              <a:spcBef>
                <a:spcPts val="0"/>
              </a:spcBef>
              <a:spcAft>
                <a:spcPts val="0"/>
              </a:spcAft>
              <a:buNone/>
            </a:pPr>
            <a:r>
              <a:rPr lang="en-US" sz="2800"/>
              <a:t>&amp; longitude</a:t>
            </a:r>
            <a:endParaRPr sz="2800"/>
          </a:p>
        </p:txBody>
      </p:sp>
      <p:sp>
        <p:nvSpPr>
          <p:cNvPr id="272" name="Google Shape;272;p31"/>
          <p:cNvSpPr txBox="1"/>
          <p:nvPr/>
        </p:nvSpPr>
        <p:spPr>
          <a:xfrm>
            <a:off x="4008550" y="4899600"/>
            <a:ext cx="7570500" cy="15306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US" sz="2100">
                <a:solidFill>
                  <a:schemeClr val="dk2"/>
                </a:solidFill>
              </a:rPr>
              <a:t>Example of establishing latitude &amp; longitude for an imaginary geographic feature, “Mt Mason.”</a:t>
            </a:r>
            <a:endParaRPr>
              <a:solidFill>
                <a:schemeClr val="dk2"/>
              </a:solidFill>
            </a:endParaRPr>
          </a:p>
          <a:p>
            <a:pPr marL="0" lvl="0" indent="0" algn="l" rtl="0">
              <a:lnSpc>
                <a:spcPct val="115000"/>
              </a:lnSpc>
              <a:spcBef>
                <a:spcPts val="1600"/>
              </a:spcBef>
              <a:spcAft>
                <a:spcPts val="1600"/>
              </a:spcAft>
              <a:buClr>
                <a:schemeClr val="dk1"/>
              </a:buClr>
              <a:buSzPts val="1100"/>
              <a:buFont typeface="Arial"/>
              <a:buNone/>
            </a:pPr>
            <a:r>
              <a:rPr lang="en-US" sz="1200">
                <a:solidFill>
                  <a:schemeClr val="dk2"/>
                </a:solidFill>
              </a:rPr>
              <a:t>Image modified from Figure 5 in Zermoglio PF, Chapman AD, Wieczorek JR, Luna MC &amp; Bloom DA (2020) Georeferencing Quick Reference Guide. Copenhagen: GBIF Secretariat. </a:t>
            </a:r>
            <a:r>
              <a:rPr lang="en-US" sz="1200" u="sng">
                <a:solidFill>
                  <a:schemeClr val="hlink"/>
                </a:solidFill>
                <a:hlinkClick r:id="rId3"/>
              </a:rPr>
              <a:t>https://doi.org/10.35035/e09p-h128</a:t>
            </a:r>
            <a:endParaRPr sz="1200">
              <a:solidFill>
                <a:schemeClr val="dk2"/>
              </a:solidFill>
            </a:endParaRPr>
          </a:p>
        </p:txBody>
      </p:sp>
      <p:grpSp>
        <p:nvGrpSpPr>
          <p:cNvPr id="273" name="Google Shape;273;p31"/>
          <p:cNvGrpSpPr/>
          <p:nvPr/>
        </p:nvGrpSpPr>
        <p:grpSpPr>
          <a:xfrm>
            <a:off x="507625" y="3135275"/>
            <a:ext cx="3440552" cy="3380199"/>
            <a:chOff x="568000" y="3135200"/>
            <a:chExt cx="3440552" cy="3380199"/>
          </a:xfrm>
        </p:grpSpPr>
        <p:pic>
          <p:nvPicPr>
            <p:cNvPr id="274" name="Google Shape;274;p31"/>
            <p:cNvPicPr preferRelativeResize="0"/>
            <p:nvPr/>
          </p:nvPicPr>
          <p:blipFill rotWithShape="1">
            <a:blip r:embed="rId4">
              <a:alphaModFix/>
            </a:blip>
            <a:srcRect l="6659" t="5660" r="51162" b="6442"/>
            <a:stretch/>
          </p:blipFill>
          <p:spPr>
            <a:xfrm>
              <a:off x="568000" y="3135200"/>
              <a:ext cx="3440552" cy="3380199"/>
            </a:xfrm>
            <a:prstGeom prst="rect">
              <a:avLst/>
            </a:prstGeom>
            <a:noFill/>
            <a:ln>
              <a:noFill/>
            </a:ln>
          </p:spPr>
        </p:pic>
        <p:sp>
          <p:nvSpPr>
            <p:cNvPr id="275" name="Google Shape;275;p31"/>
            <p:cNvSpPr/>
            <p:nvPr/>
          </p:nvSpPr>
          <p:spPr>
            <a:xfrm>
              <a:off x="2294075" y="3972325"/>
              <a:ext cx="167400" cy="167400"/>
            </a:xfrm>
            <a:prstGeom prst="ellipse">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31"/>
            <p:cNvSpPr/>
            <p:nvPr/>
          </p:nvSpPr>
          <p:spPr>
            <a:xfrm rot="-383951">
              <a:off x="1686015" y="3728344"/>
              <a:ext cx="1383520" cy="655367"/>
            </a:xfrm>
            <a:prstGeom prst="ellipse">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9"/>
        <p:cNvGrpSpPr/>
        <p:nvPr/>
      </p:nvGrpSpPr>
      <p:grpSpPr>
        <a:xfrm>
          <a:off x="0" y="0"/>
          <a:ext cx="0" cy="0"/>
          <a:chOff x="0" y="0"/>
          <a:chExt cx="0" cy="0"/>
        </a:xfrm>
      </p:grpSpPr>
      <p:sp>
        <p:nvSpPr>
          <p:cNvPr id="80" name="Google Shape;80;p14"/>
          <p:cNvSpPr txBox="1">
            <a:spLocks noGrp="1"/>
          </p:cNvSpPr>
          <p:nvPr>
            <p:ph type="title"/>
          </p:nvPr>
        </p:nvSpPr>
        <p:spPr>
          <a:xfrm>
            <a:off x="415600" y="593367"/>
            <a:ext cx="11360700" cy="7635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Clr>
                <a:schemeClr val="dk1"/>
              </a:buClr>
              <a:buSzPts val="2800"/>
              <a:buFont typeface="Helvetica Neue"/>
              <a:buNone/>
            </a:pPr>
            <a:r>
              <a:rPr lang="en-US" sz="2800"/>
              <a:t>Outline </a:t>
            </a:r>
            <a:endParaRPr sz="2800"/>
          </a:p>
        </p:txBody>
      </p:sp>
      <p:sp>
        <p:nvSpPr>
          <p:cNvPr id="81" name="Google Shape;81;p14"/>
          <p:cNvSpPr txBox="1">
            <a:spLocks noGrp="1"/>
          </p:cNvSpPr>
          <p:nvPr>
            <p:ph type="body" idx="1"/>
          </p:nvPr>
        </p:nvSpPr>
        <p:spPr>
          <a:xfrm>
            <a:off x="415600" y="1536624"/>
            <a:ext cx="11360700" cy="4953600"/>
          </a:xfrm>
          <a:prstGeom prst="rect">
            <a:avLst/>
          </a:prstGeom>
          <a:noFill/>
          <a:ln>
            <a:noFill/>
          </a:ln>
        </p:spPr>
        <p:txBody>
          <a:bodyPr spcFirstLastPara="1" wrap="square" lIns="91425" tIns="45700" rIns="91425" bIns="45700" anchor="t" anchorCtr="0">
            <a:normAutofit/>
          </a:bodyPr>
          <a:lstStyle/>
          <a:p>
            <a:pPr marL="457200" lvl="0" indent="-374650" algn="l" rtl="0">
              <a:lnSpc>
                <a:spcPct val="95000"/>
              </a:lnSpc>
              <a:spcBef>
                <a:spcPts val="0"/>
              </a:spcBef>
              <a:spcAft>
                <a:spcPts val="0"/>
              </a:spcAft>
              <a:buSzPts val="2300"/>
              <a:buChar char="●"/>
            </a:pPr>
            <a:r>
              <a:rPr lang="en-US" sz="2300"/>
              <a:t>What is georeferencing?</a:t>
            </a:r>
            <a:endParaRPr sz="2300"/>
          </a:p>
          <a:p>
            <a:pPr marL="457200" lvl="0" indent="-374650" algn="l" rtl="0">
              <a:lnSpc>
                <a:spcPct val="95000"/>
              </a:lnSpc>
              <a:spcBef>
                <a:spcPts val="0"/>
              </a:spcBef>
              <a:spcAft>
                <a:spcPts val="0"/>
              </a:spcAft>
              <a:buSzPts val="2300"/>
              <a:buChar char="●"/>
            </a:pPr>
            <a:r>
              <a:rPr lang="en-US" sz="2300"/>
              <a:t>Geospatial concepts</a:t>
            </a:r>
            <a:endParaRPr sz="2300"/>
          </a:p>
          <a:p>
            <a:pPr marL="457200" lvl="0" indent="-374650" algn="l" rtl="0">
              <a:lnSpc>
                <a:spcPct val="95000"/>
              </a:lnSpc>
              <a:spcBef>
                <a:spcPts val="0"/>
              </a:spcBef>
              <a:spcAft>
                <a:spcPts val="0"/>
              </a:spcAft>
              <a:buSzPts val="2300"/>
              <a:buChar char="●"/>
            </a:pPr>
            <a:r>
              <a:rPr lang="en-US" sz="2300"/>
              <a:t>Georeferencing process</a:t>
            </a:r>
            <a:endParaRPr sz="2300"/>
          </a:p>
          <a:p>
            <a:pPr marL="457200" lvl="0" indent="-374650" algn="l" rtl="0">
              <a:lnSpc>
                <a:spcPct val="95000"/>
              </a:lnSpc>
              <a:spcBef>
                <a:spcPts val="0"/>
              </a:spcBef>
              <a:spcAft>
                <a:spcPts val="0"/>
              </a:spcAft>
              <a:buSzPts val="2300"/>
              <a:buChar char="●"/>
            </a:pPr>
            <a:r>
              <a:rPr lang="en-US" sz="2300"/>
              <a:t>Georeferencing data</a:t>
            </a:r>
            <a:endParaRPr sz="2300"/>
          </a:p>
          <a:p>
            <a:pPr marL="457200" lvl="0" indent="-374650" algn="l" rtl="0">
              <a:lnSpc>
                <a:spcPct val="95000"/>
              </a:lnSpc>
              <a:spcBef>
                <a:spcPts val="0"/>
              </a:spcBef>
              <a:spcAft>
                <a:spcPts val="0"/>
              </a:spcAft>
              <a:buSzPts val="2300"/>
              <a:buChar char="●"/>
            </a:pPr>
            <a:r>
              <a:rPr lang="en-US" sz="2300"/>
              <a:t>Georeferencing approaches</a:t>
            </a:r>
            <a:endParaRPr sz="2300"/>
          </a:p>
          <a:p>
            <a:pPr marL="457200" lvl="0" indent="-374650" algn="l" rtl="0">
              <a:lnSpc>
                <a:spcPct val="95000"/>
              </a:lnSpc>
              <a:spcBef>
                <a:spcPts val="0"/>
              </a:spcBef>
              <a:spcAft>
                <a:spcPts val="0"/>
              </a:spcAft>
              <a:buSzPts val="2300"/>
              <a:buChar char="●"/>
            </a:pPr>
            <a:r>
              <a:rPr lang="en-US" sz="2300"/>
              <a:t>Georeferencing tools</a:t>
            </a:r>
            <a:endParaRPr sz="2300"/>
          </a:p>
          <a:p>
            <a:pPr marL="457200" lvl="0" indent="0" algn="l" rtl="0">
              <a:lnSpc>
                <a:spcPct val="95000"/>
              </a:lnSpc>
              <a:spcBef>
                <a:spcPts val="1600"/>
              </a:spcBef>
              <a:spcAft>
                <a:spcPts val="0"/>
              </a:spcAft>
              <a:buNone/>
            </a:pPr>
            <a:r>
              <a:rPr lang="en-US" sz="2300" i="1"/>
              <a:t>	5-MINUTE BREAK</a:t>
            </a:r>
            <a:endParaRPr sz="2300"/>
          </a:p>
          <a:p>
            <a:pPr marL="457200" lvl="0" indent="-374650" algn="l" rtl="0">
              <a:lnSpc>
                <a:spcPct val="95000"/>
              </a:lnSpc>
              <a:spcBef>
                <a:spcPts val="1600"/>
              </a:spcBef>
              <a:spcAft>
                <a:spcPts val="0"/>
              </a:spcAft>
              <a:buSzPts val="2300"/>
              <a:buChar char="●"/>
            </a:pPr>
            <a:r>
              <a:rPr lang="en-US" sz="2300"/>
              <a:t>Georeferencing in the community</a:t>
            </a:r>
            <a:endParaRPr sz="2300"/>
          </a:p>
          <a:p>
            <a:pPr marL="457200" lvl="0" indent="-374650" algn="l" rtl="0">
              <a:lnSpc>
                <a:spcPct val="95000"/>
              </a:lnSpc>
              <a:spcBef>
                <a:spcPts val="0"/>
              </a:spcBef>
              <a:spcAft>
                <a:spcPts val="0"/>
              </a:spcAft>
              <a:buSzPts val="2300"/>
              <a:buChar char="●"/>
            </a:pPr>
            <a:r>
              <a:rPr lang="en-US" sz="2300"/>
              <a:t>Georeferencing resources</a:t>
            </a:r>
            <a:endParaRPr sz="2300"/>
          </a:p>
          <a:p>
            <a:pPr marL="457200" lvl="0" indent="-374650" algn="l" rtl="0">
              <a:lnSpc>
                <a:spcPct val="95000"/>
              </a:lnSpc>
              <a:spcBef>
                <a:spcPts val="0"/>
              </a:spcBef>
              <a:spcAft>
                <a:spcPts val="0"/>
              </a:spcAft>
              <a:buSzPts val="2300"/>
              <a:buChar char="●"/>
            </a:pPr>
            <a:r>
              <a:rPr lang="en-US" sz="2300"/>
              <a:t>Demo &amp; activity</a:t>
            </a:r>
            <a:endParaRPr sz="2300"/>
          </a:p>
        </p:txBody>
      </p:sp>
      <p:sp>
        <p:nvSpPr>
          <p:cNvPr id="82" name="Google Shape;82;p14"/>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p>
            <a:pPr marL="0" lvl="0" indent="0" algn="r" rtl="0">
              <a:spcBef>
                <a:spcPts val="0"/>
              </a:spcBef>
              <a:spcAft>
                <a:spcPts val="0"/>
              </a:spcAft>
              <a:buNone/>
            </a:pPr>
            <a:fld id="{00000000-1234-1234-1234-123412341234}" type="slidenum">
              <a:rPr lang="en-US"/>
              <a:t>2</a:t>
            </a:fld>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sp>
        <p:nvSpPr>
          <p:cNvPr id="282" name="Google Shape;282;p32"/>
          <p:cNvSpPr txBox="1">
            <a:spLocks noGrp="1"/>
          </p:cNvSpPr>
          <p:nvPr>
            <p:ph type="title"/>
          </p:nvPr>
        </p:nvSpPr>
        <p:spPr>
          <a:xfrm>
            <a:off x="415600" y="593375"/>
            <a:ext cx="8857200" cy="1254000"/>
          </a:xfrm>
          <a:prstGeom prst="rect">
            <a:avLst/>
          </a:prstGeom>
        </p:spPr>
        <p:txBody>
          <a:bodyPr spcFirstLastPara="1" wrap="square" lIns="121900" tIns="121900" rIns="121900" bIns="121900" anchor="t" anchorCtr="0">
            <a:normAutofit/>
          </a:bodyPr>
          <a:lstStyle/>
          <a:p>
            <a:pPr marL="0" lvl="0" indent="0" algn="l" rtl="0">
              <a:spcBef>
                <a:spcPts val="0"/>
              </a:spcBef>
              <a:spcAft>
                <a:spcPts val="0"/>
              </a:spcAft>
              <a:buNone/>
            </a:pPr>
            <a:r>
              <a:rPr lang="en-US" sz="2800"/>
              <a:t>Georeferencing process: Establish latitude &amp; longitude</a:t>
            </a:r>
            <a:endParaRPr sz="2800"/>
          </a:p>
        </p:txBody>
      </p:sp>
      <p:sp>
        <p:nvSpPr>
          <p:cNvPr id="283" name="Google Shape;283;p32"/>
          <p:cNvSpPr txBox="1">
            <a:spLocks noGrp="1"/>
          </p:cNvSpPr>
          <p:nvPr>
            <p:ph type="body" idx="1"/>
          </p:nvPr>
        </p:nvSpPr>
        <p:spPr>
          <a:xfrm>
            <a:off x="415600" y="1847375"/>
            <a:ext cx="11360700" cy="470880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None/>
            </a:pPr>
            <a:r>
              <a:rPr lang="en-US" sz="2000"/>
              <a:t>Geographic features can also be further defined by these types of localities:</a:t>
            </a:r>
            <a:endParaRPr sz="2000"/>
          </a:p>
          <a:p>
            <a:pPr marL="457200" lvl="0" indent="-355600" algn="l" rtl="0">
              <a:spcBef>
                <a:spcPts val="1600"/>
              </a:spcBef>
              <a:spcAft>
                <a:spcPts val="0"/>
              </a:spcAft>
              <a:buSzPts val="2000"/>
              <a:buChar char="●"/>
            </a:pPr>
            <a:r>
              <a:rPr lang="en-US" sz="2000"/>
              <a:t>Distance only</a:t>
            </a:r>
            <a:endParaRPr sz="2000"/>
          </a:p>
          <a:p>
            <a:pPr marL="914400" lvl="1" indent="-355600" algn="l" rtl="0">
              <a:spcBef>
                <a:spcPts val="0"/>
              </a:spcBef>
              <a:spcAft>
                <a:spcPts val="0"/>
              </a:spcAft>
              <a:buSzPts val="2000"/>
              <a:buChar char="○"/>
            </a:pPr>
            <a:r>
              <a:rPr lang="en-US" sz="2000" i="1"/>
              <a:t>5 mi from Bakersfield</a:t>
            </a:r>
            <a:endParaRPr sz="2000" i="1"/>
          </a:p>
          <a:p>
            <a:pPr marL="0" lvl="0" indent="0" algn="l" rtl="0">
              <a:spcBef>
                <a:spcPts val="0"/>
              </a:spcBef>
              <a:spcAft>
                <a:spcPts val="0"/>
              </a:spcAft>
              <a:buNone/>
            </a:pPr>
            <a:endParaRPr sz="2000" i="1"/>
          </a:p>
          <a:p>
            <a:pPr marL="457200" lvl="0" indent="-355600" algn="l" rtl="0">
              <a:spcBef>
                <a:spcPts val="0"/>
              </a:spcBef>
              <a:spcAft>
                <a:spcPts val="0"/>
              </a:spcAft>
              <a:buSzPts val="2000"/>
              <a:buChar char="●"/>
            </a:pPr>
            <a:r>
              <a:rPr lang="en-US" sz="2000"/>
              <a:t>Distance along a path</a:t>
            </a:r>
            <a:endParaRPr sz="2000"/>
          </a:p>
          <a:p>
            <a:pPr marL="914400" lvl="1" indent="-355600" algn="l" rtl="0">
              <a:spcBef>
                <a:spcPts val="0"/>
              </a:spcBef>
              <a:spcAft>
                <a:spcPts val="0"/>
              </a:spcAft>
              <a:buSzPts val="2000"/>
              <a:buChar char="○"/>
            </a:pPr>
            <a:r>
              <a:rPr lang="en-US" sz="2000" i="1"/>
              <a:t>13 miles east (by road) from Bakersfield</a:t>
            </a:r>
            <a:endParaRPr sz="2000" i="1"/>
          </a:p>
          <a:p>
            <a:pPr marL="914400" lvl="0" indent="0" algn="l" rtl="0">
              <a:spcBef>
                <a:spcPts val="0"/>
              </a:spcBef>
              <a:spcAft>
                <a:spcPts val="0"/>
              </a:spcAft>
              <a:buNone/>
            </a:pPr>
            <a:endParaRPr sz="2000" i="1"/>
          </a:p>
          <a:p>
            <a:pPr marL="457200" lvl="0" indent="-355600" algn="l" rtl="0">
              <a:spcBef>
                <a:spcPts val="0"/>
              </a:spcBef>
              <a:spcAft>
                <a:spcPts val="0"/>
              </a:spcAft>
              <a:buSzPts val="2000"/>
              <a:buChar char="●"/>
            </a:pPr>
            <a:r>
              <a:rPr lang="en-US" sz="2000"/>
              <a:t>Distance along orthogonal directions</a:t>
            </a:r>
            <a:endParaRPr sz="2000"/>
          </a:p>
          <a:p>
            <a:pPr marL="914400" lvl="1" indent="-355600" algn="l" rtl="0">
              <a:spcBef>
                <a:spcPts val="0"/>
              </a:spcBef>
              <a:spcAft>
                <a:spcPts val="0"/>
              </a:spcAft>
              <a:buSzPts val="2000"/>
              <a:buChar char="○"/>
            </a:pPr>
            <a:r>
              <a:rPr lang="en-US" sz="2000" i="1"/>
              <a:t>2 miles east and 3 miles north of Bakersfield</a:t>
            </a:r>
            <a:endParaRPr sz="2000" i="1"/>
          </a:p>
          <a:p>
            <a:pPr marL="914400" lvl="0" indent="0" algn="l" rtl="0">
              <a:spcBef>
                <a:spcPts val="0"/>
              </a:spcBef>
              <a:spcAft>
                <a:spcPts val="0"/>
              </a:spcAft>
              <a:buNone/>
            </a:pPr>
            <a:endParaRPr sz="2000" i="1"/>
          </a:p>
          <a:p>
            <a:pPr marL="457200" lvl="0" indent="-355600" algn="l" rtl="0">
              <a:spcBef>
                <a:spcPts val="0"/>
              </a:spcBef>
              <a:spcAft>
                <a:spcPts val="0"/>
              </a:spcAft>
              <a:buSzPts val="2000"/>
              <a:buChar char="●"/>
            </a:pPr>
            <a:r>
              <a:rPr lang="en-US" sz="2000"/>
              <a:t>Distance at a heading</a:t>
            </a:r>
            <a:endParaRPr sz="2000"/>
          </a:p>
          <a:p>
            <a:pPr marL="914400" lvl="1" indent="-355600" algn="l" rtl="0">
              <a:spcBef>
                <a:spcPts val="0"/>
              </a:spcBef>
              <a:spcAft>
                <a:spcPts val="0"/>
              </a:spcAft>
              <a:buSzPts val="2000"/>
              <a:buChar char="○"/>
            </a:pPr>
            <a:r>
              <a:rPr lang="en-US" sz="2000" i="1"/>
              <a:t>10 miles east (by air) from Bakersfield</a:t>
            </a:r>
            <a:endParaRPr sz="2000"/>
          </a:p>
        </p:txBody>
      </p:sp>
      <p:sp>
        <p:nvSpPr>
          <p:cNvPr id="284" name="Google Shape;284;p32"/>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p>
            <a:pPr marL="0" lvl="0" indent="0" algn="r" rtl="0">
              <a:spcBef>
                <a:spcPts val="0"/>
              </a:spcBef>
              <a:spcAft>
                <a:spcPts val="0"/>
              </a:spcAft>
              <a:buNone/>
            </a:pPr>
            <a:fld id="{00000000-1234-1234-1234-123412341234}" type="slidenum">
              <a:rPr lang="en-US"/>
              <a:t>20</a:t>
            </a:fld>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89"/>
        <p:cNvGrpSpPr/>
        <p:nvPr/>
      </p:nvGrpSpPr>
      <p:grpSpPr>
        <a:xfrm>
          <a:off x="0" y="0"/>
          <a:ext cx="0" cy="0"/>
          <a:chOff x="0" y="0"/>
          <a:chExt cx="0" cy="0"/>
        </a:xfrm>
      </p:grpSpPr>
      <p:sp>
        <p:nvSpPr>
          <p:cNvPr id="290" name="Google Shape;290;p33"/>
          <p:cNvSpPr txBox="1">
            <a:spLocks noGrp="1"/>
          </p:cNvSpPr>
          <p:nvPr>
            <p:ph type="title"/>
          </p:nvPr>
        </p:nvSpPr>
        <p:spPr>
          <a:xfrm>
            <a:off x="415600" y="593381"/>
            <a:ext cx="8857200" cy="1314300"/>
          </a:xfrm>
          <a:prstGeom prst="rect">
            <a:avLst/>
          </a:prstGeom>
        </p:spPr>
        <p:txBody>
          <a:bodyPr spcFirstLastPara="1" wrap="square" lIns="121900" tIns="121900" rIns="121900" bIns="121900" anchor="t" anchorCtr="0">
            <a:normAutofit/>
          </a:bodyPr>
          <a:lstStyle/>
          <a:p>
            <a:pPr marL="0" lvl="0" indent="0" algn="l" rtl="0">
              <a:spcBef>
                <a:spcPts val="0"/>
              </a:spcBef>
              <a:spcAft>
                <a:spcPts val="0"/>
              </a:spcAft>
              <a:buNone/>
            </a:pPr>
            <a:r>
              <a:rPr lang="en-US" sz="2800"/>
              <a:t>Georeferencing process: Determine uncertainty</a:t>
            </a:r>
            <a:endParaRPr sz="2800"/>
          </a:p>
        </p:txBody>
      </p:sp>
      <p:sp>
        <p:nvSpPr>
          <p:cNvPr id="291" name="Google Shape;291;p33"/>
          <p:cNvSpPr txBox="1">
            <a:spLocks noGrp="1"/>
          </p:cNvSpPr>
          <p:nvPr>
            <p:ph type="body" idx="1"/>
          </p:nvPr>
        </p:nvSpPr>
        <p:spPr>
          <a:xfrm>
            <a:off x="415650" y="1602876"/>
            <a:ext cx="11360700" cy="431010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None/>
            </a:pPr>
            <a:r>
              <a:rPr lang="en-US" sz="2300"/>
              <a:t>Uncertainty is a measure of the incompleteness of our knowledge about a given set of latitude &amp; longitude coordinates. All georeferences have an uncertainty. Sources of uncertainty come from:</a:t>
            </a:r>
            <a:endParaRPr sz="2300"/>
          </a:p>
          <a:p>
            <a:pPr marL="457200" lvl="0" indent="-374650" algn="l" rtl="0">
              <a:spcBef>
                <a:spcPts val="1600"/>
              </a:spcBef>
              <a:spcAft>
                <a:spcPts val="0"/>
              </a:spcAft>
              <a:buSzPts val="2300"/>
              <a:buChar char="●"/>
            </a:pPr>
            <a:r>
              <a:rPr lang="en-US" sz="2300"/>
              <a:t>coordinate precision</a:t>
            </a:r>
            <a:endParaRPr sz="2300"/>
          </a:p>
          <a:p>
            <a:pPr marL="457200" lvl="0" indent="-374650" algn="l" rtl="0">
              <a:spcBef>
                <a:spcPts val="0"/>
              </a:spcBef>
              <a:spcAft>
                <a:spcPts val="0"/>
              </a:spcAft>
              <a:buSzPts val="2300"/>
              <a:buChar char="●"/>
            </a:pPr>
            <a:r>
              <a:rPr lang="en-US" sz="2300"/>
              <a:t>unknown datum</a:t>
            </a:r>
            <a:endParaRPr sz="2300"/>
          </a:p>
          <a:p>
            <a:pPr marL="457200" lvl="0" indent="-374650" algn="l" rtl="0">
              <a:spcBef>
                <a:spcPts val="0"/>
              </a:spcBef>
              <a:spcAft>
                <a:spcPts val="0"/>
              </a:spcAft>
              <a:buSzPts val="2300"/>
              <a:buChar char="●"/>
            </a:pPr>
            <a:r>
              <a:rPr lang="en-US" sz="2300"/>
              <a:t>GPS accuracy</a:t>
            </a:r>
            <a:endParaRPr sz="2300"/>
          </a:p>
          <a:p>
            <a:pPr marL="457200" lvl="0" indent="-374650" algn="l" rtl="0">
              <a:spcBef>
                <a:spcPts val="0"/>
              </a:spcBef>
              <a:spcAft>
                <a:spcPts val="0"/>
              </a:spcAft>
              <a:buSzPts val="2300"/>
              <a:buChar char="●"/>
            </a:pPr>
            <a:r>
              <a:rPr lang="en-US" sz="2300"/>
              <a:t>measurement error</a:t>
            </a:r>
            <a:endParaRPr sz="2300"/>
          </a:p>
          <a:p>
            <a:pPr marL="457200" lvl="0" indent="-374650" algn="l" rtl="0">
              <a:spcBef>
                <a:spcPts val="0"/>
              </a:spcBef>
              <a:spcAft>
                <a:spcPts val="0"/>
              </a:spcAft>
              <a:buSzPts val="2300"/>
              <a:buChar char="●"/>
            </a:pPr>
            <a:r>
              <a:rPr lang="en-US" sz="2300"/>
              <a:t>feature extent</a:t>
            </a:r>
            <a:endParaRPr sz="2300"/>
          </a:p>
          <a:p>
            <a:pPr marL="457200" lvl="0" indent="-374650" algn="l" rtl="0">
              <a:spcBef>
                <a:spcPts val="0"/>
              </a:spcBef>
              <a:spcAft>
                <a:spcPts val="0"/>
              </a:spcAft>
              <a:buSzPts val="2300"/>
              <a:buChar char="●"/>
            </a:pPr>
            <a:r>
              <a:rPr lang="en-US" sz="2300"/>
              <a:t>distance and/or heading precision</a:t>
            </a:r>
            <a:endParaRPr sz="2300"/>
          </a:p>
        </p:txBody>
      </p:sp>
      <p:sp>
        <p:nvSpPr>
          <p:cNvPr id="292" name="Google Shape;292;p33"/>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p>
            <a:pPr marL="0" lvl="0" indent="0" algn="r" rtl="0">
              <a:spcBef>
                <a:spcPts val="0"/>
              </a:spcBef>
              <a:spcAft>
                <a:spcPts val="0"/>
              </a:spcAft>
              <a:buNone/>
            </a:pPr>
            <a:fld id="{00000000-1234-1234-1234-123412341234}" type="slidenum">
              <a:rPr lang="en-US"/>
              <a:t>21</a:t>
            </a:fld>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97"/>
        <p:cNvGrpSpPr/>
        <p:nvPr/>
      </p:nvGrpSpPr>
      <p:grpSpPr>
        <a:xfrm>
          <a:off x="0" y="0"/>
          <a:ext cx="0" cy="0"/>
          <a:chOff x="0" y="0"/>
          <a:chExt cx="0" cy="0"/>
        </a:xfrm>
      </p:grpSpPr>
      <p:sp>
        <p:nvSpPr>
          <p:cNvPr id="298" name="Google Shape;298;p34"/>
          <p:cNvSpPr txBox="1">
            <a:spLocks noGrp="1"/>
          </p:cNvSpPr>
          <p:nvPr>
            <p:ph type="body" idx="1"/>
          </p:nvPr>
        </p:nvSpPr>
        <p:spPr>
          <a:xfrm>
            <a:off x="415600" y="1618775"/>
            <a:ext cx="11489400" cy="1287900"/>
          </a:xfrm>
          <a:prstGeom prst="rect">
            <a:avLst/>
          </a:prstGeom>
        </p:spPr>
        <p:txBody>
          <a:bodyPr spcFirstLastPara="1" wrap="square" lIns="121900" tIns="121900" rIns="121900" bIns="121900" anchor="t" anchorCtr="0">
            <a:normAutofit fontScale="92500" lnSpcReduction="10000"/>
          </a:bodyPr>
          <a:lstStyle/>
          <a:p>
            <a:pPr marL="0" lvl="0" indent="0" algn="l" rtl="0">
              <a:lnSpc>
                <a:spcPct val="95000"/>
              </a:lnSpc>
              <a:spcBef>
                <a:spcPts val="0"/>
              </a:spcBef>
              <a:spcAft>
                <a:spcPts val="1600"/>
              </a:spcAft>
              <a:buNone/>
            </a:pPr>
            <a:r>
              <a:rPr lang="en-US" sz="2300"/>
              <a:t>To determine uncertainty using the point-radius method, measure from the center point to the furthest distance away on the boundary of the geographic feature. This is your uncertainty radius.</a:t>
            </a:r>
            <a:endParaRPr sz="2300"/>
          </a:p>
        </p:txBody>
      </p:sp>
      <p:sp>
        <p:nvSpPr>
          <p:cNvPr id="299" name="Google Shape;299;p34"/>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p>
            <a:pPr marL="0" lvl="0" indent="0" algn="r" rtl="0">
              <a:spcBef>
                <a:spcPts val="0"/>
              </a:spcBef>
              <a:spcAft>
                <a:spcPts val="0"/>
              </a:spcAft>
              <a:buNone/>
            </a:pPr>
            <a:fld id="{00000000-1234-1234-1234-123412341234}" type="slidenum">
              <a:rPr lang="en-US"/>
              <a:t>22</a:t>
            </a:fld>
            <a:endParaRPr/>
          </a:p>
        </p:txBody>
      </p:sp>
      <p:sp>
        <p:nvSpPr>
          <p:cNvPr id="300" name="Google Shape;300;p34"/>
          <p:cNvSpPr txBox="1">
            <a:spLocks noGrp="1"/>
          </p:cNvSpPr>
          <p:nvPr>
            <p:ph type="title"/>
          </p:nvPr>
        </p:nvSpPr>
        <p:spPr>
          <a:xfrm>
            <a:off x="415600" y="593375"/>
            <a:ext cx="8857200" cy="1254000"/>
          </a:xfrm>
          <a:prstGeom prst="rect">
            <a:avLst/>
          </a:prstGeom>
        </p:spPr>
        <p:txBody>
          <a:bodyPr spcFirstLastPara="1" wrap="square" lIns="121900" tIns="121900" rIns="121900" bIns="121900" anchor="t" anchorCtr="0">
            <a:normAutofit/>
          </a:bodyPr>
          <a:lstStyle/>
          <a:p>
            <a:pPr marL="0" lvl="0" indent="0" algn="l" rtl="0">
              <a:spcBef>
                <a:spcPts val="0"/>
              </a:spcBef>
              <a:spcAft>
                <a:spcPts val="0"/>
              </a:spcAft>
              <a:buNone/>
            </a:pPr>
            <a:r>
              <a:rPr lang="en-US" sz="2800"/>
              <a:t>Georeferencing process: Determine uncertainty</a:t>
            </a:r>
            <a:endParaRPr sz="2800"/>
          </a:p>
        </p:txBody>
      </p:sp>
      <p:sp>
        <p:nvSpPr>
          <p:cNvPr id="301" name="Google Shape;301;p34"/>
          <p:cNvSpPr txBox="1"/>
          <p:nvPr/>
        </p:nvSpPr>
        <p:spPr>
          <a:xfrm>
            <a:off x="4008550" y="4671000"/>
            <a:ext cx="7570500" cy="15306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US" sz="2100">
                <a:solidFill>
                  <a:schemeClr val="dk2"/>
                </a:solidFill>
              </a:rPr>
              <a:t>Example of establishing an uncertainty radius for an imaginary geographic feature, “Mt Mason.”</a:t>
            </a:r>
            <a:endParaRPr>
              <a:solidFill>
                <a:schemeClr val="dk2"/>
              </a:solidFill>
            </a:endParaRPr>
          </a:p>
          <a:p>
            <a:pPr marL="0" lvl="0" indent="0" algn="l" rtl="0">
              <a:lnSpc>
                <a:spcPct val="115000"/>
              </a:lnSpc>
              <a:spcBef>
                <a:spcPts val="1600"/>
              </a:spcBef>
              <a:spcAft>
                <a:spcPts val="1600"/>
              </a:spcAft>
              <a:buNone/>
            </a:pPr>
            <a:r>
              <a:rPr lang="en-US" sz="1200">
                <a:solidFill>
                  <a:schemeClr val="dk2"/>
                </a:solidFill>
              </a:rPr>
              <a:t>Image modified from Figure 5 in Zermoglio PF, Chapman AD, Wieczorek JR, Luna MC &amp; Bloom DA (2020) Georeferencing Quick Reference Guide. Copenhagen: GBIF Secretariat. </a:t>
            </a:r>
            <a:r>
              <a:rPr lang="en-US" sz="1200" u="sng">
                <a:solidFill>
                  <a:schemeClr val="hlink"/>
                </a:solidFill>
                <a:hlinkClick r:id="rId3"/>
              </a:rPr>
              <a:t>https://doi.org/10.35035/e09p-h128</a:t>
            </a:r>
            <a:endParaRPr sz="1200">
              <a:solidFill>
                <a:schemeClr val="dk2"/>
              </a:solidFill>
            </a:endParaRPr>
          </a:p>
        </p:txBody>
      </p:sp>
      <p:pic>
        <p:nvPicPr>
          <p:cNvPr id="302" name="Google Shape;302;p34"/>
          <p:cNvPicPr preferRelativeResize="0"/>
          <p:nvPr/>
        </p:nvPicPr>
        <p:blipFill rotWithShape="1">
          <a:blip r:embed="rId4">
            <a:alphaModFix/>
          </a:blip>
          <a:srcRect l="51654" t="5660" r="6455" b="6442"/>
          <a:stretch/>
        </p:blipFill>
        <p:spPr>
          <a:xfrm>
            <a:off x="519176" y="2906675"/>
            <a:ext cx="3416924" cy="3380199"/>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sp>
        <p:nvSpPr>
          <p:cNvPr id="308" name="Google Shape;308;p35"/>
          <p:cNvSpPr txBox="1">
            <a:spLocks noGrp="1"/>
          </p:cNvSpPr>
          <p:nvPr>
            <p:ph type="title"/>
          </p:nvPr>
        </p:nvSpPr>
        <p:spPr>
          <a:xfrm>
            <a:off x="415600" y="593378"/>
            <a:ext cx="8893500" cy="759000"/>
          </a:xfrm>
          <a:prstGeom prst="rect">
            <a:avLst/>
          </a:prstGeom>
        </p:spPr>
        <p:txBody>
          <a:bodyPr spcFirstLastPara="1" wrap="square" lIns="121900" tIns="121900" rIns="121900" bIns="121900" anchor="t" anchorCtr="0">
            <a:normAutofit/>
          </a:bodyPr>
          <a:lstStyle/>
          <a:p>
            <a:pPr marL="0" lvl="0" indent="0" algn="l" rtl="0">
              <a:spcBef>
                <a:spcPts val="0"/>
              </a:spcBef>
              <a:spcAft>
                <a:spcPts val="0"/>
              </a:spcAft>
              <a:buNone/>
            </a:pPr>
            <a:r>
              <a:rPr lang="en-US" sz="2800"/>
              <a:t>Georeferencing process: Record notes</a:t>
            </a:r>
            <a:endParaRPr sz="2800"/>
          </a:p>
        </p:txBody>
      </p:sp>
      <p:sp>
        <p:nvSpPr>
          <p:cNvPr id="309" name="Google Shape;309;p35"/>
          <p:cNvSpPr txBox="1">
            <a:spLocks noGrp="1"/>
          </p:cNvSpPr>
          <p:nvPr>
            <p:ph type="body" idx="1"/>
          </p:nvPr>
        </p:nvSpPr>
        <p:spPr>
          <a:xfrm>
            <a:off x="415600" y="1438300"/>
            <a:ext cx="4969200" cy="5106900"/>
          </a:xfrm>
          <a:prstGeom prst="rect">
            <a:avLst/>
          </a:prstGeom>
        </p:spPr>
        <p:txBody>
          <a:bodyPr spcFirstLastPara="1" wrap="square" lIns="121900" tIns="121900" rIns="121900" bIns="121900" anchor="t" anchorCtr="0">
            <a:normAutofit/>
          </a:bodyPr>
          <a:lstStyle/>
          <a:p>
            <a:pPr marL="0" lvl="0" indent="0" algn="l" rtl="0">
              <a:spcBef>
                <a:spcPts val="0"/>
              </a:spcBef>
              <a:spcAft>
                <a:spcPts val="0"/>
              </a:spcAft>
              <a:buNone/>
            </a:pPr>
            <a:r>
              <a:rPr lang="en-US" sz="2300"/>
              <a:t>Including notes about your process allows future users to decide whether or not they agree with your georeference. Include notes about:</a:t>
            </a:r>
            <a:endParaRPr sz="2300"/>
          </a:p>
          <a:p>
            <a:pPr marL="457200" lvl="0" indent="-374650" algn="l" rtl="0">
              <a:spcBef>
                <a:spcPts val="1600"/>
              </a:spcBef>
              <a:spcAft>
                <a:spcPts val="0"/>
              </a:spcAft>
              <a:buSzPts val="2300"/>
              <a:buChar char="●"/>
            </a:pPr>
            <a:r>
              <a:rPr lang="en-US" sz="2300" b="1"/>
              <a:t>who</a:t>
            </a:r>
            <a:r>
              <a:rPr lang="en-US" sz="2300"/>
              <a:t> made the georeference?</a:t>
            </a:r>
            <a:endParaRPr sz="2300"/>
          </a:p>
          <a:p>
            <a:pPr marL="457200" lvl="0" indent="-374650" algn="l" rtl="0">
              <a:spcBef>
                <a:spcPts val="0"/>
              </a:spcBef>
              <a:spcAft>
                <a:spcPts val="0"/>
              </a:spcAft>
              <a:buSzPts val="2300"/>
              <a:buChar char="●"/>
            </a:pPr>
            <a:r>
              <a:rPr lang="en-US" sz="2300" b="1"/>
              <a:t>when</a:t>
            </a:r>
            <a:r>
              <a:rPr lang="en-US" sz="2300"/>
              <a:t> did they make it?</a:t>
            </a:r>
            <a:endParaRPr sz="2300"/>
          </a:p>
          <a:p>
            <a:pPr marL="457200" lvl="0" indent="-374650" algn="l" rtl="0">
              <a:spcBef>
                <a:spcPts val="0"/>
              </a:spcBef>
              <a:spcAft>
                <a:spcPts val="0"/>
              </a:spcAft>
              <a:buSzPts val="2300"/>
              <a:buChar char="●"/>
            </a:pPr>
            <a:r>
              <a:rPr lang="en-US" sz="2300"/>
              <a:t>using what </a:t>
            </a:r>
            <a:r>
              <a:rPr lang="en-US" sz="2300" b="1"/>
              <a:t>tools</a:t>
            </a:r>
            <a:r>
              <a:rPr lang="en-US" sz="2300"/>
              <a:t> &amp; </a:t>
            </a:r>
            <a:r>
              <a:rPr lang="en-US" sz="2300" b="1"/>
              <a:t>sources</a:t>
            </a:r>
            <a:r>
              <a:rPr lang="en-US" sz="2300"/>
              <a:t>?</a:t>
            </a:r>
            <a:endParaRPr sz="2300"/>
          </a:p>
          <a:p>
            <a:pPr marL="457200" lvl="0" indent="-374650" algn="l" rtl="0">
              <a:spcBef>
                <a:spcPts val="0"/>
              </a:spcBef>
              <a:spcAft>
                <a:spcPts val="0"/>
              </a:spcAft>
              <a:buSzPts val="2300"/>
              <a:buChar char="●"/>
            </a:pPr>
            <a:r>
              <a:rPr lang="en-US" sz="2300"/>
              <a:t>following what </a:t>
            </a:r>
            <a:r>
              <a:rPr lang="en-US" sz="2300" b="1"/>
              <a:t>protocol</a:t>
            </a:r>
            <a:r>
              <a:rPr lang="en-US" sz="2300"/>
              <a:t>?</a:t>
            </a:r>
            <a:endParaRPr sz="2300"/>
          </a:p>
          <a:p>
            <a:pPr marL="457200" lvl="0" indent="-374650" algn="l" rtl="0">
              <a:spcBef>
                <a:spcPts val="0"/>
              </a:spcBef>
              <a:spcAft>
                <a:spcPts val="0"/>
              </a:spcAft>
              <a:buSzPts val="2300"/>
              <a:buChar char="●"/>
            </a:pPr>
            <a:r>
              <a:rPr lang="en-US" sz="2300"/>
              <a:t>making </a:t>
            </a:r>
            <a:r>
              <a:rPr lang="en-US" sz="2300" b="1"/>
              <a:t>decisions </a:t>
            </a:r>
            <a:r>
              <a:rPr lang="en-US" sz="2300"/>
              <a:t>how?</a:t>
            </a:r>
            <a:endParaRPr sz="2300"/>
          </a:p>
        </p:txBody>
      </p:sp>
      <p:sp>
        <p:nvSpPr>
          <p:cNvPr id="310" name="Google Shape;310;p35"/>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p>
            <a:pPr marL="0" lvl="0" indent="0" algn="r" rtl="0">
              <a:spcBef>
                <a:spcPts val="0"/>
              </a:spcBef>
              <a:spcAft>
                <a:spcPts val="0"/>
              </a:spcAft>
              <a:buNone/>
            </a:pPr>
            <a:fld id="{00000000-1234-1234-1234-123412341234}" type="slidenum">
              <a:rPr lang="en-US"/>
              <a:t>23</a:t>
            </a:fld>
            <a:endParaRPr/>
          </a:p>
        </p:txBody>
      </p:sp>
      <p:sp>
        <p:nvSpPr>
          <p:cNvPr id="311" name="Google Shape;311;p35"/>
          <p:cNvSpPr txBox="1"/>
          <p:nvPr/>
        </p:nvSpPr>
        <p:spPr>
          <a:xfrm>
            <a:off x="5405850" y="6217625"/>
            <a:ext cx="62181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200">
                <a:solidFill>
                  <a:schemeClr val="dk2"/>
                </a:solidFill>
              </a:rPr>
              <a:t>Image: http://arctos.database.museum/guid/UTEP:Herb:4042 </a:t>
            </a:r>
            <a:endParaRPr sz="1200">
              <a:solidFill>
                <a:schemeClr val="dk2"/>
              </a:solidFill>
            </a:endParaRPr>
          </a:p>
        </p:txBody>
      </p:sp>
      <p:pic>
        <p:nvPicPr>
          <p:cNvPr id="312" name="Google Shape;312;p35"/>
          <p:cNvPicPr preferRelativeResize="0"/>
          <p:nvPr/>
        </p:nvPicPr>
        <p:blipFill>
          <a:blip r:embed="rId3">
            <a:alphaModFix/>
          </a:blip>
          <a:stretch>
            <a:fillRect/>
          </a:stretch>
        </p:blipFill>
        <p:spPr>
          <a:xfrm>
            <a:off x="5405850" y="1356867"/>
            <a:ext cx="6218050" cy="4939775"/>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17"/>
        <p:cNvGrpSpPr/>
        <p:nvPr/>
      </p:nvGrpSpPr>
      <p:grpSpPr>
        <a:xfrm>
          <a:off x="0" y="0"/>
          <a:ext cx="0" cy="0"/>
          <a:chOff x="0" y="0"/>
          <a:chExt cx="0" cy="0"/>
        </a:xfrm>
      </p:grpSpPr>
      <p:sp>
        <p:nvSpPr>
          <p:cNvPr id="318" name="Google Shape;318;p36"/>
          <p:cNvSpPr txBox="1">
            <a:spLocks noGrp="1"/>
          </p:cNvSpPr>
          <p:nvPr>
            <p:ph type="title"/>
          </p:nvPr>
        </p:nvSpPr>
        <p:spPr>
          <a:xfrm>
            <a:off x="415600" y="593367"/>
            <a:ext cx="11360700" cy="763500"/>
          </a:xfrm>
          <a:prstGeom prst="rect">
            <a:avLst/>
          </a:prstGeom>
        </p:spPr>
        <p:txBody>
          <a:bodyPr spcFirstLastPara="1" wrap="square" lIns="121900" tIns="121900" rIns="121900" bIns="121900" anchor="t" anchorCtr="0">
            <a:normAutofit/>
          </a:bodyPr>
          <a:lstStyle/>
          <a:p>
            <a:pPr marL="0" lvl="0" indent="0" algn="l" rtl="0">
              <a:spcBef>
                <a:spcPts val="0"/>
              </a:spcBef>
              <a:spcAft>
                <a:spcPts val="0"/>
              </a:spcAft>
              <a:buNone/>
            </a:pPr>
            <a:r>
              <a:rPr lang="en-US" sz="2800"/>
              <a:t>Georeferencing process</a:t>
            </a:r>
            <a:endParaRPr sz="2800"/>
          </a:p>
        </p:txBody>
      </p:sp>
      <p:sp>
        <p:nvSpPr>
          <p:cNvPr id="319" name="Google Shape;319;p36"/>
          <p:cNvSpPr txBox="1">
            <a:spLocks noGrp="1"/>
          </p:cNvSpPr>
          <p:nvPr>
            <p:ph type="body" idx="1"/>
          </p:nvPr>
        </p:nvSpPr>
        <p:spPr>
          <a:xfrm>
            <a:off x="415600" y="1536624"/>
            <a:ext cx="11360700" cy="4850400"/>
          </a:xfrm>
          <a:prstGeom prst="rect">
            <a:avLst/>
          </a:prstGeom>
        </p:spPr>
        <p:txBody>
          <a:bodyPr spcFirstLastPara="1" wrap="square" lIns="121900" tIns="121900" rIns="121900" bIns="121900" anchor="t" anchorCtr="0">
            <a:normAutofit/>
          </a:bodyPr>
          <a:lstStyle/>
          <a:p>
            <a:pPr marL="0" lvl="0" indent="0" algn="l" rtl="0">
              <a:spcBef>
                <a:spcPts val="0"/>
              </a:spcBef>
              <a:spcAft>
                <a:spcPts val="0"/>
              </a:spcAft>
              <a:buNone/>
            </a:pPr>
            <a:r>
              <a:rPr lang="en-US" sz="2300"/>
              <a:t>Remember that a complete georeference has, at a minimum, three elements: a </a:t>
            </a:r>
            <a:r>
              <a:rPr lang="en-US" sz="2300">
                <a:solidFill>
                  <a:schemeClr val="accent1"/>
                </a:solidFill>
              </a:rPr>
              <a:t>coordinate reference system</a:t>
            </a:r>
            <a:r>
              <a:rPr lang="en-US" sz="2300"/>
              <a:t>, </a:t>
            </a:r>
            <a:r>
              <a:rPr lang="en-US" sz="2300">
                <a:solidFill>
                  <a:schemeClr val="accent1"/>
                </a:solidFill>
              </a:rPr>
              <a:t>geospatial coordinates</a:t>
            </a:r>
            <a:r>
              <a:rPr lang="en-US" sz="2300"/>
              <a:t>, and an associated </a:t>
            </a:r>
            <a:r>
              <a:rPr lang="en-US" sz="2300">
                <a:solidFill>
                  <a:schemeClr val="accent1"/>
                </a:solidFill>
              </a:rPr>
              <a:t>uncertainty</a:t>
            </a:r>
            <a:r>
              <a:rPr lang="en-US" sz="2300"/>
              <a:t>. The general process to get these is:</a:t>
            </a:r>
            <a:endParaRPr sz="2300"/>
          </a:p>
          <a:p>
            <a:pPr marL="0" lvl="0" indent="0" algn="l" rtl="0">
              <a:spcBef>
                <a:spcPts val="1600"/>
              </a:spcBef>
              <a:spcAft>
                <a:spcPts val="0"/>
              </a:spcAft>
              <a:buNone/>
            </a:pPr>
            <a:endParaRPr sz="2300"/>
          </a:p>
          <a:p>
            <a:pPr marL="457200" lvl="0" indent="-374650" algn="l" rtl="0">
              <a:spcBef>
                <a:spcPts val="1600"/>
              </a:spcBef>
              <a:spcAft>
                <a:spcPts val="0"/>
              </a:spcAft>
              <a:buSzPts val="2300"/>
              <a:buAutoNum type="arabicPeriod"/>
            </a:pPr>
            <a:r>
              <a:rPr lang="en-US" sz="2300"/>
              <a:t>Use latitude &amp; longitude with a WGS84 datum (</a:t>
            </a:r>
            <a:r>
              <a:rPr lang="en-US" sz="2300">
                <a:solidFill>
                  <a:schemeClr val="accent1"/>
                </a:solidFill>
              </a:rPr>
              <a:t>coordinate reference system</a:t>
            </a:r>
            <a:r>
              <a:rPr lang="en-US" sz="2300"/>
              <a:t>).</a:t>
            </a:r>
            <a:endParaRPr sz="2300"/>
          </a:p>
          <a:p>
            <a:pPr marL="457200" lvl="0" indent="-374650" algn="l" rtl="0">
              <a:spcBef>
                <a:spcPts val="1000"/>
              </a:spcBef>
              <a:spcAft>
                <a:spcPts val="0"/>
              </a:spcAft>
              <a:buSzPts val="2300"/>
              <a:buAutoNum type="arabicPeriod"/>
            </a:pPr>
            <a:r>
              <a:rPr lang="en-US" sz="2300"/>
              <a:t>Establish latitude &amp; longitude (</a:t>
            </a:r>
            <a:r>
              <a:rPr lang="en-US" sz="2300">
                <a:solidFill>
                  <a:schemeClr val="accent1"/>
                </a:solidFill>
              </a:rPr>
              <a:t>geospatial coordinates</a:t>
            </a:r>
            <a:r>
              <a:rPr lang="en-US" sz="2300"/>
              <a:t>) based on the geographic feature or other locality information.</a:t>
            </a:r>
            <a:endParaRPr sz="2300"/>
          </a:p>
          <a:p>
            <a:pPr marL="457200" lvl="0" indent="-374650" algn="l" rtl="0">
              <a:spcBef>
                <a:spcPts val="1000"/>
              </a:spcBef>
              <a:spcAft>
                <a:spcPts val="0"/>
              </a:spcAft>
              <a:buSzPts val="2300"/>
              <a:buAutoNum type="arabicPeriod"/>
            </a:pPr>
            <a:r>
              <a:rPr lang="en-US" sz="2300"/>
              <a:t>Determine uncertainty.</a:t>
            </a:r>
            <a:endParaRPr sz="2300"/>
          </a:p>
          <a:p>
            <a:pPr marL="457200" lvl="0" indent="-374650" algn="l" rtl="0">
              <a:spcBef>
                <a:spcPts val="1000"/>
              </a:spcBef>
              <a:spcAft>
                <a:spcPts val="1000"/>
              </a:spcAft>
              <a:buSzPts val="2300"/>
              <a:buAutoNum type="arabicPeriod"/>
            </a:pPr>
            <a:r>
              <a:rPr lang="en-US" sz="2300"/>
              <a:t>Record notes (i.e. metadata) about this process.</a:t>
            </a:r>
            <a:endParaRPr sz="2300"/>
          </a:p>
        </p:txBody>
      </p:sp>
      <p:sp>
        <p:nvSpPr>
          <p:cNvPr id="320" name="Google Shape;320;p36"/>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p>
            <a:pPr marL="0" lvl="0" indent="0" algn="r" rtl="0">
              <a:spcBef>
                <a:spcPts val="0"/>
              </a:spcBef>
              <a:spcAft>
                <a:spcPts val="0"/>
              </a:spcAft>
              <a:buNone/>
            </a:pPr>
            <a:fld id="{00000000-1234-1234-1234-123412341234}" type="slidenum">
              <a:rPr lang="en-US"/>
              <a:t>24</a:t>
            </a:fld>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25"/>
        <p:cNvGrpSpPr/>
        <p:nvPr/>
      </p:nvGrpSpPr>
      <p:grpSpPr>
        <a:xfrm>
          <a:off x="0" y="0"/>
          <a:ext cx="0" cy="0"/>
          <a:chOff x="0" y="0"/>
          <a:chExt cx="0" cy="0"/>
        </a:xfrm>
      </p:grpSpPr>
      <p:sp>
        <p:nvSpPr>
          <p:cNvPr id="326" name="Google Shape;326;p37"/>
          <p:cNvSpPr txBox="1">
            <a:spLocks noGrp="1"/>
          </p:cNvSpPr>
          <p:nvPr>
            <p:ph type="title"/>
          </p:nvPr>
        </p:nvSpPr>
        <p:spPr>
          <a:xfrm>
            <a:off x="415650" y="2238892"/>
            <a:ext cx="11360700" cy="763500"/>
          </a:xfrm>
          <a:prstGeom prst="rect">
            <a:avLst/>
          </a:prstGeom>
        </p:spPr>
        <p:txBody>
          <a:bodyPr spcFirstLastPara="1" wrap="square" lIns="121900" tIns="121900" rIns="121900" bIns="121900" anchor="t" anchorCtr="0">
            <a:noAutofit/>
          </a:bodyPr>
          <a:lstStyle/>
          <a:p>
            <a:pPr marL="0" lvl="0" indent="0" algn="ctr" rtl="0">
              <a:spcBef>
                <a:spcPts val="0"/>
              </a:spcBef>
              <a:spcAft>
                <a:spcPts val="0"/>
              </a:spcAft>
              <a:buNone/>
            </a:pPr>
            <a:r>
              <a:rPr lang="en-US" sz="4000"/>
              <a:t>Live georeferencing demo</a:t>
            </a:r>
            <a:endParaRPr sz="4000"/>
          </a:p>
        </p:txBody>
      </p:sp>
      <p:sp>
        <p:nvSpPr>
          <p:cNvPr id="327" name="Google Shape;327;p37"/>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p>
            <a:pPr marL="0" lvl="0" indent="0" algn="r" rtl="0">
              <a:spcBef>
                <a:spcPts val="0"/>
              </a:spcBef>
              <a:spcAft>
                <a:spcPts val="0"/>
              </a:spcAft>
              <a:buNone/>
            </a:pPr>
            <a:fld id="{00000000-1234-1234-1234-123412341234}" type="slidenum">
              <a:rPr lang="en-US"/>
              <a:t>25</a:t>
            </a:fld>
            <a:endParaRPr/>
          </a:p>
        </p:txBody>
      </p:sp>
      <p:pic>
        <p:nvPicPr>
          <p:cNvPr id="328" name="Google Shape;328;p37"/>
          <p:cNvPicPr preferRelativeResize="0"/>
          <p:nvPr/>
        </p:nvPicPr>
        <p:blipFill rotWithShape="1">
          <a:blip r:embed="rId3">
            <a:alphaModFix/>
          </a:blip>
          <a:srcRect t="32819" b="31048"/>
          <a:stretch/>
        </p:blipFill>
        <p:spPr>
          <a:xfrm>
            <a:off x="2968663" y="3220400"/>
            <a:ext cx="6254675" cy="1694950"/>
          </a:xfrm>
          <a:prstGeom prst="rect">
            <a:avLst/>
          </a:prstGeom>
          <a:noFill/>
          <a:ln>
            <a:noFill/>
          </a:ln>
        </p:spPr>
      </p:pic>
      <p:sp>
        <p:nvSpPr>
          <p:cNvPr id="329" name="Google Shape;329;p37"/>
          <p:cNvSpPr txBox="1"/>
          <p:nvPr/>
        </p:nvSpPr>
        <p:spPr>
          <a:xfrm>
            <a:off x="2968663" y="4915350"/>
            <a:ext cx="6254700" cy="6480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1600"/>
              </a:spcAft>
              <a:buNone/>
            </a:pPr>
            <a:r>
              <a:rPr lang="en-US">
                <a:solidFill>
                  <a:schemeClr val="lt1"/>
                </a:solidFill>
              </a:rPr>
              <a:t>Image: https://csvcoll.org/imglib/verte/SCFS_Mammals/00000/</a:t>
            </a:r>
            <a:br>
              <a:rPr lang="en-US">
                <a:solidFill>
                  <a:schemeClr val="lt1"/>
                </a:solidFill>
              </a:rPr>
            </a:br>
            <a:r>
              <a:rPr lang="en-US">
                <a:solidFill>
                  <a:schemeClr val="lt1"/>
                </a:solidFill>
              </a:rPr>
              <a:t>mammal_scfs202L-2_1564448402_lg.jpg</a:t>
            </a:r>
            <a:endParaRPr>
              <a:solidFill>
                <a:schemeClr val="lt1"/>
              </a:solidFil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33"/>
        <p:cNvGrpSpPr/>
        <p:nvPr/>
      </p:nvGrpSpPr>
      <p:grpSpPr>
        <a:xfrm>
          <a:off x="0" y="0"/>
          <a:ext cx="0" cy="0"/>
          <a:chOff x="0" y="0"/>
          <a:chExt cx="0" cy="0"/>
        </a:xfrm>
      </p:grpSpPr>
      <p:sp>
        <p:nvSpPr>
          <p:cNvPr id="334" name="Google Shape;334;p38"/>
          <p:cNvSpPr txBox="1">
            <a:spLocks noGrp="1"/>
          </p:cNvSpPr>
          <p:nvPr>
            <p:ph type="title"/>
          </p:nvPr>
        </p:nvSpPr>
        <p:spPr>
          <a:xfrm>
            <a:off x="415600" y="593367"/>
            <a:ext cx="11360700" cy="7635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r>
              <a:rPr lang="en-US" sz="3100"/>
              <a:t>Georeferencing data: Standard fields</a:t>
            </a:r>
            <a:endParaRPr sz="3100"/>
          </a:p>
          <a:p>
            <a:pPr marL="0" lvl="0" indent="0" algn="l" rtl="0">
              <a:spcBef>
                <a:spcPts val="0"/>
              </a:spcBef>
              <a:spcAft>
                <a:spcPts val="0"/>
              </a:spcAft>
              <a:buClr>
                <a:schemeClr val="dk1"/>
              </a:buClr>
              <a:buSzPct val="29729"/>
              <a:buFont typeface="Arial"/>
              <a:buNone/>
            </a:pPr>
            <a:endParaRPr/>
          </a:p>
          <a:p>
            <a:pPr marL="0" lvl="0" indent="0" algn="l" rtl="0">
              <a:spcBef>
                <a:spcPts val="0"/>
              </a:spcBef>
              <a:spcAft>
                <a:spcPts val="0"/>
              </a:spcAft>
              <a:buClr>
                <a:schemeClr val="dk1"/>
              </a:buClr>
              <a:buSzPct val="29729"/>
              <a:buFont typeface="Arial"/>
              <a:buNone/>
            </a:pPr>
            <a:endParaRPr/>
          </a:p>
          <a:p>
            <a:pPr marL="0" lvl="0" indent="0" algn="l" rtl="0">
              <a:spcBef>
                <a:spcPts val="0"/>
              </a:spcBef>
              <a:spcAft>
                <a:spcPts val="0"/>
              </a:spcAft>
              <a:buClr>
                <a:schemeClr val="dk1"/>
              </a:buClr>
              <a:buSzPct val="29729"/>
              <a:buFont typeface="Arial"/>
              <a:buNone/>
            </a:pPr>
            <a:endParaRPr/>
          </a:p>
          <a:p>
            <a:pPr marL="0" lvl="0" indent="0" algn="l" rtl="0">
              <a:spcBef>
                <a:spcPts val="0"/>
              </a:spcBef>
              <a:spcAft>
                <a:spcPts val="0"/>
              </a:spcAft>
              <a:buClr>
                <a:schemeClr val="dk1"/>
              </a:buClr>
              <a:buSzPct val="29729"/>
              <a:buFont typeface="Arial"/>
              <a:buNone/>
            </a:pPr>
            <a:endParaRPr/>
          </a:p>
          <a:p>
            <a:pPr marL="0" lvl="0" indent="0" algn="l" rtl="0">
              <a:spcBef>
                <a:spcPts val="0"/>
              </a:spcBef>
              <a:spcAft>
                <a:spcPts val="0"/>
              </a:spcAft>
              <a:buClr>
                <a:schemeClr val="dk1"/>
              </a:buClr>
              <a:buSzPct val="29729"/>
              <a:buFont typeface="Arial"/>
              <a:buNone/>
            </a:pPr>
            <a:endParaRPr/>
          </a:p>
          <a:p>
            <a:pPr marL="0" lvl="0" indent="0" algn="l" rtl="0">
              <a:spcBef>
                <a:spcPts val="0"/>
              </a:spcBef>
              <a:spcAft>
                <a:spcPts val="0"/>
              </a:spcAft>
              <a:buClr>
                <a:schemeClr val="dk1"/>
              </a:buClr>
              <a:buSzPct val="29729"/>
              <a:buFont typeface="Arial"/>
              <a:buNone/>
            </a:pPr>
            <a:endParaRPr/>
          </a:p>
          <a:p>
            <a:pPr marL="0" lvl="0" indent="0" algn="l" rtl="0">
              <a:spcBef>
                <a:spcPts val="0"/>
              </a:spcBef>
              <a:spcAft>
                <a:spcPts val="0"/>
              </a:spcAft>
              <a:buClr>
                <a:schemeClr val="dk1"/>
              </a:buClr>
              <a:buSzPct val="75675"/>
              <a:buFont typeface="Helvetica Neue"/>
              <a:buNone/>
            </a:pPr>
            <a:endParaRPr/>
          </a:p>
        </p:txBody>
      </p:sp>
      <p:sp>
        <p:nvSpPr>
          <p:cNvPr id="335" name="Google Shape;335;p38"/>
          <p:cNvSpPr txBox="1">
            <a:spLocks noGrp="1"/>
          </p:cNvSpPr>
          <p:nvPr>
            <p:ph type="body" idx="1"/>
          </p:nvPr>
        </p:nvSpPr>
        <p:spPr>
          <a:xfrm>
            <a:off x="415600" y="1356874"/>
            <a:ext cx="11360700" cy="5205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2300"/>
              <a:t>We can use the following Darwin Core standard fields to record and share core georeference data:</a:t>
            </a:r>
            <a:endParaRPr sz="2300"/>
          </a:p>
          <a:p>
            <a:pPr marL="457200" lvl="0" indent="-374650" algn="l" rtl="0">
              <a:spcBef>
                <a:spcPts val="1600"/>
              </a:spcBef>
              <a:spcAft>
                <a:spcPts val="0"/>
              </a:spcAft>
              <a:buSzPts val="2300"/>
              <a:buChar char="●"/>
            </a:pPr>
            <a:r>
              <a:rPr lang="en-US" sz="2300"/>
              <a:t>decimalLatitude &amp; decimalLongitude</a:t>
            </a:r>
            <a:endParaRPr sz="2300"/>
          </a:p>
          <a:p>
            <a:pPr marL="457200" lvl="0" indent="-374650" algn="l" rtl="0">
              <a:spcBef>
                <a:spcPts val="0"/>
              </a:spcBef>
              <a:spcAft>
                <a:spcPts val="0"/>
              </a:spcAft>
              <a:buSzPts val="2300"/>
              <a:buChar char="●"/>
            </a:pPr>
            <a:r>
              <a:rPr lang="en-US" sz="2300"/>
              <a:t>geodeticDatum</a:t>
            </a:r>
            <a:endParaRPr sz="2300"/>
          </a:p>
          <a:p>
            <a:pPr marL="457200" lvl="0" indent="-374650" algn="l" rtl="0">
              <a:spcBef>
                <a:spcPts val="0"/>
              </a:spcBef>
              <a:spcAft>
                <a:spcPts val="0"/>
              </a:spcAft>
              <a:buSzPts val="2300"/>
              <a:buChar char="●"/>
            </a:pPr>
            <a:r>
              <a:rPr lang="en-US" sz="2300"/>
              <a:t>coordinateUncertaintyInMeters</a:t>
            </a:r>
            <a:endParaRPr sz="2300"/>
          </a:p>
          <a:p>
            <a:pPr marL="457200" lvl="0" indent="-374650" algn="l" rtl="0">
              <a:spcBef>
                <a:spcPts val="0"/>
              </a:spcBef>
              <a:spcAft>
                <a:spcPts val="0"/>
              </a:spcAft>
              <a:buSzPts val="2300"/>
              <a:buChar char="●"/>
            </a:pPr>
            <a:r>
              <a:rPr lang="en-US" sz="2300"/>
              <a:t>georeferencedBy</a:t>
            </a:r>
            <a:endParaRPr sz="2300"/>
          </a:p>
          <a:p>
            <a:pPr marL="457200" lvl="0" indent="-374650" algn="l" rtl="0">
              <a:spcBef>
                <a:spcPts val="0"/>
              </a:spcBef>
              <a:spcAft>
                <a:spcPts val="0"/>
              </a:spcAft>
              <a:buSzPts val="2300"/>
              <a:buChar char="●"/>
            </a:pPr>
            <a:r>
              <a:rPr lang="en-US" sz="2300"/>
              <a:t>georeferencedDate</a:t>
            </a:r>
            <a:endParaRPr sz="2300"/>
          </a:p>
          <a:p>
            <a:pPr marL="457200" lvl="0" indent="-374650" algn="l" rtl="0">
              <a:spcBef>
                <a:spcPts val="0"/>
              </a:spcBef>
              <a:spcAft>
                <a:spcPts val="0"/>
              </a:spcAft>
              <a:buSzPts val="2300"/>
              <a:buChar char="●"/>
            </a:pPr>
            <a:r>
              <a:rPr lang="en-US" sz="2300"/>
              <a:t>georeferenceSources</a:t>
            </a:r>
            <a:endParaRPr sz="2300"/>
          </a:p>
          <a:p>
            <a:pPr marL="457200" lvl="0" indent="-374650" algn="l" rtl="0">
              <a:spcBef>
                <a:spcPts val="0"/>
              </a:spcBef>
              <a:spcAft>
                <a:spcPts val="0"/>
              </a:spcAft>
              <a:buSzPts val="2300"/>
              <a:buChar char="●"/>
            </a:pPr>
            <a:r>
              <a:rPr lang="en-US" sz="2300"/>
              <a:t>georeferenceProtocol</a:t>
            </a:r>
            <a:endParaRPr sz="2300"/>
          </a:p>
          <a:p>
            <a:pPr marL="457200" lvl="0" indent="-374650" algn="l" rtl="0">
              <a:spcBef>
                <a:spcPts val="0"/>
              </a:spcBef>
              <a:spcAft>
                <a:spcPts val="0"/>
              </a:spcAft>
              <a:buSzPts val="2300"/>
              <a:buChar char="●"/>
            </a:pPr>
            <a:r>
              <a:rPr lang="en-US" sz="2300"/>
              <a:t>georeferenceRemarks</a:t>
            </a:r>
            <a:endParaRPr sz="2300"/>
          </a:p>
          <a:p>
            <a:pPr marL="0" lvl="0" indent="0" algn="l" rtl="0">
              <a:spcBef>
                <a:spcPts val="1600"/>
              </a:spcBef>
              <a:spcAft>
                <a:spcPts val="1600"/>
              </a:spcAft>
              <a:buNone/>
            </a:pPr>
            <a:r>
              <a:rPr lang="en-US" sz="2300"/>
              <a:t>See more at </a:t>
            </a:r>
            <a:r>
              <a:rPr lang="en-US" sz="2300" u="sng">
                <a:solidFill>
                  <a:schemeClr val="accent1"/>
                </a:solidFill>
                <a:hlinkClick r:id="rId3">
                  <a:extLst>
                    <a:ext uri="{A12FA001-AC4F-418D-AE19-62706E023703}">
                      <ahyp:hlinkClr xmlns:ahyp="http://schemas.microsoft.com/office/drawing/2018/hyperlinkcolor" val="tx"/>
                    </a:ext>
                  </a:extLst>
                </a:hlinkClick>
              </a:rPr>
              <a:t>https://dwc.tdwg.org/terms/#location</a:t>
            </a:r>
            <a:endParaRPr sz="2300"/>
          </a:p>
        </p:txBody>
      </p:sp>
      <p:sp>
        <p:nvSpPr>
          <p:cNvPr id="336" name="Google Shape;336;p38"/>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p>
            <a:pPr marL="0" lvl="0" indent="0" algn="r" rtl="0">
              <a:spcBef>
                <a:spcPts val="0"/>
              </a:spcBef>
              <a:spcAft>
                <a:spcPts val="0"/>
              </a:spcAft>
              <a:buNone/>
            </a:pPr>
            <a:fld id="{00000000-1234-1234-1234-123412341234}" type="slidenum">
              <a:rPr lang="en-US"/>
              <a:t>26</a:t>
            </a:fld>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40"/>
        <p:cNvGrpSpPr/>
        <p:nvPr/>
      </p:nvGrpSpPr>
      <p:grpSpPr>
        <a:xfrm>
          <a:off x="0" y="0"/>
          <a:ext cx="0" cy="0"/>
          <a:chOff x="0" y="0"/>
          <a:chExt cx="0" cy="0"/>
        </a:xfrm>
      </p:grpSpPr>
      <p:sp>
        <p:nvSpPr>
          <p:cNvPr id="341" name="Google Shape;341;p39"/>
          <p:cNvSpPr txBox="1">
            <a:spLocks noGrp="1"/>
          </p:cNvSpPr>
          <p:nvPr>
            <p:ph type="title"/>
          </p:nvPr>
        </p:nvSpPr>
        <p:spPr>
          <a:xfrm>
            <a:off x="415600" y="593367"/>
            <a:ext cx="11360700" cy="7635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r>
              <a:rPr lang="en-US" sz="3100"/>
              <a:t>Georeferencing data: Standard fields</a:t>
            </a:r>
            <a:endParaRPr sz="3100"/>
          </a:p>
          <a:p>
            <a:pPr marL="0" lvl="0" indent="0" algn="l" rtl="0">
              <a:spcBef>
                <a:spcPts val="0"/>
              </a:spcBef>
              <a:spcAft>
                <a:spcPts val="0"/>
              </a:spcAft>
              <a:buClr>
                <a:schemeClr val="dk1"/>
              </a:buClr>
              <a:buSzPct val="29729"/>
              <a:buFont typeface="Arial"/>
              <a:buNone/>
            </a:pPr>
            <a:endParaRPr/>
          </a:p>
          <a:p>
            <a:pPr marL="0" lvl="0" indent="0" algn="l" rtl="0">
              <a:spcBef>
                <a:spcPts val="0"/>
              </a:spcBef>
              <a:spcAft>
                <a:spcPts val="0"/>
              </a:spcAft>
              <a:buClr>
                <a:schemeClr val="dk1"/>
              </a:buClr>
              <a:buSzPct val="29729"/>
              <a:buFont typeface="Arial"/>
              <a:buNone/>
            </a:pPr>
            <a:endParaRPr/>
          </a:p>
          <a:p>
            <a:pPr marL="0" lvl="0" indent="0" algn="l" rtl="0">
              <a:spcBef>
                <a:spcPts val="0"/>
              </a:spcBef>
              <a:spcAft>
                <a:spcPts val="0"/>
              </a:spcAft>
              <a:buClr>
                <a:schemeClr val="dk1"/>
              </a:buClr>
              <a:buSzPct val="29729"/>
              <a:buFont typeface="Arial"/>
              <a:buNone/>
            </a:pPr>
            <a:endParaRPr/>
          </a:p>
          <a:p>
            <a:pPr marL="0" lvl="0" indent="0" algn="l" rtl="0">
              <a:spcBef>
                <a:spcPts val="0"/>
              </a:spcBef>
              <a:spcAft>
                <a:spcPts val="0"/>
              </a:spcAft>
              <a:buClr>
                <a:schemeClr val="dk1"/>
              </a:buClr>
              <a:buSzPct val="29729"/>
              <a:buFont typeface="Arial"/>
              <a:buNone/>
            </a:pPr>
            <a:endParaRPr/>
          </a:p>
          <a:p>
            <a:pPr marL="0" lvl="0" indent="0" algn="l" rtl="0">
              <a:spcBef>
                <a:spcPts val="0"/>
              </a:spcBef>
              <a:spcAft>
                <a:spcPts val="0"/>
              </a:spcAft>
              <a:buClr>
                <a:schemeClr val="dk1"/>
              </a:buClr>
              <a:buSzPct val="29729"/>
              <a:buFont typeface="Arial"/>
              <a:buNone/>
            </a:pPr>
            <a:endParaRPr/>
          </a:p>
          <a:p>
            <a:pPr marL="0" lvl="0" indent="0" algn="l" rtl="0">
              <a:spcBef>
                <a:spcPts val="0"/>
              </a:spcBef>
              <a:spcAft>
                <a:spcPts val="0"/>
              </a:spcAft>
              <a:buClr>
                <a:schemeClr val="dk1"/>
              </a:buClr>
              <a:buSzPct val="29729"/>
              <a:buFont typeface="Arial"/>
              <a:buNone/>
            </a:pPr>
            <a:endParaRPr/>
          </a:p>
          <a:p>
            <a:pPr marL="0" lvl="0" indent="0" algn="l" rtl="0">
              <a:spcBef>
                <a:spcPts val="0"/>
              </a:spcBef>
              <a:spcAft>
                <a:spcPts val="0"/>
              </a:spcAft>
              <a:buClr>
                <a:schemeClr val="dk1"/>
              </a:buClr>
              <a:buSzPct val="75675"/>
              <a:buFont typeface="Helvetica Neue"/>
              <a:buNone/>
            </a:pPr>
            <a:endParaRPr/>
          </a:p>
        </p:txBody>
      </p:sp>
      <p:sp>
        <p:nvSpPr>
          <p:cNvPr id="342" name="Google Shape;342;p39"/>
          <p:cNvSpPr txBox="1">
            <a:spLocks noGrp="1"/>
          </p:cNvSpPr>
          <p:nvPr>
            <p:ph type="body" idx="1"/>
          </p:nvPr>
        </p:nvSpPr>
        <p:spPr>
          <a:xfrm>
            <a:off x="415600" y="1356874"/>
            <a:ext cx="11360700" cy="5205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2300"/>
              <a:t>We can use the following Darwin Core standard fields to record and share georeference data:</a:t>
            </a:r>
            <a:endParaRPr sz="2300"/>
          </a:p>
          <a:p>
            <a:pPr marL="457200" lvl="0" indent="-374650" algn="l" rtl="0">
              <a:spcBef>
                <a:spcPts val="1600"/>
              </a:spcBef>
              <a:spcAft>
                <a:spcPts val="0"/>
              </a:spcAft>
              <a:buSzPts val="2300"/>
              <a:buChar char="●"/>
            </a:pPr>
            <a:r>
              <a:rPr lang="en-US" sz="2300"/>
              <a:t>georeferenceVerificationStatus</a:t>
            </a:r>
            <a:endParaRPr sz="2300"/>
          </a:p>
          <a:p>
            <a:pPr marL="0" lvl="0" indent="0" algn="l" rtl="0">
              <a:spcBef>
                <a:spcPts val="1600"/>
              </a:spcBef>
              <a:spcAft>
                <a:spcPts val="0"/>
              </a:spcAft>
              <a:buNone/>
            </a:pPr>
            <a:endParaRPr sz="2300"/>
          </a:p>
          <a:p>
            <a:pPr marL="0" lvl="0" indent="0" algn="l" rtl="0">
              <a:spcBef>
                <a:spcPts val="1600"/>
              </a:spcBef>
              <a:spcAft>
                <a:spcPts val="0"/>
              </a:spcAft>
              <a:buNone/>
            </a:pPr>
            <a:endParaRPr sz="2300"/>
          </a:p>
          <a:p>
            <a:pPr marL="0" lvl="0" indent="0" algn="l" rtl="0">
              <a:spcBef>
                <a:spcPts val="1600"/>
              </a:spcBef>
              <a:spcAft>
                <a:spcPts val="0"/>
              </a:spcAft>
              <a:buNone/>
            </a:pPr>
            <a:endParaRPr sz="2300"/>
          </a:p>
          <a:p>
            <a:pPr marL="0" lvl="0" indent="0" algn="l" rtl="0">
              <a:spcBef>
                <a:spcPts val="1600"/>
              </a:spcBef>
              <a:spcAft>
                <a:spcPts val="0"/>
              </a:spcAft>
              <a:buNone/>
            </a:pPr>
            <a:endParaRPr sz="3800"/>
          </a:p>
          <a:p>
            <a:pPr marL="0" lvl="0" indent="0" algn="l" rtl="0">
              <a:spcBef>
                <a:spcPts val="1600"/>
              </a:spcBef>
              <a:spcAft>
                <a:spcPts val="1600"/>
              </a:spcAft>
              <a:buNone/>
            </a:pPr>
            <a:r>
              <a:rPr lang="en-US" sz="2300"/>
              <a:t>See more at </a:t>
            </a:r>
            <a:r>
              <a:rPr lang="en-US" sz="2300" u="sng">
                <a:solidFill>
                  <a:schemeClr val="accent1"/>
                </a:solidFill>
                <a:hlinkClick r:id="rId3">
                  <a:extLst>
                    <a:ext uri="{A12FA001-AC4F-418D-AE19-62706E023703}">
                      <ahyp:hlinkClr xmlns:ahyp="http://schemas.microsoft.com/office/drawing/2018/hyperlinkcolor" val="tx"/>
                    </a:ext>
                  </a:extLst>
                </a:hlinkClick>
              </a:rPr>
              <a:t>https://dwc.tdwg.org/terms/#location</a:t>
            </a:r>
            <a:endParaRPr sz="2300"/>
          </a:p>
        </p:txBody>
      </p:sp>
      <p:sp>
        <p:nvSpPr>
          <p:cNvPr id="343" name="Google Shape;343;p39"/>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p>
            <a:pPr marL="0" lvl="0" indent="0" algn="r" rtl="0">
              <a:spcBef>
                <a:spcPts val="0"/>
              </a:spcBef>
              <a:spcAft>
                <a:spcPts val="0"/>
              </a:spcAft>
              <a:buNone/>
            </a:pPr>
            <a:fld id="{00000000-1234-1234-1234-123412341234}" type="slidenum">
              <a:rPr lang="en-US"/>
              <a:t>27</a:t>
            </a:fld>
            <a:endParaRPr/>
          </a:p>
        </p:txBody>
      </p:sp>
      <p:pic>
        <p:nvPicPr>
          <p:cNvPr id="344" name="Google Shape;344;p39"/>
          <p:cNvPicPr preferRelativeResize="0"/>
          <p:nvPr/>
        </p:nvPicPr>
        <p:blipFill>
          <a:blip r:embed="rId4">
            <a:alphaModFix/>
          </a:blip>
          <a:stretch>
            <a:fillRect/>
          </a:stretch>
        </p:blipFill>
        <p:spPr>
          <a:xfrm>
            <a:off x="5319525" y="2161425"/>
            <a:ext cx="5098499" cy="2822100"/>
          </a:xfrm>
          <a:prstGeom prst="rect">
            <a:avLst/>
          </a:prstGeom>
          <a:noFill/>
          <a:ln>
            <a:noFill/>
          </a:ln>
        </p:spPr>
      </p:pic>
      <p:sp>
        <p:nvSpPr>
          <p:cNvPr id="345" name="Google Shape;345;p39"/>
          <p:cNvSpPr txBox="1"/>
          <p:nvPr/>
        </p:nvSpPr>
        <p:spPr>
          <a:xfrm>
            <a:off x="5243325" y="4983525"/>
            <a:ext cx="5098500" cy="3693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1600"/>
              </a:spcAft>
              <a:buClr>
                <a:schemeClr val="dk1"/>
              </a:buClr>
              <a:buSzPts val="1100"/>
              <a:buFont typeface="Arial"/>
              <a:buNone/>
            </a:pPr>
            <a:r>
              <a:rPr lang="en-US" sz="1200">
                <a:solidFill>
                  <a:schemeClr val="dk2"/>
                </a:solidFill>
              </a:rPr>
              <a:t>Image: https://lacmip.github.io/emu/documentation/sites/</a:t>
            </a:r>
            <a:endParaRPr sz="120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49"/>
        <p:cNvGrpSpPr/>
        <p:nvPr/>
      </p:nvGrpSpPr>
      <p:grpSpPr>
        <a:xfrm>
          <a:off x="0" y="0"/>
          <a:ext cx="0" cy="0"/>
          <a:chOff x="0" y="0"/>
          <a:chExt cx="0" cy="0"/>
        </a:xfrm>
      </p:grpSpPr>
      <p:sp>
        <p:nvSpPr>
          <p:cNvPr id="350" name="Google Shape;350;p40"/>
          <p:cNvSpPr txBox="1">
            <a:spLocks noGrp="1"/>
          </p:cNvSpPr>
          <p:nvPr>
            <p:ph type="title"/>
          </p:nvPr>
        </p:nvSpPr>
        <p:spPr>
          <a:xfrm>
            <a:off x="415600" y="593367"/>
            <a:ext cx="11360700" cy="7635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r>
              <a:rPr lang="en-US" sz="3100"/>
              <a:t>Georeferencing data: Standard fields</a:t>
            </a:r>
            <a:endParaRPr sz="3100"/>
          </a:p>
          <a:p>
            <a:pPr marL="0" lvl="0" indent="0" algn="l" rtl="0">
              <a:spcBef>
                <a:spcPts val="0"/>
              </a:spcBef>
              <a:spcAft>
                <a:spcPts val="0"/>
              </a:spcAft>
              <a:buClr>
                <a:schemeClr val="dk1"/>
              </a:buClr>
              <a:buSzPct val="29729"/>
              <a:buFont typeface="Arial"/>
              <a:buNone/>
            </a:pPr>
            <a:endParaRPr/>
          </a:p>
          <a:p>
            <a:pPr marL="0" lvl="0" indent="0" algn="l" rtl="0">
              <a:spcBef>
                <a:spcPts val="0"/>
              </a:spcBef>
              <a:spcAft>
                <a:spcPts val="0"/>
              </a:spcAft>
              <a:buClr>
                <a:schemeClr val="dk1"/>
              </a:buClr>
              <a:buSzPct val="29729"/>
              <a:buFont typeface="Arial"/>
              <a:buNone/>
            </a:pPr>
            <a:endParaRPr/>
          </a:p>
          <a:p>
            <a:pPr marL="0" lvl="0" indent="0" algn="l" rtl="0">
              <a:spcBef>
                <a:spcPts val="0"/>
              </a:spcBef>
              <a:spcAft>
                <a:spcPts val="0"/>
              </a:spcAft>
              <a:buClr>
                <a:schemeClr val="dk1"/>
              </a:buClr>
              <a:buSzPct val="29729"/>
              <a:buFont typeface="Arial"/>
              <a:buNone/>
            </a:pPr>
            <a:endParaRPr/>
          </a:p>
          <a:p>
            <a:pPr marL="0" lvl="0" indent="0" algn="l" rtl="0">
              <a:spcBef>
                <a:spcPts val="0"/>
              </a:spcBef>
              <a:spcAft>
                <a:spcPts val="0"/>
              </a:spcAft>
              <a:buClr>
                <a:schemeClr val="dk1"/>
              </a:buClr>
              <a:buSzPct val="29729"/>
              <a:buFont typeface="Arial"/>
              <a:buNone/>
            </a:pPr>
            <a:endParaRPr/>
          </a:p>
          <a:p>
            <a:pPr marL="0" lvl="0" indent="0" algn="l" rtl="0">
              <a:spcBef>
                <a:spcPts val="0"/>
              </a:spcBef>
              <a:spcAft>
                <a:spcPts val="0"/>
              </a:spcAft>
              <a:buClr>
                <a:schemeClr val="dk1"/>
              </a:buClr>
              <a:buSzPct val="29729"/>
              <a:buFont typeface="Arial"/>
              <a:buNone/>
            </a:pPr>
            <a:endParaRPr/>
          </a:p>
          <a:p>
            <a:pPr marL="0" lvl="0" indent="0" algn="l" rtl="0">
              <a:spcBef>
                <a:spcPts val="0"/>
              </a:spcBef>
              <a:spcAft>
                <a:spcPts val="0"/>
              </a:spcAft>
              <a:buClr>
                <a:schemeClr val="dk1"/>
              </a:buClr>
              <a:buSzPct val="29729"/>
              <a:buFont typeface="Arial"/>
              <a:buNone/>
            </a:pPr>
            <a:endParaRPr/>
          </a:p>
          <a:p>
            <a:pPr marL="0" lvl="0" indent="0" algn="l" rtl="0">
              <a:spcBef>
                <a:spcPts val="0"/>
              </a:spcBef>
              <a:spcAft>
                <a:spcPts val="0"/>
              </a:spcAft>
              <a:buClr>
                <a:schemeClr val="dk1"/>
              </a:buClr>
              <a:buSzPct val="75675"/>
              <a:buFont typeface="Helvetica Neue"/>
              <a:buNone/>
            </a:pPr>
            <a:endParaRPr/>
          </a:p>
        </p:txBody>
      </p:sp>
      <p:sp>
        <p:nvSpPr>
          <p:cNvPr id="351" name="Google Shape;351;p40"/>
          <p:cNvSpPr txBox="1">
            <a:spLocks noGrp="1"/>
          </p:cNvSpPr>
          <p:nvPr>
            <p:ph type="body" idx="1"/>
          </p:nvPr>
        </p:nvSpPr>
        <p:spPr>
          <a:xfrm>
            <a:off x="415600" y="1356874"/>
            <a:ext cx="11360700" cy="5205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2300" dirty="0"/>
              <a:t>We can use the following Darwin Core standard fields to record and share </a:t>
            </a:r>
            <a:r>
              <a:rPr lang="en-US" sz="2300" dirty="0" err="1"/>
              <a:t>georeference</a:t>
            </a:r>
            <a:r>
              <a:rPr lang="en-US" sz="2300" dirty="0"/>
              <a:t> data:</a:t>
            </a:r>
            <a:endParaRPr sz="2300" dirty="0"/>
          </a:p>
          <a:p>
            <a:pPr marL="457200" lvl="0" indent="-374650" algn="l" rtl="0">
              <a:spcBef>
                <a:spcPts val="1600"/>
              </a:spcBef>
              <a:spcAft>
                <a:spcPts val="0"/>
              </a:spcAft>
              <a:buSzPts val="2300"/>
              <a:buChar char="●"/>
            </a:pPr>
            <a:r>
              <a:rPr lang="en-US" sz="2300" dirty="0" err="1"/>
              <a:t>footprintWKT</a:t>
            </a:r>
            <a:br>
              <a:rPr lang="en-US" sz="2300" dirty="0"/>
            </a:br>
            <a:br>
              <a:rPr lang="en-US" sz="2300" dirty="0"/>
            </a:br>
            <a:endParaRPr sz="2300" i="1" dirty="0"/>
          </a:p>
          <a:p>
            <a:pPr marL="0" lvl="0" indent="0" algn="l" rtl="0">
              <a:spcBef>
                <a:spcPts val="1600"/>
              </a:spcBef>
              <a:spcAft>
                <a:spcPts val="0"/>
              </a:spcAft>
              <a:buNone/>
            </a:pPr>
            <a:endParaRPr sz="2300" dirty="0"/>
          </a:p>
          <a:p>
            <a:pPr marL="0" lvl="0" indent="0" algn="l" rtl="0">
              <a:spcBef>
                <a:spcPts val="1600"/>
              </a:spcBef>
              <a:spcAft>
                <a:spcPts val="0"/>
              </a:spcAft>
              <a:buNone/>
            </a:pPr>
            <a:endParaRPr sz="2300" dirty="0"/>
          </a:p>
          <a:p>
            <a:pPr marL="0" lvl="0" indent="0" algn="l" rtl="0">
              <a:spcBef>
                <a:spcPts val="1600"/>
              </a:spcBef>
              <a:spcAft>
                <a:spcPts val="0"/>
              </a:spcAft>
              <a:buNone/>
            </a:pPr>
            <a:endParaRPr sz="2300" dirty="0"/>
          </a:p>
          <a:p>
            <a:pPr marL="0" lvl="0" indent="0" algn="l" rtl="0">
              <a:spcBef>
                <a:spcPts val="1600"/>
              </a:spcBef>
              <a:spcAft>
                <a:spcPts val="1600"/>
              </a:spcAft>
              <a:buNone/>
            </a:pPr>
            <a:br>
              <a:rPr lang="en-US" sz="2300" dirty="0"/>
            </a:br>
            <a:r>
              <a:rPr lang="en-US" sz="2300" dirty="0"/>
              <a:t>See more at </a:t>
            </a:r>
            <a:r>
              <a:rPr lang="en-US" sz="2300" u="sng" dirty="0">
                <a:solidFill>
                  <a:schemeClr val="accent1"/>
                </a:solidFill>
                <a:hlinkClick r:id="rId3">
                  <a:extLst>
                    <a:ext uri="{A12FA001-AC4F-418D-AE19-62706E023703}">
                      <ahyp:hlinkClr xmlns:ahyp="http://schemas.microsoft.com/office/drawing/2018/hyperlinkcolor" val="tx"/>
                    </a:ext>
                  </a:extLst>
                </a:hlinkClick>
              </a:rPr>
              <a:t>https://dwc.tdwg.org/terms/#location</a:t>
            </a:r>
            <a:endParaRPr sz="2300" dirty="0"/>
          </a:p>
        </p:txBody>
      </p:sp>
      <p:sp>
        <p:nvSpPr>
          <p:cNvPr id="352" name="Google Shape;352;p40"/>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p>
            <a:pPr marL="0" lvl="0" indent="0" algn="r" rtl="0">
              <a:spcBef>
                <a:spcPts val="0"/>
              </a:spcBef>
              <a:spcAft>
                <a:spcPts val="0"/>
              </a:spcAft>
              <a:buNone/>
            </a:pPr>
            <a:fld id="{00000000-1234-1234-1234-123412341234}" type="slidenum">
              <a:rPr lang="en-US"/>
              <a:t>28</a:t>
            </a:fld>
            <a:endParaRPr/>
          </a:p>
        </p:txBody>
      </p:sp>
      <p:sp>
        <p:nvSpPr>
          <p:cNvPr id="353" name="Google Shape;353;p40"/>
          <p:cNvSpPr txBox="1"/>
          <p:nvPr/>
        </p:nvSpPr>
        <p:spPr>
          <a:xfrm>
            <a:off x="896550" y="2785478"/>
            <a:ext cx="5410800" cy="3239062"/>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1600"/>
              </a:spcAft>
              <a:buNone/>
            </a:pPr>
            <a:r>
              <a:rPr lang="en-US" sz="2100" i="1" dirty="0">
                <a:solidFill>
                  <a:schemeClr val="dk1"/>
                </a:solidFill>
              </a:rPr>
              <a:t>40.126275,-115.523241,40.126013,-115.469683,40.073095,-115.490454,40.070205,-115.511053,40.084785,-115.533197,40.085048,-115.533197,40.126275,-115.523241</a:t>
            </a:r>
            <a:br>
              <a:rPr lang="en-US" sz="2100" i="1" dirty="0">
                <a:solidFill>
                  <a:schemeClr val="dk1"/>
                </a:solidFill>
              </a:rPr>
            </a:br>
            <a:br>
              <a:rPr lang="en-US" sz="2100" i="1" dirty="0">
                <a:solidFill>
                  <a:schemeClr val="dk1"/>
                </a:solidFill>
              </a:rPr>
            </a:br>
            <a:r>
              <a:rPr lang="en-US" dirty="0">
                <a:solidFill>
                  <a:schemeClr val="dk2"/>
                </a:solidFill>
              </a:rPr>
              <a:t>Image: http://</a:t>
            </a:r>
            <a:r>
              <a:rPr lang="en-US" dirty="0" err="1">
                <a:solidFill>
                  <a:schemeClr val="dk2"/>
                </a:solidFill>
              </a:rPr>
              <a:t>www.geo-locate.org</a:t>
            </a:r>
            <a:r>
              <a:rPr lang="en-US" dirty="0">
                <a:solidFill>
                  <a:schemeClr val="dk2"/>
                </a:solidFill>
              </a:rPr>
              <a:t>/web/</a:t>
            </a:r>
            <a:r>
              <a:rPr lang="en-US" dirty="0" err="1">
                <a:solidFill>
                  <a:schemeClr val="dk2"/>
                </a:solidFill>
              </a:rPr>
              <a:t>WebGeoref.aspx</a:t>
            </a:r>
            <a:endParaRPr dirty="0">
              <a:solidFill>
                <a:schemeClr val="dk2"/>
              </a:solidFill>
            </a:endParaRPr>
          </a:p>
        </p:txBody>
      </p:sp>
      <p:pic>
        <p:nvPicPr>
          <p:cNvPr id="354" name="Google Shape;354;p40"/>
          <p:cNvPicPr preferRelativeResize="0"/>
          <p:nvPr/>
        </p:nvPicPr>
        <p:blipFill>
          <a:blip r:embed="rId4">
            <a:alphaModFix/>
          </a:blip>
          <a:stretch>
            <a:fillRect/>
          </a:stretch>
        </p:blipFill>
        <p:spPr>
          <a:xfrm>
            <a:off x="6329960" y="2115863"/>
            <a:ext cx="5332500" cy="3687621"/>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58"/>
        <p:cNvGrpSpPr/>
        <p:nvPr/>
      </p:nvGrpSpPr>
      <p:grpSpPr>
        <a:xfrm>
          <a:off x="0" y="0"/>
          <a:ext cx="0" cy="0"/>
          <a:chOff x="0" y="0"/>
          <a:chExt cx="0" cy="0"/>
        </a:xfrm>
      </p:grpSpPr>
      <p:sp>
        <p:nvSpPr>
          <p:cNvPr id="359" name="Google Shape;359;p41"/>
          <p:cNvSpPr txBox="1">
            <a:spLocks noGrp="1"/>
          </p:cNvSpPr>
          <p:nvPr>
            <p:ph type="title"/>
          </p:nvPr>
        </p:nvSpPr>
        <p:spPr>
          <a:xfrm>
            <a:off x="415600" y="593367"/>
            <a:ext cx="11360700" cy="7635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2800"/>
              <a:t>Georeferencing data: Standard fields</a:t>
            </a:r>
            <a:endParaRPr sz="2800"/>
          </a:p>
          <a:p>
            <a:pPr marL="0" lvl="0" indent="0" algn="l" rtl="0">
              <a:spcBef>
                <a:spcPts val="0"/>
              </a:spcBef>
              <a:spcAft>
                <a:spcPts val="0"/>
              </a:spcAft>
              <a:buClr>
                <a:schemeClr val="dk1"/>
              </a:buClr>
              <a:buSzPts val="1100"/>
              <a:buFont typeface="Arial"/>
              <a:buNone/>
            </a:pPr>
            <a:endParaRPr sz="2800"/>
          </a:p>
          <a:p>
            <a:pPr marL="0" lvl="0" indent="0" algn="l" rtl="0">
              <a:spcBef>
                <a:spcPts val="0"/>
              </a:spcBef>
              <a:spcAft>
                <a:spcPts val="0"/>
              </a:spcAft>
              <a:buClr>
                <a:schemeClr val="dk1"/>
              </a:buClr>
              <a:buSzPts val="1100"/>
              <a:buFont typeface="Arial"/>
              <a:buNone/>
            </a:pPr>
            <a:endParaRPr sz="2800"/>
          </a:p>
          <a:p>
            <a:pPr marL="0" lvl="0" indent="0" algn="l" rtl="0">
              <a:spcBef>
                <a:spcPts val="0"/>
              </a:spcBef>
              <a:spcAft>
                <a:spcPts val="0"/>
              </a:spcAft>
              <a:buClr>
                <a:schemeClr val="dk1"/>
              </a:buClr>
              <a:buSzPts val="1100"/>
              <a:buFont typeface="Arial"/>
              <a:buNone/>
            </a:pPr>
            <a:endParaRPr sz="2800"/>
          </a:p>
          <a:p>
            <a:pPr marL="0" lvl="0" indent="0" algn="l" rtl="0">
              <a:spcBef>
                <a:spcPts val="0"/>
              </a:spcBef>
              <a:spcAft>
                <a:spcPts val="0"/>
              </a:spcAft>
              <a:buClr>
                <a:schemeClr val="dk1"/>
              </a:buClr>
              <a:buSzPts val="1100"/>
              <a:buFont typeface="Arial"/>
              <a:buNone/>
            </a:pPr>
            <a:endParaRPr sz="2800"/>
          </a:p>
          <a:p>
            <a:pPr marL="0" lvl="0" indent="0" algn="l" rtl="0">
              <a:spcBef>
                <a:spcPts val="0"/>
              </a:spcBef>
              <a:spcAft>
                <a:spcPts val="0"/>
              </a:spcAft>
              <a:buClr>
                <a:schemeClr val="dk1"/>
              </a:buClr>
              <a:buSzPts val="1100"/>
              <a:buFont typeface="Arial"/>
              <a:buNone/>
            </a:pPr>
            <a:endParaRPr sz="2800"/>
          </a:p>
          <a:p>
            <a:pPr marL="0" lvl="0" indent="0" algn="l" rtl="0">
              <a:spcBef>
                <a:spcPts val="0"/>
              </a:spcBef>
              <a:spcAft>
                <a:spcPts val="0"/>
              </a:spcAft>
              <a:buClr>
                <a:schemeClr val="dk1"/>
              </a:buClr>
              <a:buSzPts val="1100"/>
              <a:buFont typeface="Arial"/>
              <a:buNone/>
            </a:pPr>
            <a:endParaRPr sz="2800"/>
          </a:p>
          <a:p>
            <a:pPr marL="0" lvl="0" indent="0" algn="l" rtl="0">
              <a:spcBef>
                <a:spcPts val="0"/>
              </a:spcBef>
              <a:spcAft>
                <a:spcPts val="0"/>
              </a:spcAft>
              <a:buClr>
                <a:schemeClr val="dk1"/>
              </a:buClr>
              <a:buSzPts val="2800"/>
              <a:buFont typeface="Helvetica Neue"/>
              <a:buNone/>
            </a:pPr>
            <a:endParaRPr sz="2800"/>
          </a:p>
        </p:txBody>
      </p:sp>
      <p:sp>
        <p:nvSpPr>
          <p:cNvPr id="360" name="Google Shape;360;p41"/>
          <p:cNvSpPr txBox="1">
            <a:spLocks noGrp="1"/>
          </p:cNvSpPr>
          <p:nvPr>
            <p:ph type="body" idx="1"/>
          </p:nvPr>
        </p:nvSpPr>
        <p:spPr>
          <a:xfrm>
            <a:off x="415600" y="1356874"/>
            <a:ext cx="11360700" cy="5205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2300"/>
              <a:t>We can use the following Darwin Core standard fields to record and share georeference data:</a:t>
            </a:r>
            <a:endParaRPr sz="2300"/>
          </a:p>
          <a:p>
            <a:pPr marL="457200" lvl="0" indent="-374650" algn="l" rtl="0">
              <a:spcBef>
                <a:spcPts val="1600"/>
              </a:spcBef>
              <a:spcAft>
                <a:spcPts val="0"/>
              </a:spcAft>
              <a:buSzPts val="2300"/>
              <a:buChar char="●"/>
            </a:pPr>
            <a:r>
              <a:rPr lang="en-US" sz="2300"/>
              <a:t>dataGeneralizations</a:t>
            </a:r>
            <a:endParaRPr sz="2300"/>
          </a:p>
          <a:p>
            <a:pPr marL="457200" lvl="0" indent="0" algn="l" rtl="0">
              <a:spcBef>
                <a:spcPts val="1600"/>
              </a:spcBef>
              <a:spcAft>
                <a:spcPts val="0"/>
              </a:spcAft>
              <a:buNone/>
            </a:pPr>
            <a:r>
              <a:rPr lang="en-US" sz="2300" i="1"/>
              <a:t>“coordinates generalized; full data available to researchers upon request”</a:t>
            </a:r>
            <a:endParaRPr sz="2300" i="1"/>
          </a:p>
          <a:p>
            <a:pPr marL="457200" lvl="0" indent="-374650" algn="l" rtl="0">
              <a:spcBef>
                <a:spcPts val="1600"/>
              </a:spcBef>
              <a:spcAft>
                <a:spcPts val="0"/>
              </a:spcAft>
              <a:buSzPts val="2300"/>
              <a:buChar char="●"/>
            </a:pPr>
            <a:r>
              <a:rPr lang="en-US" sz="2300"/>
              <a:t>informationWithheld</a:t>
            </a:r>
            <a:endParaRPr sz="2300"/>
          </a:p>
          <a:p>
            <a:pPr marL="457200" lvl="0" indent="0" algn="l" rtl="0">
              <a:spcBef>
                <a:spcPts val="1600"/>
              </a:spcBef>
              <a:spcAft>
                <a:spcPts val="0"/>
              </a:spcAft>
              <a:buNone/>
            </a:pPr>
            <a:r>
              <a:rPr lang="en-US" sz="2300" i="1"/>
              <a:t>“ verbatim locality description and coordinates withheld but available to researchers upon request”</a:t>
            </a:r>
            <a:endParaRPr sz="2300"/>
          </a:p>
          <a:p>
            <a:pPr marL="0" lvl="0" indent="0" algn="l" rtl="0">
              <a:spcBef>
                <a:spcPts val="1600"/>
              </a:spcBef>
              <a:spcAft>
                <a:spcPts val="0"/>
              </a:spcAft>
              <a:buNone/>
            </a:pPr>
            <a:endParaRPr sz="2300"/>
          </a:p>
          <a:p>
            <a:pPr marL="0" lvl="0" indent="0" algn="l" rtl="0">
              <a:spcBef>
                <a:spcPts val="1600"/>
              </a:spcBef>
              <a:spcAft>
                <a:spcPts val="1600"/>
              </a:spcAft>
              <a:buNone/>
            </a:pPr>
            <a:r>
              <a:rPr lang="en-US" sz="2300"/>
              <a:t>See more at </a:t>
            </a:r>
            <a:r>
              <a:rPr lang="en-US" sz="2300" u="sng">
                <a:solidFill>
                  <a:schemeClr val="accent1"/>
                </a:solidFill>
                <a:hlinkClick r:id="rId3">
                  <a:extLst>
                    <a:ext uri="{A12FA001-AC4F-418D-AE19-62706E023703}">
                      <ahyp:hlinkClr xmlns:ahyp="http://schemas.microsoft.com/office/drawing/2018/hyperlinkcolor" val="tx"/>
                    </a:ext>
                  </a:extLst>
                </a:hlinkClick>
              </a:rPr>
              <a:t>https://dwc.tdwg.org/terms/#location</a:t>
            </a:r>
            <a:endParaRPr sz="2300"/>
          </a:p>
        </p:txBody>
      </p:sp>
      <p:sp>
        <p:nvSpPr>
          <p:cNvPr id="361" name="Google Shape;361;p41"/>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p>
            <a:pPr marL="0" lvl="0" indent="0" algn="r" rtl="0">
              <a:spcBef>
                <a:spcPts val="0"/>
              </a:spcBef>
              <a:spcAft>
                <a:spcPts val="0"/>
              </a:spcAft>
              <a:buNone/>
            </a:pPr>
            <a:fld id="{00000000-1234-1234-1234-123412341234}" type="slidenum">
              <a:rPr lang="en-US"/>
              <a:t>29</a:t>
            </a:fld>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88" name="Google Shape;88;p15"/>
          <p:cNvSpPr txBox="1">
            <a:spLocks noGrp="1"/>
          </p:cNvSpPr>
          <p:nvPr>
            <p:ph type="title"/>
          </p:nvPr>
        </p:nvSpPr>
        <p:spPr>
          <a:xfrm>
            <a:off x="415600" y="593367"/>
            <a:ext cx="11360700" cy="763500"/>
          </a:xfrm>
          <a:prstGeom prst="rect">
            <a:avLst/>
          </a:prstGeom>
        </p:spPr>
        <p:txBody>
          <a:bodyPr spcFirstLastPara="1" wrap="square" lIns="121900" tIns="121900" rIns="121900" bIns="121900" anchor="t" anchorCtr="0">
            <a:normAutofit fontScale="90000"/>
          </a:bodyPr>
          <a:lstStyle/>
          <a:p>
            <a:pPr marL="0" lvl="0" indent="0" algn="l" rtl="0">
              <a:spcBef>
                <a:spcPts val="0"/>
              </a:spcBef>
              <a:spcAft>
                <a:spcPts val="0"/>
              </a:spcAft>
              <a:buNone/>
            </a:pPr>
            <a:endParaRPr/>
          </a:p>
        </p:txBody>
      </p:sp>
      <p:sp>
        <p:nvSpPr>
          <p:cNvPr id="89" name="Google Shape;89;p15"/>
          <p:cNvSpPr txBox="1">
            <a:spLocks noGrp="1"/>
          </p:cNvSpPr>
          <p:nvPr>
            <p:ph type="body" idx="1"/>
          </p:nvPr>
        </p:nvSpPr>
        <p:spPr>
          <a:xfrm>
            <a:off x="415600" y="1536633"/>
            <a:ext cx="11360700" cy="4555200"/>
          </a:xfrm>
          <a:prstGeom prst="rect">
            <a:avLst/>
          </a:prstGeom>
        </p:spPr>
        <p:txBody>
          <a:bodyPr spcFirstLastPara="1" wrap="square" lIns="121900" tIns="121900" rIns="121900" bIns="121900" anchor="t" anchorCtr="0">
            <a:normAutofit/>
          </a:bodyPr>
          <a:lstStyle/>
          <a:p>
            <a:pPr marL="0" lvl="0" indent="0" algn="l" rtl="0">
              <a:spcBef>
                <a:spcPts val="0"/>
              </a:spcBef>
              <a:spcAft>
                <a:spcPts val="1600"/>
              </a:spcAft>
              <a:buNone/>
            </a:pPr>
            <a:endParaRPr/>
          </a:p>
        </p:txBody>
      </p:sp>
      <p:sp>
        <p:nvSpPr>
          <p:cNvPr id="90" name="Google Shape;90;p15"/>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p>
            <a:pPr marL="0" lvl="0" indent="0" algn="r" rtl="0">
              <a:spcBef>
                <a:spcPts val="0"/>
              </a:spcBef>
              <a:spcAft>
                <a:spcPts val="0"/>
              </a:spcAft>
              <a:buNone/>
            </a:pPr>
            <a:fld id="{00000000-1234-1234-1234-123412341234}" type="slidenum">
              <a:rPr lang="en-US"/>
              <a:t>3</a:t>
            </a:fld>
            <a:endParaRPr/>
          </a:p>
        </p:txBody>
      </p:sp>
      <p:pic>
        <p:nvPicPr>
          <p:cNvPr id="91" name="Google Shape;91;p15"/>
          <p:cNvPicPr preferRelativeResize="0"/>
          <p:nvPr/>
        </p:nvPicPr>
        <p:blipFill>
          <a:blip r:embed="rId3">
            <a:alphaModFix/>
          </a:blip>
          <a:stretch>
            <a:fillRect/>
          </a:stretch>
        </p:blipFill>
        <p:spPr>
          <a:xfrm>
            <a:off x="0" y="0"/>
            <a:ext cx="12192000" cy="6858000"/>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65"/>
        <p:cNvGrpSpPr/>
        <p:nvPr/>
      </p:nvGrpSpPr>
      <p:grpSpPr>
        <a:xfrm>
          <a:off x="0" y="0"/>
          <a:ext cx="0" cy="0"/>
          <a:chOff x="0" y="0"/>
          <a:chExt cx="0" cy="0"/>
        </a:xfrm>
      </p:grpSpPr>
      <p:sp>
        <p:nvSpPr>
          <p:cNvPr id="366" name="Google Shape;366;p42"/>
          <p:cNvSpPr txBox="1">
            <a:spLocks noGrp="1"/>
          </p:cNvSpPr>
          <p:nvPr>
            <p:ph type="title"/>
          </p:nvPr>
        </p:nvSpPr>
        <p:spPr>
          <a:xfrm>
            <a:off x="415600" y="593367"/>
            <a:ext cx="11360700" cy="7635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r>
              <a:rPr lang="en-US" sz="3144"/>
              <a:t>Georeferencing data: Standard fields</a:t>
            </a:r>
            <a:endParaRPr sz="3144"/>
          </a:p>
          <a:p>
            <a:pPr marL="0" lvl="0" indent="0" algn="l" rtl="0">
              <a:spcBef>
                <a:spcPts val="0"/>
              </a:spcBef>
              <a:spcAft>
                <a:spcPts val="0"/>
              </a:spcAft>
              <a:buClr>
                <a:schemeClr val="dk1"/>
              </a:buClr>
              <a:buSzPct val="29729"/>
              <a:buFont typeface="Arial"/>
              <a:buNone/>
            </a:pPr>
            <a:endParaRPr/>
          </a:p>
          <a:p>
            <a:pPr marL="0" lvl="0" indent="0" algn="l" rtl="0">
              <a:spcBef>
                <a:spcPts val="0"/>
              </a:spcBef>
              <a:spcAft>
                <a:spcPts val="0"/>
              </a:spcAft>
              <a:buClr>
                <a:schemeClr val="dk1"/>
              </a:buClr>
              <a:buSzPct val="29729"/>
              <a:buFont typeface="Arial"/>
              <a:buNone/>
            </a:pPr>
            <a:endParaRPr/>
          </a:p>
          <a:p>
            <a:pPr marL="0" lvl="0" indent="0" algn="l" rtl="0">
              <a:spcBef>
                <a:spcPts val="0"/>
              </a:spcBef>
              <a:spcAft>
                <a:spcPts val="0"/>
              </a:spcAft>
              <a:buClr>
                <a:schemeClr val="dk1"/>
              </a:buClr>
              <a:buSzPct val="29729"/>
              <a:buFont typeface="Arial"/>
              <a:buNone/>
            </a:pPr>
            <a:endParaRPr/>
          </a:p>
          <a:p>
            <a:pPr marL="0" lvl="0" indent="0" algn="l" rtl="0">
              <a:spcBef>
                <a:spcPts val="0"/>
              </a:spcBef>
              <a:spcAft>
                <a:spcPts val="0"/>
              </a:spcAft>
              <a:buClr>
                <a:schemeClr val="dk1"/>
              </a:buClr>
              <a:buSzPct val="29729"/>
              <a:buFont typeface="Arial"/>
              <a:buNone/>
            </a:pPr>
            <a:endParaRPr/>
          </a:p>
          <a:p>
            <a:pPr marL="0" lvl="0" indent="0" algn="l" rtl="0">
              <a:spcBef>
                <a:spcPts val="0"/>
              </a:spcBef>
              <a:spcAft>
                <a:spcPts val="0"/>
              </a:spcAft>
              <a:buClr>
                <a:schemeClr val="dk1"/>
              </a:buClr>
              <a:buSzPct val="29729"/>
              <a:buFont typeface="Arial"/>
              <a:buNone/>
            </a:pPr>
            <a:endParaRPr/>
          </a:p>
          <a:p>
            <a:pPr marL="0" lvl="0" indent="0" algn="l" rtl="0">
              <a:spcBef>
                <a:spcPts val="0"/>
              </a:spcBef>
              <a:spcAft>
                <a:spcPts val="0"/>
              </a:spcAft>
              <a:buClr>
                <a:schemeClr val="dk1"/>
              </a:buClr>
              <a:buSzPct val="29729"/>
              <a:buFont typeface="Arial"/>
              <a:buNone/>
            </a:pPr>
            <a:endParaRPr/>
          </a:p>
          <a:p>
            <a:pPr marL="0" lvl="0" indent="0" algn="l" rtl="0">
              <a:spcBef>
                <a:spcPts val="0"/>
              </a:spcBef>
              <a:spcAft>
                <a:spcPts val="0"/>
              </a:spcAft>
              <a:buClr>
                <a:schemeClr val="dk1"/>
              </a:buClr>
              <a:buSzPct val="75675"/>
              <a:buFont typeface="Helvetica Neue"/>
              <a:buNone/>
            </a:pPr>
            <a:endParaRPr/>
          </a:p>
        </p:txBody>
      </p:sp>
      <p:sp>
        <p:nvSpPr>
          <p:cNvPr id="367" name="Google Shape;367;p42"/>
          <p:cNvSpPr txBox="1">
            <a:spLocks noGrp="1"/>
          </p:cNvSpPr>
          <p:nvPr>
            <p:ph type="body" idx="1"/>
          </p:nvPr>
        </p:nvSpPr>
        <p:spPr>
          <a:xfrm>
            <a:off x="415600" y="1356874"/>
            <a:ext cx="11360700" cy="5205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2300" dirty="0"/>
              <a:t>We can use the following Darwin Core standard fields to record and share </a:t>
            </a:r>
            <a:r>
              <a:rPr lang="en-US" sz="2300" dirty="0" err="1"/>
              <a:t>georeference</a:t>
            </a:r>
            <a:r>
              <a:rPr lang="en-US" sz="2300" dirty="0"/>
              <a:t> data:</a:t>
            </a:r>
            <a:endParaRPr sz="2300" dirty="0"/>
          </a:p>
          <a:p>
            <a:pPr marL="457200" lvl="0" indent="-374650" algn="l" rtl="0">
              <a:spcBef>
                <a:spcPts val="1600"/>
              </a:spcBef>
              <a:spcAft>
                <a:spcPts val="0"/>
              </a:spcAft>
              <a:buSzPts val="2300"/>
              <a:buChar char="●"/>
            </a:pPr>
            <a:r>
              <a:rPr lang="en-US" sz="2300" dirty="0" err="1"/>
              <a:t>coordinatePrecision</a:t>
            </a:r>
            <a:endParaRPr sz="2300" dirty="0"/>
          </a:p>
          <a:p>
            <a:pPr marL="457200" lvl="0" indent="0" algn="l" rtl="0">
              <a:spcBef>
                <a:spcPts val="1600"/>
              </a:spcBef>
              <a:spcAft>
                <a:spcPts val="0"/>
              </a:spcAft>
              <a:buNone/>
            </a:pPr>
            <a:r>
              <a:rPr lang="en-US" sz="2300" i="1" dirty="0"/>
              <a:t>original latitude &amp; longitude from </a:t>
            </a:r>
            <a:r>
              <a:rPr lang="en-US" sz="2300" i="1" dirty="0" err="1"/>
              <a:t>georeference</a:t>
            </a:r>
            <a:r>
              <a:rPr lang="en-US" sz="2300" i="1" dirty="0"/>
              <a:t>: </a:t>
            </a:r>
            <a:r>
              <a:rPr lang="en-US" sz="2300" i="1" dirty="0">
                <a:solidFill>
                  <a:schemeClr val="accent1"/>
                </a:solidFill>
              </a:rPr>
              <a:t>33.8067, -118.3115</a:t>
            </a:r>
            <a:endParaRPr sz="2300" i="1" dirty="0">
              <a:solidFill>
                <a:schemeClr val="accent1"/>
              </a:solidFill>
            </a:endParaRPr>
          </a:p>
          <a:p>
            <a:pPr marL="457200" lvl="0" indent="0" algn="l" rtl="0">
              <a:spcBef>
                <a:spcPts val="0"/>
              </a:spcBef>
              <a:spcAft>
                <a:spcPts val="0"/>
              </a:spcAft>
              <a:buNone/>
            </a:pPr>
            <a:r>
              <a:rPr lang="en-US" sz="2300" i="1" dirty="0"/>
              <a:t>coordinate precision: </a:t>
            </a:r>
            <a:r>
              <a:rPr lang="en-US" sz="2300" i="1" dirty="0">
                <a:solidFill>
                  <a:schemeClr val="accent1"/>
                </a:solidFill>
              </a:rPr>
              <a:t>0.0001</a:t>
            </a:r>
            <a:endParaRPr sz="2300" i="1" dirty="0">
              <a:solidFill>
                <a:schemeClr val="accent1"/>
              </a:solidFill>
            </a:endParaRPr>
          </a:p>
          <a:p>
            <a:pPr marL="457200" lvl="0" indent="0" algn="l" rtl="0">
              <a:spcBef>
                <a:spcPts val="0"/>
              </a:spcBef>
              <a:spcAft>
                <a:spcPts val="0"/>
              </a:spcAft>
              <a:buNone/>
            </a:pPr>
            <a:endParaRPr sz="2300" i="1" dirty="0">
              <a:solidFill>
                <a:schemeClr val="accent1"/>
              </a:solidFill>
            </a:endParaRPr>
          </a:p>
          <a:p>
            <a:pPr marL="457200" lvl="0" indent="0" algn="l" rtl="0">
              <a:spcBef>
                <a:spcPts val="0"/>
              </a:spcBef>
              <a:spcAft>
                <a:spcPts val="0"/>
              </a:spcAft>
              <a:buNone/>
            </a:pPr>
            <a:r>
              <a:rPr lang="en-US" sz="2300" i="1" dirty="0"/>
              <a:t>redacted latitude &amp; longitude: </a:t>
            </a:r>
            <a:r>
              <a:rPr lang="en-US" sz="2300" i="1" dirty="0">
                <a:solidFill>
                  <a:schemeClr val="accent1"/>
                </a:solidFill>
              </a:rPr>
              <a:t>33.8, -118.3</a:t>
            </a:r>
            <a:endParaRPr sz="2300" i="1" dirty="0">
              <a:solidFill>
                <a:schemeClr val="accent1"/>
              </a:solidFill>
            </a:endParaRPr>
          </a:p>
          <a:p>
            <a:pPr marL="457200" lvl="0" indent="0" algn="l" rtl="0">
              <a:spcBef>
                <a:spcPts val="0"/>
              </a:spcBef>
              <a:spcAft>
                <a:spcPts val="0"/>
              </a:spcAft>
              <a:buNone/>
            </a:pPr>
            <a:r>
              <a:rPr lang="en-US" sz="2300" i="1" dirty="0"/>
              <a:t>coordinate precision: </a:t>
            </a:r>
            <a:r>
              <a:rPr lang="en-US" sz="2300" i="1" dirty="0">
                <a:solidFill>
                  <a:schemeClr val="accent1"/>
                </a:solidFill>
              </a:rPr>
              <a:t>0.1</a:t>
            </a:r>
            <a:endParaRPr sz="2300" dirty="0"/>
          </a:p>
          <a:p>
            <a:pPr marL="0" lvl="0" indent="0" algn="l" rtl="0">
              <a:spcBef>
                <a:spcPts val="0"/>
              </a:spcBef>
              <a:spcAft>
                <a:spcPts val="0"/>
              </a:spcAft>
              <a:buNone/>
            </a:pPr>
            <a:endParaRPr sz="2300" dirty="0"/>
          </a:p>
          <a:p>
            <a:pPr marL="0" lvl="0" indent="0" algn="l" rtl="0">
              <a:spcBef>
                <a:spcPts val="1600"/>
              </a:spcBef>
              <a:spcAft>
                <a:spcPts val="1600"/>
              </a:spcAft>
              <a:buNone/>
            </a:pPr>
            <a:r>
              <a:rPr lang="en-US" sz="2300" dirty="0"/>
              <a:t>See more at </a:t>
            </a:r>
            <a:r>
              <a:rPr lang="en-US" sz="2300" u="sng" dirty="0">
                <a:solidFill>
                  <a:schemeClr val="accent1"/>
                </a:solidFill>
                <a:hlinkClick r:id="rId3">
                  <a:extLst>
                    <a:ext uri="{A12FA001-AC4F-418D-AE19-62706E023703}">
                      <ahyp:hlinkClr xmlns:ahyp="http://schemas.microsoft.com/office/drawing/2018/hyperlinkcolor" val="tx"/>
                    </a:ext>
                  </a:extLst>
                </a:hlinkClick>
              </a:rPr>
              <a:t>https://dwc.tdwg.org/terms/#location</a:t>
            </a:r>
            <a:endParaRPr sz="2300" dirty="0"/>
          </a:p>
        </p:txBody>
      </p:sp>
      <p:sp>
        <p:nvSpPr>
          <p:cNvPr id="368" name="Google Shape;368;p42"/>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p>
            <a:pPr marL="0" lvl="0" indent="0" algn="r" rtl="0">
              <a:spcBef>
                <a:spcPts val="0"/>
              </a:spcBef>
              <a:spcAft>
                <a:spcPts val="0"/>
              </a:spcAft>
              <a:buNone/>
            </a:pPr>
            <a:fld id="{00000000-1234-1234-1234-123412341234}" type="slidenum">
              <a:rPr lang="en-US"/>
              <a:t>30</a:t>
            </a:fld>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73"/>
        <p:cNvGrpSpPr/>
        <p:nvPr/>
      </p:nvGrpSpPr>
      <p:grpSpPr>
        <a:xfrm>
          <a:off x="0" y="0"/>
          <a:ext cx="0" cy="0"/>
          <a:chOff x="0" y="0"/>
          <a:chExt cx="0" cy="0"/>
        </a:xfrm>
      </p:grpSpPr>
      <p:sp>
        <p:nvSpPr>
          <p:cNvPr id="374" name="Google Shape;374;p43"/>
          <p:cNvSpPr txBox="1">
            <a:spLocks noGrp="1"/>
          </p:cNvSpPr>
          <p:nvPr>
            <p:ph type="title"/>
          </p:nvPr>
        </p:nvSpPr>
        <p:spPr>
          <a:xfrm>
            <a:off x="415600" y="593367"/>
            <a:ext cx="11360700" cy="763500"/>
          </a:xfrm>
          <a:prstGeom prst="rect">
            <a:avLst/>
          </a:prstGeom>
        </p:spPr>
        <p:txBody>
          <a:bodyPr spcFirstLastPara="1" wrap="square" lIns="121900" tIns="121900" rIns="121900" bIns="121900" anchor="t" anchorCtr="0">
            <a:normAutofit/>
          </a:bodyPr>
          <a:lstStyle/>
          <a:p>
            <a:pPr marL="0" lvl="0" indent="0" algn="l" rtl="0">
              <a:spcBef>
                <a:spcPts val="0"/>
              </a:spcBef>
              <a:spcAft>
                <a:spcPts val="0"/>
              </a:spcAft>
              <a:buSzPts val="990"/>
              <a:buNone/>
            </a:pPr>
            <a:r>
              <a:rPr lang="en-US" sz="2830"/>
              <a:t>Georeferencing approaches</a:t>
            </a:r>
            <a:endParaRPr sz="2830"/>
          </a:p>
        </p:txBody>
      </p:sp>
      <p:sp>
        <p:nvSpPr>
          <p:cNvPr id="375" name="Google Shape;375;p43"/>
          <p:cNvSpPr txBox="1">
            <a:spLocks noGrp="1"/>
          </p:cNvSpPr>
          <p:nvPr>
            <p:ph type="body" idx="1"/>
          </p:nvPr>
        </p:nvSpPr>
        <p:spPr>
          <a:xfrm>
            <a:off x="415600" y="1536625"/>
            <a:ext cx="8241600" cy="5047500"/>
          </a:xfrm>
          <a:prstGeom prst="rect">
            <a:avLst/>
          </a:prstGeom>
        </p:spPr>
        <p:txBody>
          <a:bodyPr spcFirstLastPara="1" wrap="square" lIns="121900" tIns="121900" rIns="121900" bIns="121900" anchor="t" anchorCtr="0">
            <a:normAutofit/>
          </a:bodyPr>
          <a:lstStyle/>
          <a:p>
            <a:pPr marL="457200" lvl="0" indent="-374650" algn="l" rtl="0">
              <a:spcBef>
                <a:spcPts val="0"/>
              </a:spcBef>
              <a:spcAft>
                <a:spcPts val="0"/>
              </a:spcAft>
              <a:buSzPts val="2300"/>
              <a:buAutoNum type="arabicPeriod"/>
            </a:pPr>
            <a:r>
              <a:rPr lang="en-US" sz="2300"/>
              <a:t>One specimen record at a time</a:t>
            </a:r>
            <a:endParaRPr sz="2300"/>
          </a:p>
          <a:p>
            <a:pPr marL="457200" lvl="0" indent="-374650" algn="l" rtl="0">
              <a:spcBef>
                <a:spcPts val="1000"/>
              </a:spcBef>
              <a:spcAft>
                <a:spcPts val="0"/>
              </a:spcAft>
              <a:buSzPts val="2300"/>
              <a:buAutoNum type="arabicPeriod"/>
            </a:pPr>
            <a:r>
              <a:rPr lang="en-US" sz="2300"/>
              <a:t>One specimen locality at a time</a:t>
            </a:r>
            <a:endParaRPr sz="2300"/>
          </a:p>
          <a:p>
            <a:pPr marL="457200" lvl="0" indent="-374650" algn="l" rtl="0">
              <a:spcBef>
                <a:spcPts val="1000"/>
              </a:spcBef>
              <a:spcAft>
                <a:spcPts val="0"/>
              </a:spcAft>
              <a:buSzPts val="2300"/>
              <a:buAutoNum type="arabicPeriod"/>
            </a:pPr>
            <a:r>
              <a:rPr lang="en-US" sz="2300"/>
              <a:t>Batches of similar specimen localities at a time</a:t>
            </a:r>
            <a:endParaRPr sz="2300"/>
          </a:p>
          <a:p>
            <a:pPr marL="457200" lvl="0" indent="-374650" algn="l" rtl="0">
              <a:spcBef>
                <a:spcPts val="1000"/>
              </a:spcBef>
              <a:spcAft>
                <a:spcPts val="0"/>
              </a:spcAft>
              <a:buSzPts val="2300"/>
              <a:buAutoNum type="arabicPeriod"/>
            </a:pPr>
            <a:r>
              <a:rPr lang="en-US" sz="2300"/>
              <a:t>Batches of similar specimen localities from multiple collections at a time </a:t>
            </a:r>
            <a:endParaRPr sz="2300"/>
          </a:p>
          <a:p>
            <a:pPr marL="0" lvl="0" indent="0" algn="l" rtl="0">
              <a:spcBef>
                <a:spcPts val="1000"/>
              </a:spcBef>
              <a:spcAft>
                <a:spcPts val="0"/>
              </a:spcAft>
              <a:buNone/>
            </a:pPr>
            <a:endParaRPr sz="2300"/>
          </a:p>
          <a:p>
            <a:pPr marL="0" lvl="0" indent="0" algn="l" rtl="0">
              <a:spcBef>
                <a:spcPts val="1000"/>
              </a:spcBef>
              <a:spcAft>
                <a:spcPts val="1000"/>
              </a:spcAft>
              <a:buNone/>
            </a:pPr>
            <a:r>
              <a:rPr lang="en-US" sz="2300"/>
              <a:t>Regardless of which approach, using the right tools can significantly increase efficiency.</a:t>
            </a:r>
            <a:endParaRPr sz="2300"/>
          </a:p>
        </p:txBody>
      </p:sp>
      <p:sp>
        <p:nvSpPr>
          <p:cNvPr id="376" name="Google Shape;376;p43"/>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p>
            <a:pPr marL="0" lvl="0" indent="0" algn="r" rtl="0">
              <a:spcBef>
                <a:spcPts val="0"/>
              </a:spcBef>
              <a:spcAft>
                <a:spcPts val="0"/>
              </a:spcAft>
              <a:buNone/>
            </a:pPr>
            <a:fld id="{00000000-1234-1234-1234-123412341234}" type="slidenum">
              <a:rPr lang="en-US"/>
              <a:t>31</a:t>
            </a:fld>
            <a:endParaRPr/>
          </a:p>
        </p:txBody>
      </p:sp>
      <p:sp>
        <p:nvSpPr>
          <p:cNvPr id="377" name="Google Shape;377;p43"/>
          <p:cNvSpPr txBox="1"/>
          <p:nvPr/>
        </p:nvSpPr>
        <p:spPr>
          <a:xfrm>
            <a:off x="9139650" y="1536625"/>
            <a:ext cx="2477100" cy="2955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3000" b="1">
                <a:solidFill>
                  <a:schemeClr val="accent4"/>
                </a:solidFill>
                <a:latin typeface="Courier New"/>
                <a:ea typeface="Courier New"/>
                <a:cs typeface="Courier New"/>
                <a:sym typeface="Courier New"/>
              </a:rPr>
              <a:t>SLOWER</a:t>
            </a:r>
            <a:endParaRPr sz="3000" b="1">
              <a:solidFill>
                <a:schemeClr val="accent4"/>
              </a:solidFill>
              <a:latin typeface="Courier New"/>
              <a:ea typeface="Courier New"/>
              <a:cs typeface="Courier New"/>
              <a:sym typeface="Courier New"/>
            </a:endParaRPr>
          </a:p>
          <a:p>
            <a:pPr marL="0" lvl="0" indent="0" algn="l" rtl="0">
              <a:spcBef>
                <a:spcPts val="0"/>
              </a:spcBef>
              <a:spcAft>
                <a:spcPts val="0"/>
              </a:spcAft>
              <a:buNone/>
            </a:pPr>
            <a:endParaRPr sz="3000" b="1">
              <a:solidFill>
                <a:schemeClr val="accent4"/>
              </a:solidFill>
              <a:latin typeface="Courier New"/>
              <a:ea typeface="Courier New"/>
              <a:cs typeface="Courier New"/>
              <a:sym typeface="Courier New"/>
            </a:endParaRPr>
          </a:p>
          <a:p>
            <a:pPr marL="0" lvl="0" indent="0" algn="l" rtl="0">
              <a:spcBef>
                <a:spcPts val="0"/>
              </a:spcBef>
              <a:spcAft>
                <a:spcPts val="0"/>
              </a:spcAft>
              <a:buNone/>
            </a:pPr>
            <a:endParaRPr sz="3000" b="1">
              <a:solidFill>
                <a:schemeClr val="accent4"/>
              </a:solidFill>
              <a:latin typeface="Courier New"/>
              <a:ea typeface="Courier New"/>
              <a:cs typeface="Courier New"/>
              <a:sym typeface="Courier New"/>
            </a:endParaRPr>
          </a:p>
          <a:p>
            <a:pPr marL="0" lvl="0" indent="0" algn="l" rtl="0">
              <a:spcBef>
                <a:spcPts val="0"/>
              </a:spcBef>
              <a:spcAft>
                <a:spcPts val="0"/>
              </a:spcAft>
              <a:buNone/>
            </a:pPr>
            <a:endParaRPr sz="3000" b="1">
              <a:solidFill>
                <a:schemeClr val="accent4"/>
              </a:solidFill>
              <a:latin typeface="Courier New"/>
              <a:ea typeface="Courier New"/>
              <a:cs typeface="Courier New"/>
              <a:sym typeface="Courier New"/>
            </a:endParaRPr>
          </a:p>
          <a:p>
            <a:pPr marL="0" lvl="0" indent="0" algn="l" rtl="0">
              <a:spcBef>
                <a:spcPts val="0"/>
              </a:spcBef>
              <a:spcAft>
                <a:spcPts val="0"/>
              </a:spcAft>
              <a:buNone/>
            </a:pPr>
            <a:endParaRPr sz="3000" b="1">
              <a:solidFill>
                <a:schemeClr val="accent4"/>
              </a:solidFill>
              <a:latin typeface="Courier New"/>
              <a:ea typeface="Courier New"/>
              <a:cs typeface="Courier New"/>
              <a:sym typeface="Courier New"/>
            </a:endParaRPr>
          </a:p>
          <a:p>
            <a:pPr marL="0" lvl="0" indent="0" algn="l" rtl="0">
              <a:spcBef>
                <a:spcPts val="0"/>
              </a:spcBef>
              <a:spcAft>
                <a:spcPts val="0"/>
              </a:spcAft>
              <a:buNone/>
            </a:pPr>
            <a:r>
              <a:rPr lang="en-US" sz="3000" b="1">
                <a:solidFill>
                  <a:schemeClr val="accent4"/>
                </a:solidFill>
                <a:latin typeface="Courier New"/>
                <a:ea typeface="Courier New"/>
                <a:cs typeface="Courier New"/>
                <a:sym typeface="Courier New"/>
              </a:rPr>
              <a:t>FASTER</a:t>
            </a:r>
            <a:endParaRPr sz="3000" b="1">
              <a:solidFill>
                <a:schemeClr val="accent4"/>
              </a:solidFill>
              <a:latin typeface="Courier New"/>
              <a:ea typeface="Courier New"/>
              <a:cs typeface="Courier New"/>
              <a:sym typeface="Courier New"/>
            </a:endParaRPr>
          </a:p>
        </p:txBody>
      </p:sp>
      <p:cxnSp>
        <p:nvCxnSpPr>
          <p:cNvPr id="378" name="Google Shape;378;p43"/>
          <p:cNvCxnSpPr/>
          <p:nvPr/>
        </p:nvCxnSpPr>
        <p:spPr>
          <a:xfrm>
            <a:off x="9882800" y="2153725"/>
            <a:ext cx="0" cy="1721100"/>
          </a:xfrm>
          <a:prstGeom prst="straightConnector1">
            <a:avLst/>
          </a:prstGeom>
          <a:noFill/>
          <a:ln w="76200" cap="flat" cmpd="sng">
            <a:solidFill>
              <a:schemeClr val="accent4"/>
            </a:solidFill>
            <a:prstDash val="solid"/>
            <a:round/>
            <a:headEnd type="none" w="med" len="med"/>
            <a:tailEnd type="triangle" w="med" len="med"/>
          </a:ln>
        </p:spPr>
      </p:cxn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83"/>
        <p:cNvGrpSpPr/>
        <p:nvPr/>
      </p:nvGrpSpPr>
      <p:grpSpPr>
        <a:xfrm>
          <a:off x="0" y="0"/>
          <a:ext cx="0" cy="0"/>
          <a:chOff x="0" y="0"/>
          <a:chExt cx="0" cy="0"/>
        </a:xfrm>
      </p:grpSpPr>
      <p:sp>
        <p:nvSpPr>
          <p:cNvPr id="384" name="Google Shape;384;p44"/>
          <p:cNvSpPr txBox="1">
            <a:spLocks noGrp="1"/>
          </p:cNvSpPr>
          <p:nvPr>
            <p:ph type="title"/>
          </p:nvPr>
        </p:nvSpPr>
        <p:spPr>
          <a:xfrm>
            <a:off x="415650" y="2670908"/>
            <a:ext cx="11360700" cy="1516200"/>
          </a:xfrm>
          <a:prstGeom prst="rect">
            <a:avLst/>
          </a:prstGeom>
        </p:spPr>
        <p:txBody>
          <a:bodyPr spcFirstLastPara="1" wrap="square" lIns="121900" tIns="121900" rIns="121900" bIns="121900" anchor="t" anchorCtr="0">
            <a:normAutofit/>
          </a:bodyPr>
          <a:lstStyle/>
          <a:p>
            <a:pPr marL="0" lvl="0" indent="0" algn="ctr" rtl="0">
              <a:spcBef>
                <a:spcPts val="0"/>
              </a:spcBef>
              <a:spcAft>
                <a:spcPts val="0"/>
              </a:spcAft>
              <a:buNone/>
            </a:pPr>
            <a:r>
              <a:rPr lang="en-US" sz="3800"/>
              <a:t>Where are some things you think a good georeferencing tool could do for you?</a:t>
            </a:r>
            <a:endParaRPr sz="3800"/>
          </a:p>
        </p:txBody>
      </p:sp>
      <p:sp>
        <p:nvSpPr>
          <p:cNvPr id="385" name="Google Shape;385;p44"/>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p>
            <a:pPr marL="0" lvl="0" indent="0" algn="r" rtl="0">
              <a:spcBef>
                <a:spcPts val="0"/>
              </a:spcBef>
              <a:spcAft>
                <a:spcPts val="0"/>
              </a:spcAft>
              <a:buNone/>
            </a:pPr>
            <a:fld id="{00000000-1234-1234-1234-123412341234}" type="slidenum">
              <a:rPr lang="en-US"/>
              <a:t>32</a:t>
            </a:fld>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90"/>
        <p:cNvGrpSpPr/>
        <p:nvPr/>
      </p:nvGrpSpPr>
      <p:grpSpPr>
        <a:xfrm>
          <a:off x="0" y="0"/>
          <a:ext cx="0" cy="0"/>
          <a:chOff x="0" y="0"/>
          <a:chExt cx="0" cy="0"/>
        </a:xfrm>
      </p:grpSpPr>
      <p:sp>
        <p:nvSpPr>
          <p:cNvPr id="391" name="Google Shape;391;p45"/>
          <p:cNvSpPr txBox="1">
            <a:spLocks noGrp="1"/>
          </p:cNvSpPr>
          <p:nvPr>
            <p:ph type="title"/>
          </p:nvPr>
        </p:nvSpPr>
        <p:spPr>
          <a:xfrm>
            <a:off x="415600" y="593367"/>
            <a:ext cx="11360700" cy="763500"/>
          </a:xfrm>
          <a:prstGeom prst="rect">
            <a:avLst/>
          </a:prstGeom>
        </p:spPr>
        <p:txBody>
          <a:bodyPr spcFirstLastPara="1" wrap="square" lIns="121900" tIns="121900" rIns="121900" bIns="121900" anchor="t" anchorCtr="0">
            <a:normAutofit/>
          </a:bodyPr>
          <a:lstStyle/>
          <a:p>
            <a:pPr marL="0" lvl="0" indent="0" algn="l" rtl="0">
              <a:spcBef>
                <a:spcPts val="0"/>
              </a:spcBef>
              <a:spcAft>
                <a:spcPts val="0"/>
              </a:spcAft>
              <a:buSzPts val="990"/>
              <a:buNone/>
            </a:pPr>
            <a:r>
              <a:rPr lang="en-US" sz="2830"/>
              <a:t>Georeferencing tools: Google Earth</a:t>
            </a:r>
            <a:endParaRPr sz="2830"/>
          </a:p>
        </p:txBody>
      </p:sp>
      <p:sp>
        <p:nvSpPr>
          <p:cNvPr id="392" name="Google Shape;392;p45"/>
          <p:cNvSpPr txBox="1">
            <a:spLocks noGrp="1"/>
          </p:cNvSpPr>
          <p:nvPr>
            <p:ph type="body" idx="1"/>
          </p:nvPr>
        </p:nvSpPr>
        <p:spPr>
          <a:xfrm>
            <a:off x="415650" y="1473300"/>
            <a:ext cx="4622100" cy="5110800"/>
          </a:xfrm>
          <a:prstGeom prst="rect">
            <a:avLst/>
          </a:prstGeom>
        </p:spPr>
        <p:txBody>
          <a:bodyPr spcFirstLastPara="1" wrap="square" lIns="121900" tIns="121900" rIns="121900" bIns="121900" anchor="t" anchorCtr="0">
            <a:noAutofit/>
          </a:bodyPr>
          <a:lstStyle/>
          <a:p>
            <a:pPr marL="914400" lvl="0" indent="0" algn="l" rtl="0">
              <a:spcBef>
                <a:spcPts val="0"/>
              </a:spcBef>
              <a:spcAft>
                <a:spcPts val="0"/>
              </a:spcAft>
              <a:buNone/>
            </a:pPr>
            <a:r>
              <a:rPr lang="en-US" sz="2400"/>
              <a:t>Free</a:t>
            </a:r>
            <a:endParaRPr sz="2400"/>
          </a:p>
          <a:p>
            <a:pPr marL="914400" lvl="0" indent="0" algn="l" rtl="0">
              <a:spcBef>
                <a:spcPts val="0"/>
              </a:spcBef>
              <a:spcAft>
                <a:spcPts val="0"/>
              </a:spcAft>
              <a:buNone/>
            </a:pPr>
            <a:r>
              <a:rPr lang="en-US" sz="2400"/>
              <a:t>Customizable</a:t>
            </a:r>
            <a:endParaRPr sz="2400"/>
          </a:p>
          <a:p>
            <a:pPr marL="914400" lvl="0" indent="0" algn="l" rtl="0">
              <a:spcBef>
                <a:spcPts val="0"/>
              </a:spcBef>
              <a:spcAft>
                <a:spcPts val="0"/>
              </a:spcAft>
              <a:buNone/>
            </a:pPr>
            <a:r>
              <a:rPr lang="en-US" sz="2400"/>
              <a:t>Private (runs locally)</a:t>
            </a:r>
            <a:endParaRPr sz="2400"/>
          </a:p>
          <a:p>
            <a:pPr marL="914400" lvl="0" indent="0" algn="l" rtl="0">
              <a:spcBef>
                <a:spcPts val="0"/>
              </a:spcBef>
              <a:spcAft>
                <a:spcPts val="0"/>
              </a:spcAft>
              <a:buNone/>
            </a:pPr>
            <a:r>
              <a:rPr lang="en-US" sz="2400"/>
              <a:t>Can georectify sources</a:t>
            </a:r>
            <a:br>
              <a:rPr lang="en-US" sz="2400"/>
            </a:br>
            <a:endParaRPr sz="2400"/>
          </a:p>
          <a:p>
            <a:pPr marL="914400" lvl="0" indent="0" algn="l" rtl="0">
              <a:spcBef>
                <a:spcPts val="0"/>
              </a:spcBef>
              <a:spcAft>
                <a:spcPts val="0"/>
              </a:spcAft>
              <a:buNone/>
            </a:pPr>
            <a:r>
              <a:rPr lang="en-US" sz="2400"/>
              <a:t>Software runs slowly</a:t>
            </a:r>
            <a:endParaRPr sz="2400"/>
          </a:p>
          <a:p>
            <a:pPr marL="914400" lvl="0" indent="0" algn="l" rtl="0">
              <a:spcBef>
                <a:spcPts val="0"/>
              </a:spcBef>
              <a:spcAft>
                <a:spcPts val="0"/>
              </a:spcAft>
              <a:buNone/>
            </a:pPr>
            <a:r>
              <a:rPr lang="en-US" sz="2400"/>
              <a:t>Hard to collaborate</a:t>
            </a:r>
            <a:endParaRPr sz="2400"/>
          </a:p>
          <a:p>
            <a:pPr marL="0" lvl="0" indent="0" algn="l" rtl="0">
              <a:spcBef>
                <a:spcPts val="0"/>
              </a:spcBef>
              <a:spcAft>
                <a:spcPts val="1600"/>
              </a:spcAft>
              <a:buNone/>
            </a:pPr>
            <a:br>
              <a:rPr lang="en-US"/>
            </a:br>
            <a:r>
              <a:rPr lang="en-US" sz="2100" u="sng">
                <a:solidFill>
                  <a:schemeClr val="hlink"/>
                </a:solidFill>
                <a:hlinkClick r:id="rId3"/>
              </a:rPr>
              <a:t>Example of georeferencing using Google Earth from Trevor Dalton (Naural History Museum of Los Angeles)</a:t>
            </a:r>
            <a:r>
              <a:rPr lang="en-US" sz="2100"/>
              <a:t> </a:t>
            </a:r>
            <a:r>
              <a:rPr lang="en-US" sz="2100" i="1"/>
              <a:t>[short video on Vimeo]</a:t>
            </a:r>
            <a:endParaRPr sz="2100"/>
          </a:p>
        </p:txBody>
      </p:sp>
      <p:sp>
        <p:nvSpPr>
          <p:cNvPr id="393" name="Google Shape;393;p45"/>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p>
            <a:pPr marL="0" lvl="0" indent="0" algn="r" rtl="0">
              <a:spcBef>
                <a:spcPts val="0"/>
              </a:spcBef>
              <a:spcAft>
                <a:spcPts val="0"/>
              </a:spcAft>
              <a:buNone/>
            </a:pPr>
            <a:fld id="{00000000-1234-1234-1234-123412341234}" type="slidenum">
              <a:rPr lang="en-US"/>
              <a:t>33</a:t>
            </a:fld>
            <a:endParaRPr/>
          </a:p>
        </p:txBody>
      </p:sp>
      <p:pic>
        <p:nvPicPr>
          <p:cNvPr id="394" name="Google Shape;394;p45"/>
          <p:cNvPicPr preferRelativeResize="0"/>
          <p:nvPr/>
        </p:nvPicPr>
        <p:blipFill>
          <a:blip r:embed="rId4">
            <a:alphaModFix/>
          </a:blip>
          <a:stretch>
            <a:fillRect/>
          </a:stretch>
        </p:blipFill>
        <p:spPr>
          <a:xfrm>
            <a:off x="5037675" y="1356875"/>
            <a:ext cx="6738621" cy="3971449"/>
          </a:xfrm>
          <a:prstGeom prst="rect">
            <a:avLst/>
          </a:prstGeom>
          <a:noFill/>
          <a:ln w="9525" cap="flat" cmpd="sng">
            <a:solidFill>
              <a:schemeClr val="dk2"/>
            </a:solidFill>
            <a:prstDash val="solid"/>
            <a:round/>
            <a:headEnd type="none" w="sm" len="sm"/>
            <a:tailEnd type="none" w="sm" len="sm"/>
          </a:ln>
        </p:spPr>
      </p:pic>
      <p:pic>
        <p:nvPicPr>
          <p:cNvPr id="395" name="Google Shape;395;p45"/>
          <p:cNvPicPr preferRelativeResize="0"/>
          <p:nvPr/>
        </p:nvPicPr>
        <p:blipFill rotWithShape="1">
          <a:blip r:embed="rId5">
            <a:alphaModFix/>
          </a:blip>
          <a:srcRect l="52662" t="2785" b="6765"/>
          <a:stretch/>
        </p:blipFill>
        <p:spPr>
          <a:xfrm rot="-5400000">
            <a:off x="8105226" y="2432176"/>
            <a:ext cx="2134049" cy="5436851"/>
          </a:xfrm>
          <a:prstGeom prst="rect">
            <a:avLst/>
          </a:prstGeom>
          <a:noFill/>
          <a:ln w="9525" cap="flat" cmpd="sng">
            <a:solidFill>
              <a:schemeClr val="dk1"/>
            </a:solidFill>
            <a:prstDash val="solid"/>
            <a:round/>
            <a:headEnd type="none" w="sm" len="sm"/>
            <a:tailEnd type="none" w="sm" len="sm"/>
          </a:ln>
        </p:spPr>
      </p:pic>
      <p:sp>
        <p:nvSpPr>
          <p:cNvPr id="396" name="Google Shape;396;p45"/>
          <p:cNvSpPr txBox="1"/>
          <p:nvPr/>
        </p:nvSpPr>
        <p:spPr>
          <a:xfrm>
            <a:off x="5342475" y="6141425"/>
            <a:ext cx="65142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200">
                <a:solidFill>
                  <a:schemeClr val="dk2"/>
                </a:solidFill>
              </a:rPr>
              <a:t>Images: (top) </a:t>
            </a:r>
            <a:r>
              <a:rPr lang="en-US" sz="1200" u="sng">
                <a:solidFill>
                  <a:schemeClr val="hlink"/>
                </a:solidFill>
                <a:hlinkClick r:id="rId6"/>
              </a:rPr>
              <a:t>https://lacmip.github.io/emu/documentation/georeferencing</a:t>
            </a:r>
            <a:r>
              <a:rPr lang="en-US" sz="1200">
                <a:solidFill>
                  <a:schemeClr val="dk2"/>
                </a:solidFill>
              </a:rPr>
              <a:t>; (bottom) Erica Krimmel</a:t>
            </a:r>
            <a:endParaRPr sz="1200"/>
          </a:p>
        </p:txBody>
      </p:sp>
      <p:grpSp>
        <p:nvGrpSpPr>
          <p:cNvPr id="397" name="Google Shape;397;p45"/>
          <p:cNvGrpSpPr/>
          <p:nvPr/>
        </p:nvGrpSpPr>
        <p:grpSpPr>
          <a:xfrm>
            <a:off x="655375" y="2033925"/>
            <a:ext cx="524700" cy="524700"/>
            <a:chOff x="655375" y="2033925"/>
            <a:chExt cx="524700" cy="524700"/>
          </a:xfrm>
        </p:grpSpPr>
        <p:sp>
          <p:nvSpPr>
            <p:cNvPr id="398" name="Google Shape;398;p45"/>
            <p:cNvSpPr/>
            <p:nvPr/>
          </p:nvSpPr>
          <p:spPr>
            <a:xfrm>
              <a:off x="655375" y="2033925"/>
              <a:ext cx="524700" cy="524700"/>
            </a:xfrm>
            <a:prstGeom prst="ellipse">
              <a:avLst/>
            </a:prstGeom>
            <a:solidFill>
              <a:srgbClr val="B6D7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99" name="Google Shape;399;p45"/>
            <p:cNvPicPr preferRelativeResize="0"/>
            <p:nvPr/>
          </p:nvPicPr>
          <p:blipFill>
            <a:blip r:embed="rId7">
              <a:alphaModFix/>
            </a:blip>
            <a:stretch>
              <a:fillRect/>
            </a:stretch>
          </p:blipFill>
          <p:spPr>
            <a:xfrm>
              <a:off x="655375" y="2033925"/>
              <a:ext cx="524700" cy="524700"/>
            </a:xfrm>
            <a:prstGeom prst="rect">
              <a:avLst/>
            </a:prstGeom>
            <a:noFill/>
            <a:ln>
              <a:noFill/>
            </a:ln>
          </p:spPr>
        </p:pic>
      </p:grpSp>
      <p:grpSp>
        <p:nvGrpSpPr>
          <p:cNvPr id="400" name="Google Shape;400;p45"/>
          <p:cNvGrpSpPr/>
          <p:nvPr/>
        </p:nvGrpSpPr>
        <p:grpSpPr>
          <a:xfrm>
            <a:off x="651900" y="3676725"/>
            <a:ext cx="528175" cy="541325"/>
            <a:chOff x="651900" y="3676725"/>
            <a:chExt cx="528175" cy="541325"/>
          </a:xfrm>
        </p:grpSpPr>
        <p:sp>
          <p:nvSpPr>
            <p:cNvPr id="401" name="Google Shape;401;p45"/>
            <p:cNvSpPr/>
            <p:nvPr/>
          </p:nvSpPr>
          <p:spPr>
            <a:xfrm>
              <a:off x="651900" y="3676725"/>
              <a:ext cx="524700" cy="524700"/>
            </a:xfrm>
            <a:prstGeom prst="ellipse">
              <a:avLst/>
            </a:prstGeom>
            <a:solidFill>
              <a:srgbClr val="EA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02" name="Google Shape;402;p45"/>
            <p:cNvPicPr preferRelativeResize="0"/>
            <p:nvPr/>
          </p:nvPicPr>
          <p:blipFill>
            <a:blip r:embed="rId8">
              <a:alphaModFix/>
            </a:blip>
            <a:stretch>
              <a:fillRect/>
            </a:stretch>
          </p:blipFill>
          <p:spPr>
            <a:xfrm>
              <a:off x="655375" y="3693350"/>
              <a:ext cx="524700" cy="524700"/>
            </a:xfrm>
            <a:prstGeom prst="rect">
              <a:avLst/>
            </a:prstGeom>
            <a:noFill/>
            <a:ln>
              <a:noFill/>
            </a:ln>
          </p:spPr>
        </p:pic>
      </p:gr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07"/>
        <p:cNvGrpSpPr/>
        <p:nvPr/>
      </p:nvGrpSpPr>
      <p:grpSpPr>
        <a:xfrm>
          <a:off x="0" y="0"/>
          <a:ext cx="0" cy="0"/>
          <a:chOff x="0" y="0"/>
          <a:chExt cx="0" cy="0"/>
        </a:xfrm>
      </p:grpSpPr>
      <p:sp>
        <p:nvSpPr>
          <p:cNvPr id="408" name="Google Shape;408;p46"/>
          <p:cNvSpPr txBox="1">
            <a:spLocks noGrp="1"/>
          </p:cNvSpPr>
          <p:nvPr>
            <p:ph type="title"/>
          </p:nvPr>
        </p:nvSpPr>
        <p:spPr>
          <a:xfrm>
            <a:off x="415600" y="593367"/>
            <a:ext cx="11360700" cy="763500"/>
          </a:xfrm>
          <a:prstGeom prst="rect">
            <a:avLst/>
          </a:prstGeom>
        </p:spPr>
        <p:txBody>
          <a:bodyPr spcFirstLastPara="1" wrap="square" lIns="121900" tIns="121900" rIns="121900" bIns="121900" anchor="t" anchorCtr="0">
            <a:normAutofit/>
          </a:bodyPr>
          <a:lstStyle/>
          <a:p>
            <a:pPr marL="0" lvl="0" indent="0" algn="l" rtl="0">
              <a:spcBef>
                <a:spcPts val="0"/>
              </a:spcBef>
              <a:spcAft>
                <a:spcPts val="0"/>
              </a:spcAft>
              <a:buNone/>
            </a:pPr>
            <a:r>
              <a:rPr lang="en-US" sz="2800"/>
              <a:t>Georeferencing tools: GEOLocate</a:t>
            </a:r>
            <a:endParaRPr sz="2800"/>
          </a:p>
        </p:txBody>
      </p:sp>
      <p:sp>
        <p:nvSpPr>
          <p:cNvPr id="409" name="Google Shape;409;p46"/>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p>
            <a:pPr marL="0" lvl="0" indent="0" algn="r" rtl="0">
              <a:spcBef>
                <a:spcPts val="0"/>
              </a:spcBef>
              <a:spcAft>
                <a:spcPts val="0"/>
              </a:spcAft>
              <a:buNone/>
            </a:pPr>
            <a:fld id="{00000000-1234-1234-1234-123412341234}" type="slidenum">
              <a:rPr lang="en-US"/>
              <a:t>34</a:t>
            </a:fld>
            <a:endParaRPr/>
          </a:p>
        </p:txBody>
      </p:sp>
      <p:sp>
        <p:nvSpPr>
          <p:cNvPr id="410" name="Google Shape;410;p46"/>
          <p:cNvSpPr txBox="1">
            <a:spLocks noGrp="1"/>
          </p:cNvSpPr>
          <p:nvPr>
            <p:ph type="body" idx="1"/>
          </p:nvPr>
        </p:nvSpPr>
        <p:spPr>
          <a:xfrm>
            <a:off x="415650" y="1525450"/>
            <a:ext cx="4947900" cy="5058600"/>
          </a:xfrm>
          <a:prstGeom prst="rect">
            <a:avLst/>
          </a:prstGeom>
        </p:spPr>
        <p:txBody>
          <a:bodyPr spcFirstLastPara="1" wrap="square" lIns="121900" tIns="121900" rIns="121900" bIns="121900" anchor="t" anchorCtr="0">
            <a:noAutofit/>
          </a:bodyPr>
          <a:lstStyle/>
          <a:p>
            <a:pPr marL="914400" lvl="0" indent="0" algn="l" rtl="0">
              <a:spcBef>
                <a:spcPts val="0"/>
              </a:spcBef>
              <a:spcAft>
                <a:spcPts val="0"/>
              </a:spcAft>
              <a:buNone/>
            </a:pPr>
            <a:r>
              <a:rPr lang="en-US" sz="2400"/>
              <a:t>Free</a:t>
            </a:r>
            <a:endParaRPr sz="2400"/>
          </a:p>
          <a:p>
            <a:pPr marL="914400" lvl="0" indent="0" algn="l" rtl="0">
              <a:spcBef>
                <a:spcPts val="0"/>
              </a:spcBef>
              <a:spcAft>
                <a:spcPts val="0"/>
              </a:spcAft>
              <a:buNone/>
            </a:pPr>
            <a:r>
              <a:rPr lang="en-US" sz="2400"/>
              <a:t>Hosted online</a:t>
            </a:r>
            <a:endParaRPr sz="2400"/>
          </a:p>
          <a:p>
            <a:pPr marL="914400" lvl="0" indent="0" algn="l" rtl="0">
              <a:spcBef>
                <a:spcPts val="0"/>
              </a:spcBef>
              <a:spcAft>
                <a:spcPts val="0"/>
              </a:spcAft>
              <a:buNone/>
            </a:pPr>
            <a:r>
              <a:rPr lang="en-US" sz="2400"/>
              <a:t>Built-in gazetteers</a:t>
            </a:r>
            <a:endParaRPr sz="2400"/>
          </a:p>
          <a:p>
            <a:pPr marL="914400" lvl="0" indent="0" algn="l" rtl="0">
              <a:spcBef>
                <a:spcPts val="0"/>
              </a:spcBef>
              <a:spcAft>
                <a:spcPts val="0"/>
              </a:spcAft>
              <a:buNone/>
            </a:pPr>
            <a:r>
              <a:rPr lang="en-US" sz="2400"/>
              <a:t>Built-in map layers</a:t>
            </a:r>
            <a:endParaRPr sz="2400"/>
          </a:p>
          <a:p>
            <a:pPr marL="914400" lvl="0" indent="0" algn="l" rtl="0">
              <a:spcBef>
                <a:spcPts val="0"/>
              </a:spcBef>
              <a:spcAft>
                <a:spcPts val="0"/>
              </a:spcAft>
              <a:buNone/>
            </a:pPr>
            <a:r>
              <a:rPr lang="en-US" sz="2400"/>
              <a:t>Built-in tools for uncertainty</a:t>
            </a:r>
            <a:endParaRPr sz="2400"/>
          </a:p>
          <a:p>
            <a:pPr marL="914400" lvl="0" indent="0" algn="l" rtl="0">
              <a:spcBef>
                <a:spcPts val="0"/>
              </a:spcBef>
              <a:spcAft>
                <a:spcPts val="0"/>
              </a:spcAft>
              <a:buNone/>
            </a:pPr>
            <a:r>
              <a:rPr lang="en-US" sz="2400"/>
              <a:t>Can work with batches of localites</a:t>
            </a:r>
            <a:br>
              <a:rPr lang="en-US" sz="2400"/>
            </a:br>
            <a:endParaRPr sz="2400"/>
          </a:p>
          <a:p>
            <a:pPr marL="914400" lvl="0" indent="0" algn="l" rtl="0">
              <a:spcBef>
                <a:spcPts val="0"/>
              </a:spcBef>
              <a:spcAft>
                <a:spcPts val="0"/>
              </a:spcAft>
              <a:buNone/>
            </a:pPr>
            <a:r>
              <a:rPr lang="en-US" sz="2400"/>
              <a:t>Gazetteer works best in US</a:t>
            </a:r>
            <a:endParaRPr sz="2400"/>
          </a:p>
          <a:p>
            <a:pPr marL="914400" lvl="0" indent="0" algn="l" rtl="0">
              <a:spcBef>
                <a:spcPts val="0"/>
              </a:spcBef>
              <a:spcAft>
                <a:spcPts val="0"/>
              </a:spcAft>
              <a:buNone/>
            </a:pPr>
            <a:r>
              <a:rPr lang="en-US" sz="2400"/>
              <a:t>Metadata capture is awkward</a:t>
            </a:r>
            <a:endParaRPr sz="2100"/>
          </a:p>
        </p:txBody>
      </p:sp>
      <p:grpSp>
        <p:nvGrpSpPr>
          <p:cNvPr id="411" name="Google Shape;411;p46"/>
          <p:cNvGrpSpPr/>
          <p:nvPr/>
        </p:nvGrpSpPr>
        <p:grpSpPr>
          <a:xfrm>
            <a:off x="655387" y="2832175"/>
            <a:ext cx="524700" cy="524700"/>
            <a:chOff x="655375" y="2033925"/>
            <a:chExt cx="524700" cy="524700"/>
          </a:xfrm>
        </p:grpSpPr>
        <p:sp>
          <p:nvSpPr>
            <p:cNvPr id="412" name="Google Shape;412;p46"/>
            <p:cNvSpPr/>
            <p:nvPr/>
          </p:nvSpPr>
          <p:spPr>
            <a:xfrm>
              <a:off x="655375" y="2033925"/>
              <a:ext cx="524700" cy="524700"/>
            </a:xfrm>
            <a:prstGeom prst="ellipse">
              <a:avLst/>
            </a:prstGeom>
            <a:solidFill>
              <a:srgbClr val="B6D7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13" name="Google Shape;413;p46"/>
            <p:cNvPicPr preferRelativeResize="0"/>
            <p:nvPr/>
          </p:nvPicPr>
          <p:blipFill>
            <a:blip r:embed="rId3">
              <a:alphaModFix/>
            </a:blip>
            <a:stretch>
              <a:fillRect/>
            </a:stretch>
          </p:blipFill>
          <p:spPr>
            <a:xfrm>
              <a:off x="655375" y="2033925"/>
              <a:ext cx="524700" cy="524700"/>
            </a:xfrm>
            <a:prstGeom prst="rect">
              <a:avLst/>
            </a:prstGeom>
            <a:noFill/>
            <a:ln>
              <a:noFill/>
            </a:ln>
          </p:spPr>
        </p:pic>
      </p:grpSp>
      <p:grpSp>
        <p:nvGrpSpPr>
          <p:cNvPr id="414" name="Google Shape;414;p46"/>
          <p:cNvGrpSpPr/>
          <p:nvPr/>
        </p:nvGrpSpPr>
        <p:grpSpPr>
          <a:xfrm>
            <a:off x="653638" y="5386975"/>
            <a:ext cx="528175" cy="541325"/>
            <a:chOff x="651900" y="3676725"/>
            <a:chExt cx="528175" cy="541325"/>
          </a:xfrm>
        </p:grpSpPr>
        <p:sp>
          <p:nvSpPr>
            <p:cNvPr id="415" name="Google Shape;415;p46"/>
            <p:cNvSpPr/>
            <p:nvPr/>
          </p:nvSpPr>
          <p:spPr>
            <a:xfrm>
              <a:off x="651900" y="3676725"/>
              <a:ext cx="524700" cy="524700"/>
            </a:xfrm>
            <a:prstGeom prst="ellipse">
              <a:avLst/>
            </a:prstGeom>
            <a:solidFill>
              <a:srgbClr val="EA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16" name="Google Shape;416;p46"/>
            <p:cNvPicPr preferRelativeResize="0"/>
            <p:nvPr/>
          </p:nvPicPr>
          <p:blipFill>
            <a:blip r:embed="rId4">
              <a:alphaModFix/>
            </a:blip>
            <a:stretch>
              <a:fillRect/>
            </a:stretch>
          </p:blipFill>
          <p:spPr>
            <a:xfrm>
              <a:off x="655375" y="3693350"/>
              <a:ext cx="524700" cy="524700"/>
            </a:xfrm>
            <a:prstGeom prst="rect">
              <a:avLst/>
            </a:prstGeom>
            <a:noFill/>
            <a:ln>
              <a:noFill/>
            </a:ln>
          </p:spPr>
        </p:pic>
      </p:grpSp>
      <p:pic>
        <p:nvPicPr>
          <p:cNvPr id="417" name="Google Shape;417;p46"/>
          <p:cNvPicPr preferRelativeResize="0"/>
          <p:nvPr/>
        </p:nvPicPr>
        <p:blipFill>
          <a:blip r:embed="rId5">
            <a:alphaModFix/>
          </a:blip>
          <a:stretch>
            <a:fillRect/>
          </a:stretch>
        </p:blipFill>
        <p:spPr>
          <a:xfrm>
            <a:off x="5363550" y="1786199"/>
            <a:ext cx="6412902" cy="3741901"/>
          </a:xfrm>
          <a:prstGeom prst="rect">
            <a:avLst/>
          </a:prstGeom>
          <a:noFill/>
          <a:ln>
            <a:noFill/>
          </a:ln>
        </p:spPr>
      </p:pic>
      <p:sp>
        <p:nvSpPr>
          <p:cNvPr id="418" name="Google Shape;418;p46"/>
          <p:cNvSpPr txBox="1"/>
          <p:nvPr/>
        </p:nvSpPr>
        <p:spPr>
          <a:xfrm>
            <a:off x="5287500" y="5451900"/>
            <a:ext cx="64128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200">
                <a:solidFill>
                  <a:schemeClr val="dk2"/>
                </a:solidFill>
              </a:rPr>
              <a:t>Image: http://www.geo-locate.org/web/WebGeoref.aspx</a:t>
            </a:r>
            <a:endParaRPr sz="120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23"/>
        <p:cNvGrpSpPr/>
        <p:nvPr/>
      </p:nvGrpSpPr>
      <p:grpSpPr>
        <a:xfrm>
          <a:off x="0" y="0"/>
          <a:ext cx="0" cy="0"/>
          <a:chOff x="0" y="0"/>
          <a:chExt cx="0" cy="0"/>
        </a:xfrm>
      </p:grpSpPr>
      <p:sp>
        <p:nvSpPr>
          <p:cNvPr id="424" name="Google Shape;424;p47"/>
          <p:cNvSpPr txBox="1">
            <a:spLocks noGrp="1"/>
          </p:cNvSpPr>
          <p:nvPr>
            <p:ph type="title"/>
          </p:nvPr>
        </p:nvSpPr>
        <p:spPr>
          <a:xfrm>
            <a:off x="415600" y="593367"/>
            <a:ext cx="11360700" cy="763500"/>
          </a:xfrm>
          <a:prstGeom prst="rect">
            <a:avLst/>
          </a:prstGeom>
        </p:spPr>
        <p:txBody>
          <a:bodyPr spcFirstLastPara="1" wrap="square" lIns="121900" tIns="121900" rIns="121900" bIns="121900" anchor="t" anchorCtr="0">
            <a:normAutofit/>
          </a:bodyPr>
          <a:lstStyle/>
          <a:p>
            <a:pPr marL="0" lvl="0" indent="0" algn="l" rtl="0">
              <a:spcBef>
                <a:spcPts val="0"/>
              </a:spcBef>
              <a:spcAft>
                <a:spcPts val="0"/>
              </a:spcAft>
              <a:buNone/>
            </a:pPr>
            <a:r>
              <a:rPr lang="en-US" sz="2800"/>
              <a:t>Georeferencing tools: GEOLocate CoGe</a:t>
            </a:r>
            <a:endParaRPr sz="2800"/>
          </a:p>
        </p:txBody>
      </p:sp>
      <p:sp>
        <p:nvSpPr>
          <p:cNvPr id="425" name="Google Shape;425;p47"/>
          <p:cNvSpPr txBox="1">
            <a:spLocks noGrp="1"/>
          </p:cNvSpPr>
          <p:nvPr>
            <p:ph type="body" idx="1"/>
          </p:nvPr>
        </p:nvSpPr>
        <p:spPr>
          <a:xfrm>
            <a:off x="415600" y="1536625"/>
            <a:ext cx="5855700" cy="5073600"/>
          </a:xfrm>
          <a:prstGeom prst="rect">
            <a:avLst/>
          </a:prstGeom>
        </p:spPr>
        <p:txBody>
          <a:bodyPr spcFirstLastPara="1" wrap="square" lIns="121900" tIns="121900" rIns="121900" bIns="121900" anchor="t" anchorCtr="0">
            <a:normAutofit fontScale="92500" lnSpcReduction="10000"/>
          </a:bodyPr>
          <a:lstStyle/>
          <a:p>
            <a:pPr marL="914400" lvl="0" indent="0" algn="l" rtl="0">
              <a:spcBef>
                <a:spcPts val="0"/>
              </a:spcBef>
              <a:spcAft>
                <a:spcPts val="0"/>
              </a:spcAft>
              <a:buNone/>
            </a:pPr>
            <a:r>
              <a:rPr lang="en-US" sz="2550"/>
              <a:t>Can work with batches of localities from multiple institutions</a:t>
            </a:r>
            <a:endParaRPr sz="2550"/>
          </a:p>
          <a:p>
            <a:pPr marL="914400" lvl="0" indent="0" algn="l" rtl="0">
              <a:spcBef>
                <a:spcPts val="0"/>
              </a:spcBef>
              <a:spcAft>
                <a:spcPts val="0"/>
              </a:spcAft>
              <a:buNone/>
            </a:pPr>
            <a:r>
              <a:rPr lang="en-US" sz="2550"/>
              <a:t>Multiple users</a:t>
            </a:r>
            <a:endParaRPr sz="2550"/>
          </a:p>
          <a:p>
            <a:pPr marL="914400" lvl="0" indent="0" algn="l" rtl="0">
              <a:spcBef>
                <a:spcPts val="0"/>
              </a:spcBef>
              <a:spcAft>
                <a:spcPts val="0"/>
              </a:spcAft>
              <a:buNone/>
            </a:pPr>
            <a:r>
              <a:rPr lang="en-US" sz="2550"/>
              <a:t>Can track rates</a:t>
            </a:r>
            <a:br>
              <a:rPr lang="en-US" sz="2550"/>
            </a:br>
            <a:endParaRPr sz="2550"/>
          </a:p>
          <a:p>
            <a:pPr marL="914400" lvl="0" indent="0" algn="l" rtl="0">
              <a:spcBef>
                <a:spcPts val="0"/>
              </a:spcBef>
              <a:spcAft>
                <a:spcPts val="0"/>
              </a:spcAft>
              <a:buNone/>
            </a:pPr>
            <a:r>
              <a:rPr lang="en-US" sz="2550"/>
              <a:t>Tools for reviewing work</a:t>
            </a:r>
            <a:endParaRPr sz="2550"/>
          </a:p>
          <a:p>
            <a:pPr marL="914400" lvl="0" indent="0" algn="l" rtl="0">
              <a:spcBef>
                <a:spcPts val="0"/>
              </a:spcBef>
              <a:spcAft>
                <a:spcPts val="0"/>
              </a:spcAft>
              <a:buNone/>
            </a:pPr>
            <a:r>
              <a:rPr lang="en-US" sz="2550"/>
              <a:t>Data are not private</a:t>
            </a:r>
            <a:endParaRPr sz="2550"/>
          </a:p>
          <a:p>
            <a:pPr marL="457200" lvl="0" indent="0" algn="l" rtl="0">
              <a:spcBef>
                <a:spcPts val="0"/>
              </a:spcBef>
              <a:spcAft>
                <a:spcPts val="0"/>
              </a:spcAft>
              <a:buNone/>
            </a:pPr>
            <a:endParaRPr sz="2400"/>
          </a:p>
          <a:p>
            <a:pPr marL="0" lvl="0" indent="0" algn="l" rtl="0">
              <a:spcBef>
                <a:spcPts val="0"/>
              </a:spcBef>
              <a:spcAft>
                <a:spcPts val="0"/>
              </a:spcAft>
              <a:buNone/>
            </a:pPr>
            <a:r>
              <a:rPr lang="en-US" sz="2100" u="sng">
                <a:solidFill>
                  <a:schemeClr val="hlink"/>
                </a:solidFill>
                <a:hlinkClick r:id="rId3"/>
              </a:rPr>
              <a:t>Getting Started with the GEOLocate Collaborative Georeferencing Data Portal</a:t>
            </a:r>
            <a:r>
              <a:rPr lang="en-US" sz="2100"/>
              <a:t> </a:t>
            </a:r>
            <a:r>
              <a:rPr lang="en-US" sz="2100" i="1"/>
              <a:t>[short video on Vimeo]</a:t>
            </a:r>
            <a:endParaRPr sz="2100" i="1"/>
          </a:p>
          <a:p>
            <a:pPr marL="0" lvl="0" indent="0" algn="l" rtl="0">
              <a:spcBef>
                <a:spcPts val="1600"/>
              </a:spcBef>
              <a:spcAft>
                <a:spcPts val="1600"/>
              </a:spcAft>
              <a:buNone/>
            </a:pPr>
            <a:r>
              <a:rPr lang="en-US" sz="2100" u="sng">
                <a:solidFill>
                  <a:schemeClr val="hlink"/>
                </a:solidFill>
                <a:hlinkClick r:id="rId4"/>
              </a:rPr>
              <a:t>Georeferencing with the GEOLocate Collaborative Georeferencing Data Portal</a:t>
            </a:r>
            <a:r>
              <a:rPr lang="en-US" sz="2100"/>
              <a:t> </a:t>
            </a:r>
            <a:r>
              <a:rPr lang="en-US" sz="2100" i="1"/>
              <a:t>[short video on Vimeo]</a:t>
            </a:r>
            <a:endParaRPr sz="2100"/>
          </a:p>
        </p:txBody>
      </p:sp>
      <p:sp>
        <p:nvSpPr>
          <p:cNvPr id="426" name="Google Shape;426;p47"/>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p>
            <a:pPr marL="0" lvl="0" indent="0" algn="r" rtl="0">
              <a:spcBef>
                <a:spcPts val="0"/>
              </a:spcBef>
              <a:spcAft>
                <a:spcPts val="0"/>
              </a:spcAft>
              <a:buNone/>
            </a:pPr>
            <a:fld id="{00000000-1234-1234-1234-123412341234}" type="slidenum">
              <a:rPr lang="en-US"/>
              <a:t>35</a:t>
            </a:fld>
            <a:endParaRPr/>
          </a:p>
        </p:txBody>
      </p:sp>
      <p:pic>
        <p:nvPicPr>
          <p:cNvPr id="427" name="Google Shape;427;p47"/>
          <p:cNvPicPr preferRelativeResize="0"/>
          <p:nvPr/>
        </p:nvPicPr>
        <p:blipFill>
          <a:blip r:embed="rId5">
            <a:alphaModFix/>
          </a:blip>
          <a:stretch>
            <a:fillRect/>
          </a:stretch>
        </p:blipFill>
        <p:spPr>
          <a:xfrm>
            <a:off x="6199050" y="1536625"/>
            <a:ext cx="5577251" cy="4056674"/>
          </a:xfrm>
          <a:prstGeom prst="rect">
            <a:avLst/>
          </a:prstGeom>
          <a:noFill/>
          <a:ln>
            <a:noFill/>
          </a:ln>
        </p:spPr>
      </p:pic>
      <p:grpSp>
        <p:nvGrpSpPr>
          <p:cNvPr id="428" name="Google Shape;428;p47"/>
          <p:cNvGrpSpPr/>
          <p:nvPr/>
        </p:nvGrpSpPr>
        <p:grpSpPr>
          <a:xfrm>
            <a:off x="655362" y="2138225"/>
            <a:ext cx="524700" cy="524700"/>
            <a:chOff x="655375" y="2033925"/>
            <a:chExt cx="524700" cy="524700"/>
          </a:xfrm>
        </p:grpSpPr>
        <p:sp>
          <p:nvSpPr>
            <p:cNvPr id="429" name="Google Shape;429;p47"/>
            <p:cNvSpPr/>
            <p:nvPr/>
          </p:nvSpPr>
          <p:spPr>
            <a:xfrm>
              <a:off x="655375" y="2033925"/>
              <a:ext cx="524700" cy="524700"/>
            </a:xfrm>
            <a:prstGeom prst="ellipse">
              <a:avLst/>
            </a:prstGeom>
            <a:solidFill>
              <a:srgbClr val="B6D7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30" name="Google Shape;430;p47"/>
            <p:cNvPicPr preferRelativeResize="0"/>
            <p:nvPr/>
          </p:nvPicPr>
          <p:blipFill>
            <a:blip r:embed="rId6">
              <a:alphaModFix/>
            </a:blip>
            <a:stretch>
              <a:fillRect/>
            </a:stretch>
          </p:blipFill>
          <p:spPr>
            <a:xfrm>
              <a:off x="655375" y="2033925"/>
              <a:ext cx="524700" cy="524700"/>
            </a:xfrm>
            <a:prstGeom prst="rect">
              <a:avLst/>
            </a:prstGeom>
            <a:noFill/>
            <a:ln>
              <a:noFill/>
            </a:ln>
          </p:spPr>
        </p:pic>
      </p:grpSp>
      <p:grpSp>
        <p:nvGrpSpPr>
          <p:cNvPr id="431" name="Google Shape;431;p47"/>
          <p:cNvGrpSpPr/>
          <p:nvPr/>
        </p:nvGrpSpPr>
        <p:grpSpPr>
          <a:xfrm>
            <a:off x="653625" y="3802750"/>
            <a:ext cx="528175" cy="541325"/>
            <a:chOff x="651900" y="3676725"/>
            <a:chExt cx="528175" cy="541325"/>
          </a:xfrm>
        </p:grpSpPr>
        <p:sp>
          <p:nvSpPr>
            <p:cNvPr id="432" name="Google Shape;432;p47"/>
            <p:cNvSpPr/>
            <p:nvPr/>
          </p:nvSpPr>
          <p:spPr>
            <a:xfrm>
              <a:off x="651900" y="3676725"/>
              <a:ext cx="524700" cy="524700"/>
            </a:xfrm>
            <a:prstGeom prst="ellipse">
              <a:avLst/>
            </a:prstGeom>
            <a:solidFill>
              <a:srgbClr val="EA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33" name="Google Shape;433;p47"/>
            <p:cNvPicPr preferRelativeResize="0"/>
            <p:nvPr/>
          </p:nvPicPr>
          <p:blipFill>
            <a:blip r:embed="rId7">
              <a:alphaModFix/>
            </a:blip>
            <a:stretch>
              <a:fillRect/>
            </a:stretch>
          </p:blipFill>
          <p:spPr>
            <a:xfrm>
              <a:off x="655375" y="3693350"/>
              <a:ext cx="524700" cy="524700"/>
            </a:xfrm>
            <a:prstGeom prst="rect">
              <a:avLst/>
            </a:prstGeom>
            <a:noFill/>
            <a:ln>
              <a:noFill/>
            </a:ln>
          </p:spPr>
        </p:pic>
      </p:grpSp>
      <p:sp>
        <p:nvSpPr>
          <p:cNvPr id="434" name="Google Shape;434;p47"/>
          <p:cNvSpPr txBox="1"/>
          <p:nvPr/>
        </p:nvSpPr>
        <p:spPr>
          <a:xfrm>
            <a:off x="6122825" y="5517100"/>
            <a:ext cx="55773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200">
                <a:solidFill>
                  <a:schemeClr val="dk2"/>
                </a:solidFill>
              </a:rPr>
              <a:t>Image: https://coge.geo-locate.org/</a:t>
            </a:r>
            <a:endParaRPr sz="120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38"/>
        <p:cNvGrpSpPr/>
        <p:nvPr/>
      </p:nvGrpSpPr>
      <p:grpSpPr>
        <a:xfrm>
          <a:off x="0" y="0"/>
          <a:ext cx="0" cy="0"/>
          <a:chOff x="0" y="0"/>
          <a:chExt cx="0" cy="0"/>
        </a:xfrm>
      </p:grpSpPr>
      <p:sp>
        <p:nvSpPr>
          <p:cNvPr id="439" name="Google Shape;439;p48"/>
          <p:cNvSpPr txBox="1">
            <a:spLocks noGrp="1"/>
          </p:cNvSpPr>
          <p:nvPr>
            <p:ph type="title"/>
          </p:nvPr>
        </p:nvSpPr>
        <p:spPr>
          <a:xfrm>
            <a:off x="415600" y="593367"/>
            <a:ext cx="11360700" cy="7635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2800"/>
              <a:t>Georeferencing tools: GEOLocate CoGe</a:t>
            </a:r>
            <a:endParaRPr sz="2800"/>
          </a:p>
          <a:p>
            <a:pPr marL="0" lvl="0" indent="0" algn="l" rtl="0">
              <a:spcBef>
                <a:spcPts val="0"/>
              </a:spcBef>
              <a:spcAft>
                <a:spcPts val="0"/>
              </a:spcAft>
              <a:buClr>
                <a:schemeClr val="dk1"/>
              </a:buClr>
              <a:buSzPts val="1100"/>
              <a:buFont typeface="Arial"/>
              <a:buNone/>
            </a:pPr>
            <a:endParaRPr sz="2800"/>
          </a:p>
          <a:p>
            <a:pPr marL="0" lvl="0" indent="0" algn="l" rtl="0">
              <a:spcBef>
                <a:spcPts val="0"/>
              </a:spcBef>
              <a:spcAft>
                <a:spcPts val="0"/>
              </a:spcAft>
              <a:buClr>
                <a:schemeClr val="dk1"/>
              </a:buClr>
              <a:buSzPts val="1100"/>
              <a:buFont typeface="Arial"/>
              <a:buNone/>
            </a:pPr>
            <a:endParaRPr sz="2800"/>
          </a:p>
          <a:p>
            <a:pPr marL="0" lvl="0" indent="0" algn="l" rtl="0">
              <a:spcBef>
                <a:spcPts val="0"/>
              </a:spcBef>
              <a:spcAft>
                <a:spcPts val="0"/>
              </a:spcAft>
              <a:buClr>
                <a:schemeClr val="dk1"/>
              </a:buClr>
              <a:buSzPts val="1100"/>
              <a:buFont typeface="Arial"/>
              <a:buNone/>
            </a:pPr>
            <a:endParaRPr sz="2800"/>
          </a:p>
          <a:p>
            <a:pPr marL="0" lvl="0" indent="0" algn="l" rtl="0">
              <a:spcBef>
                <a:spcPts val="0"/>
              </a:spcBef>
              <a:spcAft>
                <a:spcPts val="0"/>
              </a:spcAft>
              <a:buClr>
                <a:schemeClr val="dk1"/>
              </a:buClr>
              <a:buSzPts val="1100"/>
              <a:buFont typeface="Arial"/>
              <a:buNone/>
            </a:pPr>
            <a:endParaRPr sz="2800"/>
          </a:p>
          <a:p>
            <a:pPr marL="0" lvl="0" indent="0" algn="l" rtl="0">
              <a:spcBef>
                <a:spcPts val="0"/>
              </a:spcBef>
              <a:spcAft>
                <a:spcPts val="0"/>
              </a:spcAft>
              <a:buClr>
                <a:schemeClr val="dk1"/>
              </a:buClr>
              <a:buSzPts val="1100"/>
              <a:buFont typeface="Arial"/>
              <a:buNone/>
            </a:pPr>
            <a:endParaRPr sz="2800"/>
          </a:p>
          <a:p>
            <a:pPr marL="0" lvl="0" indent="0" algn="l" rtl="0">
              <a:spcBef>
                <a:spcPts val="0"/>
              </a:spcBef>
              <a:spcAft>
                <a:spcPts val="0"/>
              </a:spcAft>
              <a:buClr>
                <a:schemeClr val="dk1"/>
              </a:buClr>
              <a:buSzPts val="1100"/>
              <a:buFont typeface="Arial"/>
              <a:buNone/>
            </a:pPr>
            <a:endParaRPr sz="2800"/>
          </a:p>
          <a:p>
            <a:pPr marL="0" lvl="0" indent="0" algn="l" rtl="0">
              <a:spcBef>
                <a:spcPts val="0"/>
              </a:spcBef>
              <a:spcAft>
                <a:spcPts val="0"/>
              </a:spcAft>
              <a:buClr>
                <a:schemeClr val="dk1"/>
              </a:buClr>
              <a:buSzPts val="2800"/>
              <a:buFont typeface="Helvetica Neue"/>
              <a:buNone/>
            </a:pPr>
            <a:endParaRPr sz="2800"/>
          </a:p>
        </p:txBody>
      </p:sp>
      <p:sp>
        <p:nvSpPr>
          <p:cNvPr id="440" name="Google Shape;440;p48"/>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p>
            <a:pPr marL="0" lvl="0" indent="0" algn="r" rtl="0">
              <a:spcBef>
                <a:spcPts val="0"/>
              </a:spcBef>
              <a:spcAft>
                <a:spcPts val="0"/>
              </a:spcAft>
              <a:buNone/>
            </a:pPr>
            <a:fld id="{00000000-1234-1234-1234-123412341234}" type="slidenum">
              <a:rPr lang="en-US"/>
              <a:t>36</a:t>
            </a:fld>
            <a:endParaRPr/>
          </a:p>
        </p:txBody>
      </p:sp>
      <p:pic>
        <p:nvPicPr>
          <p:cNvPr id="441" name="Google Shape;441;p48"/>
          <p:cNvPicPr preferRelativeResize="0"/>
          <p:nvPr/>
        </p:nvPicPr>
        <p:blipFill rotWithShape="1">
          <a:blip r:embed="rId3">
            <a:alphaModFix/>
          </a:blip>
          <a:srcRect t="4278"/>
          <a:stretch/>
        </p:blipFill>
        <p:spPr>
          <a:xfrm>
            <a:off x="415600" y="1356875"/>
            <a:ext cx="6864975" cy="5073774"/>
          </a:xfrm>
          <a:prstGeom prst="rect">
            <a:avLst/>
          </a:prstGeom>
          <a:noFill/>
          <a:ln>
            <a:noFill/>
          </a:ln>
        </p:spPr>
      </p:pic>
      <p:sp>
        <p:nvSpPr>
          <p:cNvPr id="442" name="Google Shape;442;p48"/>
          <p:cNvSpPr txBox="1"/>
          <p:nvPr/>
        </p:nvSpPr>
        <p:spPr>
          <a:xfrm>
            <a:off x="7192600" y="6061350"/>
            <a:ext cx="44958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200">
                <a:solidFill>
                  <a:schemeClr val="dk2"/>
                </a:solidFill>
              </a:rPr>
              <a:t>Image: http://www.geo-locate.org/web/WebGeoref.aspx</a:t>
            </a:r>
            <a:endParaRPr sz="1200"/>
          </a:p>
        </p:txBody>
      </p:sp>
      <p:sp>
        <p:nvSpPr>
          <p:cNvPr id="443" name="Google Shape;443;p48"/>
          <p:cNvSpPr txBox="1"/>
          <p:nvPr/>
        </p:nvSpPr>
        <p:spPr>
          <a:xfrm>
            <a:off x="7280575" y="4564225"/>
            <a:ext cx="4016100" cy="923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400"/>
              <a:t>Georeference review interface</a:t>
            </a:r>
            <a:endParaRPr sz="240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48"/>
        <p:cNvGrpSpPr/>
        <p:nvPr/>
      </p:nvGrpSpPr>
      <p:grpSpPr>
        <a:xfrm>
          <a:off x="0" y="0"/>
          <a:ext cx="0" cy="0"/>
          <a:chOff x="0" y="0"/>
          <a:chExt cx="0" cy="0"/>
        </a:xfrm>
      </p:grpSpPr>
      <p:sp>
        <p:nvSpPr>
          <p:cNvPr id="449" name="Google Shape;449;p49"/>
          <p:cNvSpPr txBox="1">
            <a:spLocks noGrp="1"/>
          </p:cNvSpPr>
          <p:nvPr>
            <p:ph type="title"/>
          </p:nvPr>
        </p:nvSpPr>
        <p:spPr>
          <a:xfrm>
            <a:off x="415600" y="593367"/>
            <a:ext cx="11360700" cy="763500"/>
          </a:xfrm>
          <a:prstGeom prst="rect">
            <a:avLst/>
          </a:prstGeom>
        </p:spPr>
        <p:txBody>
          <a:bodyPr spcFirstLastPara="1" wrap="square" lIns="121900" tIns="121900" rIns="121900" bIns="121900" anchor="t" anchorCtr="0">
            <a:normAutofit/>
          </a:bodyPr>
          <a:lstStyle/>
          <a:p>
            <a:pPr marL="0" lvl="0" indent="0" algn="l" rtl="0">
              <a:spcBef>
                <a:spcPts val="0"/>
              </a:spcBef>
              <a:spcAft>
                <a:spcPts val="0"/>
              </a:spcAft>
              <a:buNone/>
            </a:pPr>
            <a:r>
              <a:rPr lang="en-US" sz="2800"/>
              <a:t>Georeferencing tools: Ali-Bey</a:t>
            </a:r>
            <a:endParaRPr sz="2800"/>
          </a:p>
        </p:txBody>
      </p:sp>
      <p:sp>
        <p:nvSpPr>
          <p:cNvPr id="450" name="Google Shape;450;p49"/>
          <p:cNvSpPr txBox="1">
            <a:spLocks noGrp="1"/>
          </p:cNvSpPr>
          <p:nvPr>
            <p:ph type="body" idx="1"/>
          </p:nvPr>
        </p:nvSpPr>
        <p:spPr>
          <a:xfrm>
            <a:off x="415600" y="1536625"/>
            <a:ext cx="5855700" cy="5321400"/>
          </a:xfrm>
          <a:prstGeom prst="rect">
            <a:avLst/>
          </a:prstGeom>
        </p:spPr>
        <p:txBody>
          <a:bodyPr spcFirstLastPara="1" wrap="square" lIns="121900" tIns="121900" rIns="121900" bIns="121900" anchor="t" anchorCtr="0">
            <a:normAutofit fontScale="92500" lnSpcReduction="10000"/>
          </a:bodyPr>
          <a:lstStyle/>
          <a:p>
            <a:pPr marL="914400" lvl="0" indent="0" algn="l" rtl="0">
              <a:spcBef>
                <a:spcPts val="0"/>
              </a:spcBef>
              <a:spcAft>
                <a:spcPts val="0"/>
              </a:spcAft>
              <a:buNone/>
            </a:pPr>
            <a:r>
              <a:rPr lang="en-US" sz="2550"/>
              <a:t>Public-facing thesaurus</a:t>
            </a:r>
            <a:endParaRPr sz="2550"/>
          </a:p>
          <a:p>
            <a:pPr marL="914400" lvl="0" indent="0" algn="l" rtl="0">
              <a:spcBef>
                <a:spcPts val="0"/>
              </a:spcBef>
              <a:spcAft>
                <a:spcPts val="0"/>
              </a:spcAft>
              <a:buNone/>
            </a:pPr>
            <a:r>
              <a:rPr lang="en-US" sz="2550"/>
              <a:t>Version tracking for georeferences</a:t>
            </a:r>
            <a:endParaRPr sz="2550"/>
          </a:p>
          <a:p>
            <a:pPr marL="914400" lvl="0" indent="0" algn="l" rtl="0">
              <a:spcBef>
                <a:spcPts val="0"/>
              </a:spcBef>
              <a:spcAft>
                <a:spcPts val="0"/>
              </a:spcAft>
              <a:buNone/>
            </a:pPr>
            <a:r>
              <a:rPr lang="en-US" sz="2550"/>
              <a:t>Can link resources, e.g. maps</a:t>
            </a:r>
            <a:endParaRPr sz="2550"/>
          </a:p>
          <a:p>
            <a:pPr marL="914400" lvl="0" indent="0" algn="l" rtl="0">
              <a:spcBef>
                <a:spcPts val="0"/>
              </a:spcBef>
              <a:spcAft>
                <a:spcPts val="0"/>
              </a:spcAft>
              <a:buNone/>
            </a:pPr>
            <a:r>
              <a:rPr lang="en-US" sz="2550"/>
              <a:t>Similar collaborative abilities to CoGe</a:t>
            </a:r>
            <a:br>
              <a:rPr lang="en-US" sz="2550"/>
            </a:br>
            <a:endParaRPr sz="2550"/>
          </a:p>
          <a:p>
            <a:pPr marL="914400" lvl="0" indent="0" algn="l" rtl="0">
              <a:spcBef>
                <a:spcPts val="0"/>
              </a:spcBef>
              <a:spcAft>
                <a:spcPts val="0"/>
              </a:spcAft>
              <a:buNone/>
            </a:pPr>
            <a:r>
              <a:rPr lang="en-US" sz="2550"/>
              <a:t>Need to set up your own instance</a:t>
            </a:r>
            <a:endParaRPr sz="2550"/>
          </a:p>
          <a:p>
            <a:pPr marL="457200" lvl="0" indent="0" algn="l" rtl="0">
              <a:spcBef>
                <a:spcPts val="0"/>
              </a:spcBef>
              <a:spcAft>
                <a:spcPts val="0"/>
              </a:spcAft>
              <a:buNone/>
            </a:pPr>
            <a:endParaRPr sz="2400"/>
          </a:p>
          <a:p>
            <a:pPr marL="457200" lvl="0" indent="0" algn="l" rtl="0">
              <a:spcBef>
                <a:spcPts val="0"/>
              </a:spcBef>
              <a:spcAft>
                <a:spcPts val="0"/>
              </a:spcAft>
              <a:buNone/>
            </a:pPr>
            <a:endParaRPr sz="2400"/>
          </a:p>
          <a:p>
            <a:pPr marL="0" lvl="0" indent="0" algn="l" rtl="0">
              <a:spcBef>
                <a:spcPts val="0"/>
              </a:spcBef>
              <a:spcAft>
                <a:spcPts val="1600"/>
              </a:spcAft>
              <a:buNone/>
            </a:pPr>
            <a:r>
              <a:rPr lang="en-US" sz="2100"/>
              <a:t>Marcer A, Escobar A, Garcia-Font V, Uribe F (2022) Ali-Bey - an open collaborative georeferencing web application. Biodiversity Data Journal 10: e81282. </a:t>
            </a:r>
            <a:r>
              <a:rPr lang="en-US" sz="2100" u="sng">
                <a:solidFill>
                  <a:schemeClr val="hlink"/>
                </a:solidFill>
                <a:hlinkClick r:id="rId3"/>
              </a:rPr>
              <a:t>https://doi.org/10.3897/BDJ.10.e81282</a:t>
            </a:r>
            <a:endParaRPr sz="2100"/>
          </a:p>
        </p:txBody>
      </p:sp>
      <p:sp>
        <p:nvSpPr>
          <p:cNvPr id="451" name="Google Shape;451;p49"/>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p>
            <a:pPr marL="0" lvl="0" indent="0" algn="r" rtl="0">
              <a:spcBef>
                <a:spcPts val="0"/>
              </a:spcBef>
              <a:spcAft>
                <a:spcPts val="0"/>
              </a:spcAft>
              <a:buNone/>
            </a:pPr>
            <a:fld id="{00000000-1234-1234-1234-123412341234}" type="slidenum">
              <a:rPr lang="en-US"/>
              <a:t>37</a:t>
            </a:fld>
            <a:endParaRPr/>
          </a:p>
        </p:txBody>
      </p:sp>
      <p:grpSp>
        <p:nvGrpSpPr>
          <p:cNvPr id="452" name="Google Shape;452;p49"/>
          <p:cNvGrpSpPr/>
          <p:nvPr/>
        </p:nvGrpSpPr>
        <p:grpSpPr>
          <a:xfrm>
            <a:off x="655362" y="2445475"/>
            <a:ext cx="524700" cy="524700"/>
            <a:chOff x="655375" y="2033925"/>
            <a:chExt cx="524700" cy="524700"/>
          </a:xfrm>
        </p:grpSpPr>
        <p:sp>
          <p:nvSpPr>
            <p:cNvPr id="453" name="Google Shape;453;p49"/>
            <p:cNvSpPr/>
            <p:nvPr/>
          </p:nvSpPr>
          <p:spPr>
            <a:xfrm>
              <a:off x="655375" y="2033925"/>
              <a:ext cx="524700" cy="524700"/>
            </a:xfrm>
            <a:prstGeom prst="ellipse">
              <a:avLst/>
            </a:prstGeom>
            <a:solidFill>
              <a:srgbClr val="B6D7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54" name="Google Shape;454;p49"/>
            <p:cNvPicPr preferRelativeResize="0"/>
            <p:nvPr/>
          </p:nvPicPr>
          <p:blipFill>
            <a:blip r:embed="rId4">
              <a:alphaModFix/>
            </a:blip>
            <a:stretch>
              <a:fillRect/>
            </a:stretch>
          </p:blipFill>
          <p:spPr>
            <a:xfrm>
              <a:off x="655375" y="2033925"/>
              <a:ext cx="524700" cy="524700"/>
            </a:xfrm>
            <a:prstGeom prst="rect">
              <a:avLst/>
            </a:prstGeom>
            <a:noFill/>
            <a:ln>
              <a:noFill/>
            </a:ln>
          </p:spPr>
        </p:pic>
      </p:grpSp>
      <p:grpSp>
        <p:nvGrpSpPr>
          <p:cNvPr id="455" name="Google Shape;455;p49"/>
          <p:cNvGrpSpPr/>
          <p:nvPr/>
        </p:nvGrpSpPr>
        <p:grpSpPr>
          <a:xfrm>
            <a:off x="653625" y="3830175"/>
            <a:ext cx="528175" cy="541325"/>
            <a:chOff x="651900" y="3676725"/>
            <a:chExt cx="528175" cy="541325"/>
          </a:xfrm>
        </p:grpSpPr>
        <p:sp>
          <p:nvSpPr>
            <p:cNvPr id="456" name="Google Shape;456;p49"/>
            <p:cNvSpPr/>
            <p:nvPr/>
          </p:nvSpPr>
          <p:spPr>
            <a:xfrm>
              <a:off x="651900" y="3676725"/>
              <a:ext cx="524700" cy="524700"/>
            </a:xfrm>
            <a:prstGeom prst="ellipse">
              <a:avLst/>
            </a:prstGeom>
            <a:solidFill>
              <a:srgbClr val="EA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57" name="Google Shape;457;p49"/>
            <p:cNvPicPr preferRelativeResize="0"/>
            <p:nvPr/>
          </p:nvPicPr>
          <p:blipFill>
            <a:blip r:embed="rId5">
              <a:alphaModFix/>
            </a:blip>
            <a:stretch>
              <a:fillRect/>
            </a:stretch>
          </p:blipFill>
          <p:spPr>
            <a:xfrm>
              <a:off x="655375" y="3693350"/>
              <a:ext cx="524700" cy="524700"/>
            </a:xfrm>
            <a:prstGeom prst="rect">
              <a:avLst/>
            </a:prstGeom>
            <a:noFill/>
            <a:ln>
              <a:noFill/>
            </a:ln>
          </p:spPr>
        </p:pic>
      </p:grpSp>
      <p:sp>
        <p:nvSpPr>
          <p:cNvPr id="458" name="Google Shape;458;p49"/>
          <p:cNvSpPr txBox="1"/>
          <p:nvPr/>
        </p:nvSpPr>
        <p:spPr>
          <a:xfrm>
            <a:off x="6214400" y="3797113"/>
            <a:ext cx="55773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200">
                <a:solidFill>
                  <a:schemeClr val="dk2"/>
                </a:solidFill>
              </a:rPr>
              <a:t>Image: Figure 2 in Marcer et al. 2022</a:t>
            </a:r>
            <a:endParaRPr sz="1200"/>
          </a:p>
        </p:txBody>
      </p:sp>
      <p:pic>
        <p:nvPicPr>
          <p:cNvPr id="459" name="Google Shape;459;p49"/>
          <p:cNvPicPr preferRelativeResize="0"/>
          <p:nvPr/>
        </p:nvPicPr>
        <p:blipFill>
          <a:blip r:embed="rId6">
            <a:alphaModFix/>
          </a:blip>
          <a:stretch>
            <a:fillRect/>
          </a:stretch>
        </p:blipFill>
        <p:spPr>
          <a:xfrm>
            <a:off x="6271300" y="1536617"/>
            <a:ext cx="5615898" cy="2336301"/>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64"/>
        <p:cNvGrpSpPr/>
        <p:nvPr/>
      </p:nvGrpSpPr>
      <p:grpSpPr>
        <a:xfrm>
          <a:off x="0" y="0"/>
          <a:ext cx="0" cy="0"/>
          <a:chOff x="0" y="0"/>
          <a:chExt cx="0" cy="0"/>
        </a:xfrm>
      </p:grpSpPr>
      <p:sp>
        <p:nvSpPr>
          <p:cNvPr id="465" name="Google Shape;465;p50"/>
          <p:cNvSpPr txBox="1">
            <a:spLocks noGrp="1"/>
          </p:cNvSpPr>
          <p:nvPr>
            <p:ph type="title"/>
          </p:nvPr>
        </p:nvSpPr>
        <p:spPr>
          <a:xfrm>
            <a:off x="415600" y="593367"/>
            <a:ext cx="11360700" cy="763500"/>
          </a:xfrm>
          <a:prstGeom prst="rect">
            <a:avLst/>
          </a:prstGeom>
        </p:spPr>
        <p:txBody>
          <a:bodyPr spcFirstLastPara="1" wrap="square" lIns="121900" tIns="121900" rIns="121900" bIns="121900" anchor="t" anchorCtr="0">
            <a:normAutofit/>
          </a:bodyPr>
          <a:lstStyle/>
          <a:p>
            <a:pPr marL="0" lvl="0" indent="0" algn="l" rtl="0">
              <a:spcBef>
                <a:spcPts val="0"/>
              </a:spcBef>
              <a:spcAft>
                <a:spcPts val="0"/>
              </a:spcAft>
              <a:buNone/>
            </a:pPr>
            <a:r>
              <a:rPr lang="en-US" sz="2800"/>
              <a:t>Georeferencing tools: APIs</a:t>
            </a:r>
            <a:endParaRPr sz="2800"/>
          </a:p>
        </p:txBody>
      </p:sp>
      <p:sp>
        <p:nvSpPr>
          <p:cNvPr id="466" name="Google Shape;466;p50"/>
          <p:cNvSpPr txBox="1">
            <a:spLocks noGrp="1"/>
          </p:cNvSpPr>
          <p:nvPr>
            <p:ph type="body" idx="1"/>
          </p:nvPr>
        </p:nvSpPr>
        <p:spPr>
          <a:xfrm>
            <a:off x="415600" y="1536633"/>
            <a:ext cx="11360700" cy="4555200"/>
          </a:xfrm>
          <a:prstGeom prst="rect">
            <a:avLst/>
          </a:prstGeom>
        </p:spPr>
        <p:txBody>
          <a:bodyPr spcFirstLastPara="1" wrap="square" lIns="121900" tIns="121900" rIns="121900" bIns="121900" anchor="t" anchorCtr="0">
            <a:normAutofit/>
          </a:bodyPr>
          <a:lstStyle/>
          <a:p>
            <a:pPr marL="0" lvl="0" indent="0" algn="l" rtl="0">
              <a:spcBef>
                <a:spcPts val="0"/>
              </a:spcBef>
              <a:spcAft>
                <a:spcPts val="0"/>
              </a:spcAft>
              <a:buNone/>
            </a:pPr>
            <a:r>
              <a:rPr lang="en-US" sz="2300"/>
              <a:t>An API (Application Programming Interface) allows you to access data programmatically, e.g. with scripting instead of manual searching.</a:t>
            </a:r>
            <a:endParaRPr sz="2300"/>
          </a:p>
          <a:p>
            <a:pPr marL="0" lvl="0" indent="0" algn="l" rtl="0">
              <a:spcBef>
                <a:spcPts val="1600"/>
              </a:spcBef>
              <a:spcAft>
                <a:spcPts val="0"/>
              </a:spcAft>
              <a:buNone/>
            </a:pPr>
            <a:endParaRPr sz="2300"/>
          </a:p>
          <a:p>
            <a:pPr marL="0" lvl="0" indent="0" algn="l" rtl="0">
              <a:spcBef>
                <a:spcPts val="1600"/>
              </a:spcBef>
              <a:spcAft>
                <a:spcPts val="0"/>
              </a:spcAft>
              <a:buNone/>
            </a:pPr>
            <a:r>
              <a:rPr lang="en-US" sz="2300" u="sng">
                <a:solidFill>
                  <a:schemeClr val="hlink"/>
                </a:solidFill>
                <a:hlinkClick r:id="rId3"/>
              </a:rPr>
              <a:t>GEOLocate web services</a:t>
            </a:r>
            <a:r>
              <a:rPr lang="en-US" sz="2300"/>
              <a:t> </a:t>
            </a:r>
            <a:r>
              <a:rPr lang="en-US" sz="2300" i="1"/>
              <a:t>[list of APIs, etc.]</a:t>
            </a:r>
            <a:endParaRPr sz="2300" i="1"/>
          </a:p>
          <a:p>
            <a:pPr marL="0" lvl="0" indent="0" algn="l" rtl="0">
              <a:spcBef>
                <a:spcPts val="1600"/>
              </a:spcBef>
              <a:spcAft>
                <a:spcPts val="1600"/>
              </a:spcAft>
              <a:buNone/>
            </a:pPr>
            <a:r>
              <a:rPr lang="en-US" sz="2300" u="sng">
                <a:solidFill>
                  <a:schemeClr val="hlink"/>
                </a:solidFill>
                <a:hlinkClick r:id="rId4"/>
              </a:rPr>
              <a:t>How to reverse geocode coordinates using the Google Maps API and OpenRefine</a:t>
            </a:r>
            <a:r>
              <a:rPr lang="en-US" sz="2300"/>
              <a:t> </a:t>
            </a:r>
            <a:r>
              <a:rPr lang="en-US" sz="2300" i="1"/>
              <a:t>[short video]</a:t>
            </a:r>
            <a:endParaRPr sz="2300" i="1"/>
          </a:p>
        </p:txBody>
      </p:sp>
      <p:sp>
        <p:nvSpPr>
          <p:cNvPr id="467" name="Google Shape;467;p50"/>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p>
            <a:pPr marL="0" lvl="0" indent="0" algn="r" rtl="0">
              <a:spcBef>
                <a:spcPts val="0"/>
              </a:spcBef>
              <a:spcAft>
                <a:spcPts val="0"/>
              </a:spcAft>
              <a:buNone/>
            </a:pPr>
            <a:fld id="{00000000-1234-1234-1234-123412341234}" type="slidenum">
              <a:rPr lang="en-US"/>
              <a:t>38</a:t>
            </a:fld>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72"/>
        <p:cNvGrpSpPr/>
        <p:nvPr/>
      </p:nvGrpSpPr>
      <p:grpSpPr>
        <a:xfrm>
          <a:off x="0" y="0"/>
          <a:ext cx="0" cy="0"/>
          <a:chOff x="0" y="0"/>
          <a:chExt cx="0" cy="0"/>
        </a:xfrm>
      </p:grpSpPr>
      <p:sp>
        <p:nvSpPr>
          <p:cNvPr id="473" name="Google Shape;473;p51"/>
          <p:cNvSpPr txBox="1">
            <a:spLocks noGrp="1"/>
          </p:cNvSpPr>
          <p:nvPr>
            <p:ph type="title"/>
          </p:nvPr>
        </p:nvSpPr>
        <p:spPr>
          <a:xfrm>
            <a:off x="415600" y="593367"/>
            <a:ext cx="11360700" cy="763500"/>
          </a:xfrm>
          <a:prstGeom prst="rect">
            <a:avLst/>
          </a:prstGeom>
        </p:spPr>
        <p:txBody>
          <a:bodyPr spcFirstLastPara="1" wrap="square" lIns="121900" tIns="121900" rIns="121900" bIns="121900" anchor="t" anchorCtr="0">
            <a:normAutofit/>
          </a:bodyPr>
          <a:lstStyle/>
          <a:p>
            <a:pPr marL="0" lvl="0" indent="0" algn="l" rtl="0">
              <a:spcBef>
                <a:spcPts val="0"/>
              </a:spcBef>
              <a:spcAft>
                <a:spcPts val="0"/>
              </a:spcAft>
              <a:buNone/>
            </a:pPr>
            <a:r>
              <a:rPr lang="en-US" sz="2800"/>
              <a:t>Georeferencing tools: BELS</a:t>
            </a:r>
            <a:endParaRPr sz="2800"/>
          </a:p>
        </p:txBody>
      </p:sp>
      <p:sp>
        <p:nvSpPr>
          <p:cNvPr id="474" name="Google Shape;474;p51"/>
          <p:cNvSpPr txBox="1">
            <a:spLocks noGrp="1"/>
          </p:cNvSpPr>
          <p:nvPr>
            <p:ph type="body" idx="1"/>
          </p:nvPr>
        </p:nvSpPr>
        <p:spPr>
          <a:xfrm>
            <a:off x="415600" y="1536633"/>
            <a:ext cx="11360700" cy="4555200"/>
          </a:xfrm>
          <a:prstGeom prst="rect">
            <a:avLst/>
          </a:prstGeom>
        </p:spPr>
        <p:txBody>
          <a:bodyPr spcFirstLastPara="1" wrap="square" lIns="121900" tIns="121900" rIns="121900" bIns="121900" anchor="t" anchorCtr="0">
            <a:normAutofit/>
          </a:bodyPr>
          <a:lstStyle/>
          <a:p>
            <a:pPr marL="0" lvl="0" indent="0" algn="l" rtl="0">
              <a:spcBef>
                <a:spcPts val="0"/>
              </a:spcBef>
              <a:spcAft>
                <a:spcPts val="0"/>
              </a:spcAft>
              <a:buNone/>
            </a:pPr>
            <a:r>
              <a:rPr lang="en-US" sz="2300" u="sng">
                <a:solidFill>
                  <a:schemeClr val="hlink"/>
                </a:solidFill>
                <a:hlinkClick r:id="rId3"/>
              </a:rPr>
              <a:t>Biodiversity Enhanced Location Services (BELS)</a:t>
            </a:r>
            <a:endParaRPr sz="2300"/>
          </a:p>
          <a:p>
            <a:pPr marL="0" lvl="0" indent="0" algn="l" rtl="0">
              <a:spcBef>
                <a:spcPts val="1000"/>
              </a:spcBef>
              <a:spcAft>
                <a:spcPts val="0"/>
              </a:spcAft>
              <a:buNone/>
            </a:pPr>
            <a:r>
              <a:rPr lang="en-US" sz="2300"/>
              <a:t>Project is under active development, but currently provides:</a:t>
            </a:r>
            <a:endParaRPr sz="2300"/>
          </a:p>
          <a:p>
            <a:pPr marL="457200" lvl="0" indent="-374650" algn="l" rtl="0">
              <a:spcBef>
                <a:spcPts val="1000"/>
              </a:spcBef>
              <a:spcAft>
                <a:spcPts val="0"/>
              </a:spcAft>
              <a:buSzPts val="2300"/>
              <a:buChar char="●"/>
            </a:pPr>
            <a:r>
              <a:rPr lang="en-US" sz="2300"/>
              <a:t>location matching for strings based on several levels and types of string simplification, used to assert that two locations are the same place even if there are variations in how they were captured textually.</a:t>
            </a:r>
            <a:endParaRPr sz="2300"/>
          </a:p>
          <a:p>
            <a:pPr marL="457200" lvl="0" indent="-374650" algn="l" rtl="0">
              <a:spcBef>
                <a:spcPts val="1000"/>
              </a:spcBef>
              <a:spcAft>
                <a:spcPts val="0"/>
              </a:spcAft>
              <a:buSzPts val="2300"/>
              <a:buChar char="●"/>
            </a:pPr>
            <a:r>
              <a:rPr lang="en-US" sz="2300"/>
              <a:t>list of distinct combinations of values of Darwin Core Location terms found in the sources (the "Gazetteer")</a:t>
            </a:r>
            <a:endParaRPr sz="2300"/>
          </a:p>
          <a:p>
            <a:pPr marL="457200" lvl="0" indent="-374650" algn="l" rtl="0">
              <a:spcBef>
                <a:spcPts val="1000"/>
              </a:spcBef>
              <a:spcAft>
                <a:spcPts val="1000"/>
              </a:spcAft>
              <a:buSzPts val="2300"/>
              <a:buChar char="●"/>
            </a:pPr>
            <a:r>
              <a:rPr lang="en-US" sz="2300"/>
              <a:t>georeferences derived from location data along with weighted metadata scores to assess georeference quality</a:t>
            </a:r>
            <a:endParaRPr sz="2300"/>
          </a:p>
        </p:txBody>
      </p:sp>
      <p:sp>
        <p:nvSpPr>
          <p:cNvPr id="475" name="Google Shape;475;p51"/>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p>
            <a:pPr marL="0" lvl="0" indent="0" algn="r" rtl="0">
              <a:spcBef>
                <a:spcPts val="0"/>
              </a:spcBef>
              <a:spcAft>
                <a:spcPts val="0"/>
              </a:spcAft>
              <a:buNone/>
            </a:pPr>
            <a:fld id="{00000000-1234-1234-1234-123412341234}" type="slidenum">
              <a:rPr lang="en-US"/>
              <a:t>39</a:t>
            </a:fld>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97" name="Google Shape;97;p16"/>
          <p:cNvSpPr/>
          <p:nvPr/>
        </p:nvSpPr>
        <p:spPr>
          <a:xfrm>
            <a:off x="415600" y="3682675"/>
            <a:ext cx="11360700" cy="2704500"/>
          </a:xfrm>
          <a:prstGeom prst="roundRect">
            <a:avLst>
              <a:gd name="adj" fmla="val 16667"/>
            </a:avLst>
          </a:prstGeom>
          <a:noFill/>
          <a:ln w="2857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16"/>
          <p:cNvSpPr txBox="1">
            <a:spLocks noGrp="1"/>
          </p:cNvSpPr>
          <p:nvPr>
            <p:ph type="title"/>
          </p:nvPr>
        </p:nvSpPr>
        <p:spPr>
          <a:xfrm>
            <a:off x="415600" y="593367"/>
            <a:ext cx="11360700" cy="763500"/>
          </a:xfrm>
          <a:prstGeom prst="rect">
            <a:avLst/>
          </a:prstGeom>
        </p:spPr>
        <p:txBody>
          <a:bodyPr spcFirstLastPara="1" wrap="square" lIns="121900" tIns="121900" rIns="121900" bIns="121900" anchor="t" anchorCtr="0">
            <a:normAutofit/>
          </a:bodyPr>
          <a:lstStyle/>
          <a:p>
            <a:pPr marL="0" lvl="0" indent="0" algn="l" rtl="0">
              <a:spcBef>
                <a:spcPts val="0"/>
              </a:spcBef>
              <a:spcAft>
                <a:spcPts val="0"/>
              </a:spcAft>
              <a:buNone/>
            </a:pPr>
            <a:r>
              <a:rPr lang="en-US" sz="2800"/>
              <a:t>What is georeferencing?</a:t>
            </a:r>
            <a:endParaRPr sz="2800"/>
          </a:p>
        </p:txBody>
      </p:sp>
      <p:sp>
        <p:nvSpPr>
          <p:cNvPr id="99" name="Google Shape;99;p16"/>
          <p:cNvSpPr txBox="1">
            <a:spLocks noGrp="1"/>
          </p:cNvSpPr>
          <p:nvPr>
            <p:ph type="body" idx="1"/>
          </p:nvPr>
        </p:nvSpPr>
        <p:spPr>
          <a:xfrm>
            <a:off x="415600" y="1536625"/>
            <a:ext cx="11360700" cy="2145900"/>
          </a:xfrm>
          <a:prstGeom prst="rect">
            <a:avLst/>
          </a:prstGeom>
        </p:spPr>
        <p:txBody>
          <a:bodyPr spcFirstLastPara="1" wrap="square" lIns="121900" tIns="121900" rIns="121900" bIns="121900" anchor="t" anchorCtr="0">
            <a:normAutofit/>
          </a:bodyPr>
          <a:lstStyle/>
          <a:p>
            <a:pPr marL="0" lvl="0" indent="0" algn="l" rtl="0">
              <a:spcBef>
                <a:spcPts val="0"/>
              </a:spcBef>
              <a:spcAft>
                <a:spcPts val="1600"/>
              </a:spcAft>
              <a:buNone/>
            </a:pPr>
            <a:r>
              <a:rPr lang="en-US" sz="2300"/>
              <a:t>“The process of </a:t>
            </a:r>
            <a:r>
              <a:rPr lang="en-US" sz="2300" b="1" i="1"/>
              <a:t>interpreting a locality description into a spatially mappable representation</a:t>
            </a:r>
            <a:r>
              <a:rPr lang="en-US" sz="2300"/>
              <a:t> using a georeferencing method. Compare with geocode. The usage here is distinct from the concept of georeferencing satellite and other imagery (known as georectification).”</a:t>
            </a:r>
            <a:endParaRPr sz="2300"/>
          </a:p>
        </p:txBody>
      </p:sp>
      <p:sp>
        <p:nvSpPr>
          <p:cNvPr id="100" name="Google Shape;100;p16"/>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p>
            <a:pPr marL="0" lvl="0" indent="0" algn="r" rtl="0">
              <a:spcBef>
                <a:spcPts val="0"/>
              </a:spcBef>
              <a:spcAft>
                <a:spcPts val="0"/>
              </a:spcAft>
              <a:buNone/>
            </a:pPr>
            <a:fld id="{00000000-1234-1234-1234-123412341234}" type="slidenum">
              <a:rPr lang="en-US"/>
              <a:t>4</a:t>
            </a:fld>
            <a:endParaRPr/>
          </a:p>
        </p:txBody>
      </p:sp>
      <p:pic>
        <p:nvPicPr>
          <p:cNvPr id="101" name="Google Shape;101;p16"/>
          <p:cNvPicPr preferRelativeResize="0"/>
          <p:nvPr/>
        </p:nvPicPr>
        <p:blipFill rotWithShape="1">
          <a:blip r:embed="rId3">
            <a:alphaModFix/>
          </a:blip>
          <a:srcRect l="3933" t="22269" r="5650" b="20701"/>
          <a:stretch/>
        </p:blipFill>
        <p:spPr>
          <a:xfrm>
            <a:off x="108675" y="4733075"/>
            <a:ext cx="2499625" cy="603700"/>
          </a:xfrm>
          <a:prstGeom prst="rect">
            <a:avLst/>
          </a:prstGeom>
          <a:noFill/>
          <a:ln>
            <a:noFill/>
          </a:ln>
        </p:spPr>
      </p:pic>
      <p:sp>
        <p:nvSpPr>
          <p:cNvPr id="102" name="Google Shape;102;p16"/>
          <p:cNvSpPr txBox="1"/>
          <p:nvPr/>
        </p:nvSpPr>
        <p:spPr>
          <a:xfrm>
            <a:off x="2777000" y="3978025"/>
            <a:ext cx="8519700" cy="21138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US" sz="2000">
                <a:solidFill>
                  <a:schemeClr val="dk1"/>
                </a:solidFill>
              </a:rPr>
              <a:t>Chapman AD &amp; Wieczorek JR (2020) </a:t>
            </a:r>
            <a:r>
              <a:rPr lang="en-US" sz="2000" b="1">
                <a:solidFill>
                  <a:schemeClr val="dk1"/>
                </a:solidFill>
              </a:rPr>
              <a:t>Georeferencing Best Practices</a:t>
            </a:r>
            <a:r>
              <a:rPr lang="en-US" sz="2000">
                <a:solidFill>
                  <a:schemeClr val="dk1"/>
                </a:solidFill>
              </a:rPr>
              <a:t>. Copenhagen: GBIF Secretariat. </a:t>
            </a:r>
            <a:r>
              <a:rPr lang="en-US" sz="2000" u="sng">
                <a:solidFill>
                  <a:schemeClr val="hlink"/>
                </a:solidFill>
                <a:hlinkClick r:id="rId4"/>
              </a:rPr>
              <a:t>https://doi.org/10.15468/doc-gg7h-s853</a:t>
            </a:r>
            <a:endParaRPr sz="2000">
              <a:solidFill>
                <a:schemeClr val="dk1"/>
              </a:solidFill>
            </a:endParaRPr>
          </a:p>
          <a:p>
            <a:pPr marL="0" lvl="0" indent="0" algn="l" rtl="0">
              <a:lnSpc>
                <a:spcPct val="115000"/>
              </a:lnSpc>
              <a:spcBef>
                <a:spcPts val="1600"/>
              </a:spcBef>
              <a:spcAft>
                <a:spcPts val="1600"/>
              </a:spcAft>
              <a:buNone/>
            </a:pPr>
            <a:r>
              <a:rPr lang="en-US" sz="2000">
                <a:solidFill>
                  <a:schemeClr val="dk1"/>
                </a:solidFill>
              </a:rPr>
              <a:t>Zermoglio PF, Chapman AD, Wieczorek JR, Luna MC &amp; Bloom DA (2020) </a:t>
            </a:r>
            <a:r>
              <a:rPr lang="en-US" sz="2000" b="1">
                <a:solidFill>
                  <a:schemeClr val="dk1"/>
                </a:solidFill>
              </a:rPr>
              <a:t>Georeferencing Quick Reference Guide</a:t>
            </a:r>
            <a:r>
              <a:rPr lang="en-US" sz="2000">
                <a:solidFill>
                  <a:schemeClr val="dk1"/>
                </a:solidFill>
              </a:rPr>
              <a:t>. Copenhagen: GBIF Secretariat. </a:t>
            </a:r>
            <a:r>
              <a:rPr lang="en-US" sz="2000" u="sng">
                <a:solidFill>
                  <a:schemeClr val="hlink"/>
                </a:solidFill>
                <a:hlinkClick r:id="rId5"/>
              </a:rPr>
              <a:t>https://doi.org/10.35035/e09p-h128</a:t>
            </a:r>
            <a:endParaRPr sz="200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80"/>
        <p:cNvGrpSpPr/>
        <p:nvPr/>
      </p:nvGrpSpPr>
      <p:grpSpPr>
        <a:xfrm>
          <a:off x="0" y="0"/>
          <a:ext cx="0" cy="0"/>
          <a:chOff x="0" y="0"/>
          <a:chExt cx="0" cy="0"/>
        </a:xfrm>
      </p:grpSpPr>
      <p:sp>
        <p:nvSpPr>
          <p:cNvPr id="481" name="Google Shape;481;p52"/>
          <p:cNvSpPr txBox="1">
            <a:spLocks noGrp="1"/>
          </p:cNvSpPr>
          <p:nvPr>
            <p:ph type="title"/>
          </p:nvPr>
        </p:nvSpPr>
        <p:spPr>
          <a:xfrm>
            <a:off x="415600" y="593367"/>
            <a:ext cx="11360700" cy="763500"/>
          </a:xfrm>
          <a:prstGeom prst="rect">
            <a:avLst/>
          </a:prstGeom>
        </p:spPr>
        <p:txBody>
          <a:bodyPr spcFirstLastPara="1" wrap="square" lIns="121900" tIns="121900" rIns="121900" bIns="121900" anchor="t" anchorCtr="0">
            <a:normAutofit/>
          </a:bodyPr>
          <a:lstStyle/>
          <a:p>
            <a:pPr marL="0" lvl="0" indent="0" algn="l" rtl="0">
              <a:spcBef>
                <a:spcPts val="0"/>
              </a:spcBef>
              <a:spcAft>
                <a:spcPts val="0"/>
              </a:spcAft>
              <a:buNone/>
            </a:pPr>
            <a:r>
              <a:rPr lang="en-US" sz="2800"/>
              <a:t>Georeferencing in the community</a:t>
            </a:r>
            <a:endParaRPr sz="2800"/>
          </a:p>
        </p:txBody>
      </p:sp>
      <p:sp>
        <p:nvSpPr>
          <p:cNvPr id="482" name="Google Shape;482;p52"/>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p>
            <a:pPr marL="0" lvl="0" indent="0" algn="r" rtl="0">
              <a:spcBef>
                <a:spcPts val="0"/>
              </a:spcBef>
              <a:spcAft>
                <a:spcPts val="0"/>
              </a:spcAft>
              <a:buNone/>
            </a:pPr>
            <a:fld id="{00000000-1234-1234-1234-123412341234}" type="slidenum">
              <a:rPr lang="en-US"/>
              <a:t>40</a:t>
            </a:fld>
            <a:endParaRPr/>
          </a:p>
        </p:txBody>
      </p:sp>
      <p:pic>
        <p:nvPicPr>
          <p:cNvPr id="483" name="Google Shape;483;p52"/>
          <p:cNvPicPr preferRelativeResize="0"/>
          <p:nvPr/>
        </p:nvPicPr>
        <p:blipFill rotWithShape="1">
          <a:blip r:embed="rId3">
            <a:alphaModFix/>
          </a:blip>
          <a:srcRect t="9199" b="16434"/>
          <a:stretch/>
        </p:blipFill>
        <p:spPr>
          <a:xfrm>
            <a:off x="415600" y="1356875"/>
            <a:ext cx="11162351" cy="5100275"/>
          </a:xfrm>
          <a:prstGeom prst="rect">
            <a:avLst/>
          </a:prstGeom>
          <a:noFill/>
          <a:ln>
            <a:noFill/>
          </a:ln>
        </p:spPr>
      </p:pic>
      <p:sp>
        <p:nvSpPr>
          <p:cNvPr id="484" name="Google Shape;484;p52"/>
          <p:cNvSpPr txBox="1"/>
          <p:nvPr/>
        </p:nvSpPr>
        <p:spPr>
          <a:xfrm>
            <a:off x="415575" y="5841550"/>
            <a:ext cx="111624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a:solidFill>
                  <a:schemeClr val="dk2"/>
                </a:solidFill>
                <a:highlight>
                  <a:schemeClr val="lt1"/>
                </a:highlight>
              </a:rPr>
              <a:t>Image: </a:t>
            </a:r>
            <a:r>
              <a:rPr lang="en-US" u="sng">
                <a:solidFill>
                  <a:schemeClr val="hlink"/>
                </a:solidFill>
                <a:highlight>
                  <a:schemeClr val="lt1"/>
                </a:highlight>
                <a:hlinkClick r:id="rId4"/>
              </a:rPr>
              <a:t>https://www.gbif.org/occurrence/map?basis_of_record=PRESERVED_SPECIMEN&amp;has_coordinate=true&amp;has_geospatial_issue=</a:t>
            </a:r>
            <a:br>
              <a:rPr lang="en-US" u="sng">
                <a:solidFill>
                  <a:schemeClr val="hlink"/>
                </a:solidFill>
                <a:highlight>
                  <a:schemeClr val="lt1"/>
                </a:highlight>
                <a:hlinkClick r:id="rId4"/>
              </a:rPr>
            </a:br>
            <a:r>
              <a:rPr lang="en-US" u="sng">
                <a:solidFill>
                  <a:schemeClr val="hlink"/>
                </a:solidFill>
                <a:highlight>
                  <a:schemeClr val="lt1"/>
                </a:highlight>
                <a:hlinkClick r:id="rId4"/>
              </a:rPr>
              <a:t>false&amp;occurrence_status=present</a:t>
            </a:r>
            <a:endParaRPr>
              <a:solidFill>
                <a:schemeClr val="dk2"/>
              </a:solidFill>
              <a:highlight>
                <a:schemeClr val="lt1"/>
              </a:highlight>
            </a:endParaRPr>
          </a:p>
        </p:txBody>
      </p:sp>
      <p:sp>
        <p:nvSpPr>
          <p:cNvPr id="485" name="Google Shape;485;p52"/>
          <p:cNvSpPr txBox="1">
            <a:spLocks noGrp="1"/>
          </p:cNvSpPr>
          <p:nvPr>
            <p:ph type="body" idx="1"/>
          </p:nvPr>
        </p:nvSpPr>
        <p:spPr>
          <a:xfrm>
            <a:off x="415650" y="2566625"/>
            <a:ext cx="11162400" cy="1905300"/>
          </a:xfrm>
          <a:prstGeom prst="rect">
            <a:avLst/>
          </a:prstGeom>
        </p:spPr>
        <p:txBody>
          <a:bodyPr spcFirstLastPara="1" wrap="square" lIns="121900" tIns="121900" rIns="121900" bIns="121900" anchor="t" anchorCtr="0">
            <a:normAutofit lnSpcReduction="10000"/>
          </a:bodyPr>
          <a:lstStyle/>
          <a:p>
            <a:pPr marL="0" lvl="0" indent="0" algn="ctr" rtl="0">
              <a:spcBef>
                <a:spcPts val="0"/>
              </a:spcBef>
              <a:spcAft>
                <a:spcPts val="1600"/>
              </a:spcAft>
              <a:buNone/>
            </a:pPr>
            <a:r>
              <a:rPr lang="en-US">
                <a:highlight>
                  <a:schemeClr val="lt1"/>
                </a:highlight>
              </a:rPr>
              <a:t>As of March 2021, there were 183 million preserved specimen records on GBIF, of which 56% were assigned geospatial coordinates but only 18% (of the total) had uncertainty associated. </a:t>
            </a:r>
            <a:endParaRPr>
              <a:highlight>
                <a:schemeClr val="lt1"/>
              </a:highlight>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90"/>
        <p:cNvGrpSpPr/>
        <p:nvPr/>
      </p:nvGrpSpPr>
      <p:grpSpPr>
        <a:xfrm>
          <a:off x="0" y="0"/>
          <a:ext cx="0" cy="0"/>
          <a:chOff x="0" y="0"/>
          <a:chExt cx="0" cy="0"/>
        </a:xfrm>
      </p:grpSpPr>
      <p:sp>
        <p:nvSpPr>
          <p:cNvPr id="491" name="Google Shape;491;p53"/>
          <p:cNvSpPr txBox="1">
            <a:spLocks noGrp="1"/>
          </p:cNvSpPr>
          <p:nvPr>
            <p:ph type="title"/>
          </p:nvPr>
        </p:nvSpPr>
        <p:spPr>
          <a:xfrm>
            <a:off x="415600" y="593367"/>
            <a:ext cx="11360700" cy="763500"/>
          </a:xfrm>
          <a:prstGeom prst="rect">
            <a:avLst/>
          </a:prstGeom>
        </p:spPr>
        <p:txBody>
          <a:bodyPr spcFirstLastPara="1" wrap="square" lIns="121900" tIns="121900" rIns="121900" bIns="121900" anchor="t" anchorCtr="0">
            <a:normAutofit/>
          </a:bodyPr>
          <a:lstStyle/>
          <a:p>
            <a:pPr marL="0" lvl="0" indent="0" algn="l" rtl="0">
              <a:spcBef>
                <a:spcPts val="0"/>
              </a:spcBef>
              <a:spcAft>
                <a:spcPts val="0"/>
              </a:spcAft>
              <a:buNone/>
            </a:pPr>
            <a:r>
              <a:rPr lang="en-US" sz="2800"/>
              <a:t>Georeferencing in the community</a:t>
            </a:r>
            <a:endParaRPr sz="2800"/>
          </a:p>
        </p:txBody>
      </p:sp>
      <p:sp>
        <p:nvSpPr>
          <p:cNvPr id="492" name="Google Shape;492;p53"/>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p>
            <a:pPr marL="0" lvl="0" indent="0" algn="r" rtl="0">
              <a:spcBef>
                <a:spcPts val="0"/>
              </a:spcBef>
              <a:spcAft>
                <a:spcPts val="0"/>
              </a:spcAft>
              <a:buNone/>
            </a:pPr>
            <a:fld id="{00000000-1234-1234-1234-123412341234}" type="slidenum">
              <a:rPr lang="en-US"/>
              <a:t>41</a:t>
            </a:fld>
            <a:endParaRPr/>
          </a:p>
        </p:txBody>
      </p:sp>
      <p:pic>
        <p:nvPicPr>
          <p:cNvPr id="493" name="Google Shape;493;p53"/>
          <p:cNvPicPr preferRelativeResize="0"/>
          <p:nvPr/>
        </p:nvPicPr>
        <p:blipFill rotWithShape="1">
          <a:blip r:embed="rId3">
            <a:alphaModFix/>
          </a:blip>
          <a:srcRect b="65785"/>
          <a:stretch/>
        </p:blipFill>
        <p:spPr>
          <a:xfrm>
            <a:off x="506875" y="1426562"/>
            <a:ext cx="8606701" cy="4411875"/>
          </a:xfrm>
          <a:prstGeom prst="rect">
            <a:avLst/>
          </a:prstGeom>
          <a:noFill/>
          <a:ln w="9525" cap="flat" cmpd="sng">
            <a:solidFill>
              <a:schemeClr val="dk2"/>
            </a:solidFill>
            <a:prstDash val="solid"/>
            <a:round/>
            <a:headEnd type="none" w="sm" len="sm"/>
            <a:tailEnd type="none" w="sm" len="sm"/>
          </a:ln>
        </p:spPr>
      </p:pic>
      <p:sp>
        <p:nvSpPr>
          <p:cNvPr id="494" name="Google Shape;494;p53"/>
          <p:cNvSpPr txBox="1"/>
          <p:nvPr/>
        </p:nvSpPr>
        <p:spPr>
          <a:xfrm>
            <a:off x="415600" y="5831925"/>
            <a:ext cx="110448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200">
                <a:solidFill>
                  <a:schemeClr val="dk2"/>
                </a:solidFill>
              </a:rPr>
              <a:t>Image: Modified from Figure 5 in Marcer A, Chapman AD, Wieczorek JR, Xavier Picó F, Uribe F, Waller J and Ariño AH. (2022). Uncertainty matters: ascertaining where specimens in natural history collections come from and its implications for predicting species distributions. Ecography e06025. </a:t>
            </a:r>
            <a:r>
              <a:rPr lang="en-US" sz="1200" u="sng">
                <a:solidFill>
                  <a:schemeClr val="hlink"/>
                </a:solidFill>
                <a:hlinkClick r:id="rId4"/>
              </a:rPr>
              <a:t>https://doi.org/10.1111/ecog.06025</a:t>
            </a:r>
            <a:endParaRPr sz="1200">
              <a:solidFill>
                <a:schemeClr val="dk2"/>
              </a:solidFill>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99"/>
        <p:cNvGrpSpPr/>
        <p:nvPr/>
      </p:nvGrpSpPr>
      <p:grpSpPr>
        <a:xfrm>
          <a:off x="0" y="0"/>
          <a:ext cx="0" cy="0"/>
          <a:chOff x="0" y="0"/>
          <a:chExt cx="0" cy="0"/>
        </a:xfrm>
      </p:grpSpPr>
      <p:sp>
        <p:nvSpPr>
          <p:cNvPr id="500" name="Google Shape;500;p54"/>
          <p:cNvSpPr txBox="1">
            <a:spLocks noGrp="1"/>
          </p:cNvSpPr>
          <p:nvPr>
            <p:ph type="title"/>
          </p:nvPr>
        </p:nvSpPr>
        <p:spPr>
          <a:xfrm>
            <a:off x="415600" y="593367"/>
            <a:ext cx="11360700" cy="763500"/>
          </a:xfrm>
          <a:prstGeom prst="rect">
            <a:avLst/>
          </a:prstGeom>
        </p:spPr>
        <p:txBody>
          <a:bodyPr spcFirstLastPara="1" wrap="square" lIns="121900" tIns="121900" rIns="121900" bIns="121900" anchor="t" anchorCtr="0">
            <a:normAutofit/>
          </a:bodyPr>
          <a:lstStyle/>
          <a:p>
            <a:pPr marL="0" lvl="0" indent="0" algn="l" rtl="0">
              <a:spcBef>
                <a:spcPts val="0"/>
              </a:spcBef>
              <a:spcAft>
                <a:spcPts val="0"/>
              </a:spcAft>
              <a:buNone/>
            </a:pPr>
            <a:r>
              <a:rPr lang="en-US" sz="2800"/>
              <a:t>Georeferencing in the community</a:t>
            </a:r>
            <a:endParaRPr sz="2800"/>
          </a:p>
        </p:txBody>
      </p:sp>
      <p:sp>
        <p:nvSpPr>
          <p:cNvPr id="501" name="Google Shape;501;p54"/>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p>
            <a:pPr marL="0" lvl="0" indent="0" algn="r" rtl="0">
              <a:spcBef>
                <a:spcPts val="0"/>
              </a:spcBef>
              <a:spcAft>
                <a:spcPts val="0"/>
              </a:spcAft>
              <a:buNone/>
            </a:pPr>
            <a:fld id="{00000000-1234-1234-1234-123412341234}" type="slidenum">
              <a:rPr lang="en-US"/>
              <a:t>42</a:t>
            </a:fld>
            <a:endParaRPr/>
          </a:p>
        </p:txBody>
      </p:sp>
      <p:sp>
        <p:nvSpPr>
          <p:cNvPr id="502" name="Google Shape;502;p54"/>
          <p:cNvSpPr txBox="1"/>
          <p:nvPr/>
        </p:nvSpPr>
        <p:spPr>
          <a:xfrm>
            <a:off x="339400" y="5373575"/>
            <a:ext cx="112350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200">
                <a:solidFill>
                  <a:schemeClr val="dk2"/>
                </a:solidFill>
              </a:rPr>
              <a:t>Image: Modified from Figure 3 in Marcer A, Chapman AD, Wieczorek JR, Xavier Picó F, Uribe F, Waller J and Ariño AH. (2022). Uncertainty matters: ascertaining where specimens in natural history collections come from and its implications for predicting species distributions. Ecography e06025. </a:t>
            </a:r>
            <a:r>
              <a:rPr lang="en-US" sz="1200" u="sng">
                <a:solidFill>
                  <a:schemeClr val="hlink"/>
                </a:solidFill>
                <a:hlinkClick r:id="rId3"/>
              </a:rPr>
              <a:t>https://doi.org/10.1111/ecog.06025</a:t>
            </a:r>
            <a:endParaRPr sz="1200">
              <a:solidFill>
                <a:schemeClr val="dk2"/>
              </a:solidFill>
            </a:endParaRPr>
          </a:p>
        </p:txBody>
      </p:sp>
      <p:pic>
        <p:nvPicPr>
          <p:cNvPr id="503" name="Google Shape;503;p54"/>
          <p:cNvPicPr preferRelativeResize="0"/>
          <p:nvPr/>
        </p:nvPicPr>
        <p:blipFill rotWithShape="1">
          <a:blip r:embed="rId4">
            <a:alphaModFix/>
          </a:blip>
          <a:srcRect b="38563"/>
          <a:stretch/>
        </p:blipFill>
        <p:spPr>
          <a:xfrm>
            <a:off x="415600" y="1356875"/>
            <a:ext cx="6664049" cy="4058426"/>
          </a:xfrm>
          <a:prstGeom prst="rect">
            <a:avLst/>
          </a:prstGeom>
          <a:noFill/>
          <a:ln w="9525" cap="flat" cmpd="sng">
            <a:solidFill>
              <a:schemeClr val="dk2"/>
            </a:solidFill>
            <a:prstDash val="solid"/>
            <a:round/>
            <a:headEnd type="none" w="sm" len="sm"/>
            <a:tailEnd type="none" w="sm" len="sm"/>
          </a:ln>
        </p:spPr>
      </p:pic>
      <p:pic>
        <p:nvPicPr>
          <p:cNvPr id="504" name="Google Shape;504;p54"/>
          <p:cNvPicPr preferRelativeResize="0"/>
          <p:nvPr/>
        </p:nvPicPr>
        <p:blipFill rotWithShape="1">
          <a:blip r:embed="rId4">
            <a:alphaModFix/>
          </a:blip>
          <a:srcRect t="61770"/>
          <a:stretch/>
        </p:blipFill>
        <p:spPr>
          <a:xfrm>
            <a:off x="5801925" y="1771375"/>
            <a:ext cx="6226375" cy="2359502"/>
          </a:xfrm>
          <a:prstGeom prst="rect">
            <a:avLst/>
          </a:prstGeom>
          <a:noFill/>
          <a:ln w="9525" cap="flat" cmpd="sng">
            <a:solidFill>
              <a:schemeClr val="dk2"/>
            </a:solidFill>
            <a:prstDash val="solid"/>
            <a:round/>
            <a:headEnd type="none" w="sm" len="sm"/>
            <a:tailEnd type="none" w="sm" len="sm"/>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509"/>
        <p:cNvGrpSpPr/>
        <p:nvPr/>
      </p:nvGrpSpPr>
      <p:grpSpPr>
        <a:xfrm>
          <a:off x="0" y="0"/>
          <a:ext cx="0" cy="0"/>
          <a:chOff x="0" y="0"/>
          <a:chExt cx="0" cy="0"/>
        </a:xfrm>
      </p:grpSpPr>
      <p:sp>
        <p:nvSpPr>
          <p:cNvPr id="510" name="Google Shape;510;p55"/>
          <p:cNvSpPr txBox="1">
            <a:spLocks noGrp="1"/>
          </p:cNvSpPr>
          <p:nvPr>
            <p:ph type="title"/>
          </p:nvPr>
        </p:nvSpPr>
        <p:spPr>
          <a:xfrm>
            <a:off x="415600" y="593367"/>
            <a:ext cx="11360700" cy="763500"/>
          </a:xfrm>
          <a:prstGeom prst="rect">
            <a:avLst/>
          </a:prstGeom>
        </p:spPr>
        <p:txBody>
          <a:bodyPr spcFirstLastPara="1" wrap="square" lIns="121900" tIns="121900" rIns="121900" bIns="121900" anchor="t" anchorCtr="0">
            <a:normAutofit/>
          </a:bodyPr>
          <a:lstStyle/>
          <a:p>
            <a:pPr marL="0" lvl="0" indent="0" algn="l" rtl="0">
              <a:spcBef>
                <a:spcPts val="0"/>
              </a:spcBef>
              <a:spcAft>
                <a:spcPts val="0"/>
              </a:spcAft>
              <a:buNone/>
            </a:pPr>
            <a:r>
              <a:rPr lang="en-US" sz="2800"/>
              <a:t>Georeferencing in the community</a:t>
            </a:r>
            <a:endParaRPr sz="2800"/>
          </a:p>
        </p:txBody>
      </p:sp>
      <p:sp>
        <p:nvSpPr>
          <p:cNvPr id="511" name="Google Shape;511;p55"/>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p>
            <a:pPr marL="0" lvl="0" indent="0" algn="r" rtl="0">
              <a:spcBef>
                <a:spcPts val="0"/>
              </a:spcBef>
              <a:spcAft>
                <a:spcPts val="0"/>
              </a:spcAft>
              <a:buNone/>
            </a:pPr>
            <a:fld id="{00000000-1234-1234-1234-123412341234}" type="slidenum">
              <a:rPr lang="en-US"/>
              <a:t>43</a:t>
            </a:fld>
            <a:endParaRPr/>
          </a:p>
        </p:txBody>
      </p:sp>
      <p:pic>
        <p:nvPicPr>
          <p:cNvPr id="512" name="Google Shape;512;p55"/>
          <p:cNvPicPr preferRelativeResize="0"/>
          <p:nvPr/>
        </p:nvPicPr>
        <p:blipFill rotWithShape="1">
          <a:blip r:embed="rId3">
            <a:alphaModFix/>
          </a:blip>
          <a:srcRect b="82828"/>
          <a:stretch/>
        </p:blipFill>
        <p:spPr>
          <a:xfrm>
            <a:off x="510250" y="1839275"/>
            <a:ext cx="11031876" cy="2958700"/>
          </a:xfrm>
          <a:prstGeom prst="rect">
            <a:avLst/>
          </a:prstGeom>
          <a:noFill/>
          <a:ln w="9525" cap="flat" cmpd="sng">
            <a:solidFill>
              <a:schemeClr val="dk2"/>
            </a:solidFill>
            <a:prstDash val="solid"/>
            <a:round/>
            <a:headEnd type="none" w="sm" len="sm"/>
            <a:tailEnd type="none" w="sm" len="sm"/>
          </a:ln>
        </p:spPr>
      </p:pic>
      <p:sp>
        <p:nvSpPr>
          <p:cNvPr id="513" name="Google Shape;513;p55"/>
          <p:cNvSpPr txBox="1"/>
          <p:nvPr/>
        </p:nvSpPr>
        <p:spPr>
          <a:xfrm>
            <a:off x="434050" y="4797975"/>
            <a:ext cx="111714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200">
                <a:solidFill>
                  <a:schemeClr val="dk2"/>
                </a:solidFill>
              </a:rPr>
              <a:t>Image: Modified from Figure 6 in Marcer A, Chapman AD, Wieczorek JR, Xavier Picó F, Uribe F, Waller J and Ariño AH. (2022). Uncertainty matters: ascertaining where specimens in natural history collections come from and its implications for predicting species distributions. Ecography e06025. </a:t>
            </a:r>
            <a:r>
              <a:rPr lang="en-US" sz="1200" u="sng">
                <a:solidFill>
                  <a:schemeClr val="hlink"/>
                </a:solidFill>
                <a:hlinkClick r:id="rId4"/>
              </a:rPr>
              <a:t>https://doi.org/10.1111/ecog.06025</a:t>
            </a:r>
            <a:endParaRPr sz="1200">
              <a:solidFill>
                <a:schemeClr val="dk2"/>
              </a:solidFill>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518"/>
        <p:cNvGrpSpPr/>
        <p:nvPr/>
      </p:nvGrpSpPr>
      <p:grpSpPr>
        <a:xfrm>
          <a:off x="0" y="0"/>
          <a:ext cx="0" cy="0"/>
          <a:chOff x="0" y="0"/>
          <a:chExt cx="0" cy="0"/>
        </a:xfrm>
      </p:grpSpPr>
      <p:sp>
        <p:nvSpPr>
          <p:cNvPr id="519" name="Google Shape;519;p56"/>
          <p:cNvSpPr txBox="1">
            <a:spLocks noGrp="1"/>
          </p:cNvSpPr>
          <p:nvPr>
            <p:ph type="title"/>
          </p:nvPr>
        </p:nvSpPr>
        <p:spPr>
          <a:xfrm>
            <a:off x="415600" y="593367"/>
            <a:ext cx="11360700" cy="763500"/>
          </a:xfrm>
          <a:prstGeom prst="rect">
            <a:avLst/>
          </a:prstGeom>
        </p:spPr>
        <p:txBody>
          <a:bodyPr spcFirstLastPara="1" wrap="square" lIns="121900" tIns="121900" rIns="121900" bIns="121900" anchor="t" anchorCtr="0">
            <a:normAutofit/>
          </a:bodyPr>
          <a:lstStyle/>
          <a:p>
            <a:pPr marL="0" lvl="0" indent="0" algn="l" rtl="0">
              <a:spcBef>
                <a:spcPts val="0"/>
              </a:spcBef>
              <a:spcAft>
                <a:spcPts val="0"/>
              </a:spcAft>
              <a:buNone/>
            </a:pPr>
            <a:r>
              <a:rPr lang="en-US" sz="2800"/>
              <a:t>Georeferencing in the community</a:t>
            </a:r>
            <a:endParaRPr sz="2800"/>
          </a:p>
        </p:txBody>
      </p:sp>
      <p:sp>
        <p:nvSpPr>
          <p:cNvPr id="520" name="Google Shape;520;p56"/>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p>
            <a:pPr marL="0" lvl="0" indent="0" algn="r" rtl="0">
              <a:spcBef>
                <a:spcPts val="0"/>
              </a:spcBef>
              <a:spcAft>
                <a:spcPts val="0"/>
              </a:spcAft>
              <a:buNone/>
            </a:pPr>
            <a:fld id="{00000000-1234-1234-1234-123412341234}" type="slidenum">
              <a:rPr lang="en-US"/>
              <a:t>44</a:t>
            </a:fld>
            <a:endParaRPr/>
          </a:p>
        </p:txBody>
      </p:sp>
      <p:sp>
        <p:nvSpPr>
          <p:cNvPr id="521" name="Google Shape;521;p56"/>
          <p:cNvSpPr txBox="1"/>
          <p:nvPr/>
        </p:nvSpPr>
        <p:spPr>
          <a:xfrm>
            <a:off x="7686700" y="1356875"/>
            <a:ext cx="4089600" cy="4787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300">
                <a:solidFill>
                  <a:schemeClr val="dk1"/>
                </a:solidFill>
              </a:rPr>
              <a:t>Percentage of 59,112 specimen records categorized by uncertainty radii, from a georeferencing project focused on bats and using expert georeferencing technicians.</a:t>
            </a:r>
            <a:endParaRPr sz="2300">
              <a:solidFill>
                <a:schemeClr val="dk1"/>
              </a:solidFill>
            </a:endParaRPr>
          </a:p>
          <a:p>
            <a:pPr marL="0" lvl="0" indent="0" algn="l" rtl="0">
              <a:spcBef>
                <a:spcPts val="0"/>
              </a:spcBef>
              <a:spcAft>
                <a:spcPts val="0"/>
              </a:spcAft>
              <a:buNone/>
            </a:pPr>
            <a:endParaRPr>
              <a:solidFill>
                <a:schemeClr val="dk2"/>
              </a:solidFill>
            </a:endParaRPr>
          </a:p>
          <a:p>
            <a:pPr marL="0" lvl="0" indent="0" algn="l" rtl="0">
              <a:spcBef>
                <a:spcPts val="0"/>
              </a:spcBef>
              <a:spcAft>
                <a:spcPts val="0"/>
              </a:spcAft>
              <a:buNone/>
            </a:pPr>
            <a:endParaRPr>
              <a:solidFill>
                <a:schemeClr val="dk2"/>
              </a:solidFill>
            </a:endParaRPr>
          </a:p>
          <a:p>
            <a:pPr marL="0" lvl="0" indent="0" algn="l" rtl="0">
              <a:spcBef>
                <a:spcPts val="0"/>
              </a:spcBef>
              <a:spcAft>
                <a:spcPts val="0"/>
              </a:spcAft>
              <a:buNone/>
            </a:pPr>
            <a:endParaRPr>
              <a:solidFill>
                <a:schemeClr val="dk2"/>
              </a:solidFill>
            </a:endParaRPr>
          </a:p>
          <a:p>
            <a:pPr marL="0" lvl="0" indent="0" algn="l" rtl="0">
              <a:spcBef>
                <a:spcPts val="0"/>
              </a:spcBef>
              <a:spcAft>
                <a:spcPts val="0"/>
              </a:spcAft>
              <a:buNone/>
            </a:pPr>
            <a:r>
              <a:rPr lang="en-US" sz="1200">
                <a:solidFill>
                  <a:schemeClr val="dk2"/>
                </a:solidFill>
              </a:rPr>
              <a:t>Figure created from data in:</a:t>
            </a:r>
            <a:br>
              <a:rPr lang="en-US" sz="1200">
                <a:solidFill>
                  <a:schemeClr val="dk2"/>
                </a:solidFill>
              </a:rPr>
            </a:br>
            <a:r>
              <a:rPr lang="en-US" sz="1200">
                <a:solidFill>
                  <a:schemeClr val="dk2"/>
                </a:solidFill>
              </a:rPr>
              <a:t>Mast AR, Paul DL, Rios N, Bruhn R, Dalton T, Krimmel ER, Pearson KD, Sherman A, Shorthouse DP, Simmons NB, Soltis P, Upham N, &amp; Abibou D. (2021). Rapid Creation of a Data Product for the World's Specimens of Horseshoe Bats and Relatives, a Known Reservoir for Coronaviruses (1.6) [Data set]. Zenodo. </a:t>
            </a:r>
            <a:r>
              <a:rPr lang="en-US" sz="1200" u="sng">
                <a:solidFill>
                  <a:schemeClr val="hlink"/>
                </a:solidFill>
                <a:hlinkClick r:id="rId3"/>
              </a:rPr>
              <a:t>https://doi.org/10.5281/zenodo.5044247</a:t>
            </a:r>
            <a:endParaRPr sz="1200">
              <a:solidFill>
                <a:schemeClr val="dk2"/>
              </a:solidFill>
            </a:endParaRPr>
          </a:p>
        </p:txBody>
      </p:sp>
      <p:pic>
        <p:nvPicPr>
          <p:cNvPr id="522" name="Google Shape;522;p56" title="Points scored"/>
          <p:cNvPicPr preferRelativeResize="0"/>
          <p:nvPr/>
        </p:nvPicPr>
        <p:blipFill rotWithShape="1">
          <a:blip r:embed="rId4">
            <a:alphaModFix/>
          </a:blip>
          <a:srcRect/>
          <a:stretch/>
        </p:blipFill>
        <p:spPr>
          <a:xfrm>
            <a:off x="415600" y="1356874"/>
            <a:ext cx="7185351" cy="4442925"/>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527"/>
        <p:cNvGrpSpPr/>
        <p:nvPr/>
      </p:nvGrpSpPr>
      <p:grpSpPr>
        <a:xfrm>
          <a:off x="0" y="0"/>
          <a:ext cx="0" cy="0"/>
          <a:chOff x="0" y="0"/>
          <a:chExt cx="0" cy="0"/>
        </a:xfrm>
      </p:grpSpPr>
      <p:sp>
        <p:nvSpPr>
          <p:cNvPr id="528" name="Google Shape;528;p57"/>
          <p:cNvSpPr txBox="1">
            <a:spLocks noGrp="1"/>
          </p:cNvSpPr>
          <p:nvPr>
            <p:ph type="title"/>
          </p:nvPr>
        </p:nvSpPr>
        <p:spPr>
          <a:xfrm>
            <a:off x="415600" y="593367"/>
            <a:ext cx="11360700" cy="763500"/>
          </a:xfrm>
          <a:prstGeom prst="rect">
            <a:avLst/>
          </a:prstGeom>
        </p:spPr>
        <p:txBody>
          <a:bodyPr spcFirstLastPara="1" wrap="square" lIns="121900" tIns="121900" rIns="121900" bIns="121900" anchor="t" anchorCtr="0">
            <a:normAutofit/>
          </a:bodyPr>
          <a:lstStyle/>
          <a:p>
            <a:pPr marL="0" lvl="0" indent="0" algn="l" rtl="0">
              <a:spcBef>
                <a:spcPts val="0"/>
              </a:spcBef>
              <a:spcAft>
                <a:spcPts val="0"/>
              </a:spcAft>
              <a:buNone/>
            </a:pPr>
            <a:r>
              <a:rPr lang="en-US" sz="2800"/>
              <a:t>Georeferencing resources</a:t>
            </a:r>
            <a:endParaRPr sz="2800"/>
          </a:p>
        </p:txBody>
      </p:sp>
      <p:sp>
        <p:nvSpPr>
          <p:cNvPr id="529" name="Google Shape;529;p57"/>
          <p:cNvSpPr txBox="1">
            <a:spLocks noGrp="1"/>
          </p:cNvSpPr>
          <p:nvPr>
            <p:ph type="body" idx="1"/>
          </p:nvPr>
        </p:nvSpPr>
        <p:spPr>
          <a:xfrm>
            <a:off x="834425" y="4341650"/>
            <a:ext cx="10941900" cy="204690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None/>
            </a:pPr>
            <a:r>
              <a:rPr lang="en-US" sz="2400" u="sng">
                <a:solidFill>
                  <a:schemeClr val="hlink"/>
                </a:solidFill>
                <a:hlinkClick r:id="rId3"/>
              </a:rPr>
              <a:t>Georeferencing for Paleo - 2020 workshop</a:t>
            </a:r>
            <a:r>
              <a:rPr lang="en-US" sz="2400"/>
              <a:t> (with links to many resources including video tutorials, example workflows, etc.)</a:t>
            </a:r>
            <a:endParaRPr sz="2400"/>
          </a:p>
          <a:p>
            <a:pPr marL="0" lvl="0" indent="0" algn="l" rtl="0">
              <a:spcBef>
                <a:spcPts val="1600"/>
              </a:spcBef>
              <a:spcAft>
                <a:spcPts val="0"/>
              </a:spcAft>
              <a:buNone/>
            </a:pPr>
            <a:r>
              <a:rPr lang="en-US" sz="2400" u="sng">
                <a:solidFill>
                  <a:schemeClr val="hlink"/>
                </a:solidFill>
                <a:hlinkClick r:id="rId4"/>
              </a:rPr>
              <a:t>Georeferencing mapping hub</a:t>
            </a:r>
            <a:r>
              <a:rPr lang="en-US" sz="2400"/>
              <a:t> (with links to resources; somewhat outdated)</a:t>
            </a:r>
            <a:endParaRPr sz="2400"/>
          </a:p>
          <a:p>
            <a:pPr marL="0" lvl="0" indent="0" algn="l" rtl="0">
              <a:spcBef>
                <a:spcPts val="1600"/>
              </a:spcBef>
              <a:spcAft>
                <a:spcPts val="1600"/>
              </a:spcAft>
              <a:buNone/>
            </a:pPr>
            <a:endParaRPr sz="2400"/>
          </a:p>
        </p:txBody>
      </p:sp>
      <p:sp>
        <p:nvSpPr>
          <p:cNvPr id="530" name="Google Shape;530;p57"/>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p>
            <a:pPr marL="0" lvl="0" indent="0" algn="r" rtl="0">
              <a:spcBef>
                <a:spcPts val="0"/>
              </a:spcBef>
              <a:spcAft>
                <a:spcPts val="0"/>
              </a:spcAft>
              <a:buNone/>
            </a:pPr>
            <a:fld id="{00000000-1234-1234-1234-123412341234}" type="slidenum">
              <a:rPr lang="en-US"/>
              <a:t>45</a:t>
            </a:fld>
            <a:endParaRPr/>
          </a:p>
        </p:txBody>
      </p:sp>
      <p:grpSp>
        <p:nvGrpSpPr>
          <p:cNvPr id="531" name="Google Shape;531;p57"/>
          <p:cNvGrpSpPr/>
          <p:nvPr/>
        </p:nvGrpSpPr>
        <p:grpSpPr>
          <a:xfrm>
            <a:off x="196988" y="1440125"/>
            <a:ext cx="11667625" cy="2704500"/>
            <a:chOff x="108675" y="3682675"/>
            <a:chExt cx="11667625" cy="2704500"/>
          </a:xfrm>
        </p:grpSpPr>
        <p:sp>
          <p:nvSpPr>
            <p:cNvPr id="532" name="Google Shape;532;p57"/>
            <p:cNvSpPr/>
            <p:nvPr/>
          </p:nvSpPr>
          <p:spPr>
            <a:xfrm>
              <a:off x="415600" y="3682675"/>
              <a:ext cx="11360700" cy="2704500"/>
            </a:xfrm>
            <a:prstGeom prst="roundRect">
              <a:avLst>
                <a:gd name="adj" fmla="val 16667"/>
              </a:avLst>
            </a:prstGeom>
            <a:noFill/>
            <a:ln w="2857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33" name="Google Shape;533;p57"/>
            <p:cNvPicPr preferRelativeResize="0"/>
            <p:nvPr/>
          </p:nvPicPr>
          <p:blipFill rotWithShape="1">
            <a:blip r:embed="rId5">
              <a:alphaModFix/>
            </a:blip>
            <a:srcRect l="3933" t="22269" r="5650" b="20701"/>
            <a:stretch/>
          </p:blipFill>
          <p:spPr>
            <a:xfrm>
              <a:off x="108675" y="4733075"/>
              <a:ext cx="2499625" cy="603700"/>
            </a:xfrm>
            <a:prstGeom prst="rect">
              <a:avLst/>
            </a:prstGeom>
            <a:noFill/>
            <a:ln>
              <a:noFill/>
            </a:ln>
          </p:spPr>
        </p:pic>
        <p:sp>
          <p:nvSpPr>
            <p:cNvPr id="534" name="Google Shape;534;p57"/>
            <p:cNvSpPr txBox="1"/>
            <p:nvPr/>
          </p:nvSpPr>
          <p:spPr>
            <a:xfrm>
              <a:off x="2777000" y="3978025"/>
              <a:ext cx="8519700" cy="21138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US" sz="2000">
                  <a:solidFill>
                    <a:schemeClr val="dk1"/>
                  </a:solidFill>
                </a:rPr>
                <a:t>Chapman AD &amp; Wieczorek JR (2020) </a:t>
              </a:r>
              <a:r>
                <a:rPr lang="en-US" sz="2000" b="1">
                  <a:solidFill>
                    <a:schemeClr val="dk1"/>
                  </a:solidFill>
                </a:rPr>
                <a:t>Georeferencing Best Practices</a:t>
              </a:r>
              <a:r>
                <a:rPr lang="en-US" sz="2000">
                  <a:solidFill>
                    <a:schemeClr val="dk1"/>
                  </a:solidFill>
                </a:rPr>
                <a:t>. Copenhagen: GBIF Secretariat. </a:t>
              </a:r>
              <a:r>
                <a:rPr lang="en-US" sz="2000" u="sng">
                  <a:solidFill>
                    <a:schemeClr val="hlink"/>
                  </a:solidFill>
                  <a:hlinkClick r:id="rId6"/>
                </a:rPr>
                <a:t>https://doi.org/10.15468/doc-gg7h-s853</a:t>
              </a:r>
              <a:endParaRPr sz="2000">
                <a:solidFill>
                  <a:schemeClr val="dk1"/>
                </a:solidFill>
              </a:endParaRPr>
            </a:p>
            <a:p>
              <a:pPr marL="0" lvl="0" indent="0" algn="l" rtl="0">
                <a:lnSpc>
                  <a:spcPct val="115000"/>
                </a:lnSpc>
                <a:spcBef>
                  <a:spcPts val="1600"/>
                </a:spcBef>
                <a:spcAft>
                  <a:spcPts val="1600"/>
                </a:spcAft>
                <a:buNone/>
              </a:pPr>
              <a:r>
                <a:rPr lang="en-US" sz="2000">
                  <a:solidFill>
                    <a:schemeClr val="dk1"/>
                  </a:solidFill>
                </a:rPr>
                <a:t>Zermoglio PF, Chapman AD, Wieczorek JR, Luna MC &amp; Bloom DA (2020) </a:t>
              </a:r>
              <a:r>
                <a:rPr lang="en-US" sz="2000" b="1">
                  <a:solidFill>
                    <a:schemeClr val="dk1"/>
                  </a:solidFill>
                </a:rPr>
                <a:t>Georeferencing Quick Reference Guide</a:t>
              </a:r>
              <a:r>
                <a:rPr lang="en-US" sz="2000">
                  <a:solidFill>
                    <a:schemeClr val="dk1"/>
                  </a:solidFill>
                </a:rPr>
                <a:t>. Copenhagen: GBIF Secretariat. </a:t>
              </a:r>
              <a:r>
                <a:rPr lang="en-US" sz="2000" u="sng">
                  <a:solidFill>
                    <a:schemeClr val="hlink"/>
                  </a:solidFill>
                  <a:hlinkClick r:id="rId7"/>
                </a:rPr>
                <a:t>https://doi.org/10.35035/e09p-h128</a:t>
              </a:r>
              <a:endParaRPr sz="2000"/>
            </a:p>
          </p:txBody>
        </p:sp>
      </p:gr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sp>
        <p:nvSpPr>
          <p:cNvPr id="540" name="Google Shape;540;p58"/>
          <p:cNvSpPr txBox="1">
            <a:spLocks noGrp="1"/>
          </p:cNvSpPr>
          <p:nvPr>
            <p:ph type="title"/>
          </p:nvPr>
        </p:nvSpPr>
        <p:spPr>
          <a:xfrm>
            <a:off x="415600" y="593367"/>
            <a:ext cx="11360700" cy="763500"/>
          </a:xfrm>
          <a:prstGeom prst="rect">
            <a:avLst/>
          </a:prstGeom>
        </p:spPr>
        <p:txBody>
          <a:bodyPr spcFirstLastPara="1" wrap="square" lIns="121900" tIns="121900" rIns="121900" bIns="121900" anchor="t" anchorCtr="0">
            <a:normAutofit/>
          </a:bodyPr>
          <a:lstStyle/>
          <a:p>
            <a:pPr marL="0" lvl="0" indent="0" algn="l" rtl="0">
              <a:spcBef>
                <a:spcPts val="0"/>
              </a:spcBef>
              <a:spcAft>
                <a:spcPts val="0"/>
              </a:spcAft>
              <a:buNone/>
            </a:pPr>
            <a:r>
              <a:rPr lang="en-US" sz="2800"/>
              <a:t>Georeferencing resources</a:t>
            </a:r>
            <a:endParaRPr sz="2800"/>
          </a:p>
        </p:txBody>
      </p:sp>
      <p:sp>
        <p:nvSpPr>
          <p:cNvPr id="541" name="Google Shape;541;p58"/>
          <p:cNvSpPr txBox="1">
            <a:spLocks noGrp="1"/>
          </p:cNvSpPr>
          <p:nvPr>
            <p:ph type="body" idx="1"/>
          </p:nvPr>
        </p:nvSpPr>
        <p:spPr>
          <a:xfrm>
            <a:off x="4991950" y="1536625"/>
            <a:ext cx="4643100" cy="940500"/>
          </a:xfrm>
          <a:prstGeom prst="rect">
            <a:avLst/>
          </a:prstGeom>
        </p:spPr>
        <p:txBody>
          <a:bodyPr spcFirstLastPara="1" wrap="square" lIns="121900" tIns="121900" rIns="121900" bIns="121900" anchor="t" anchorCtr="0">
            <a:normAutofit/>
          </a:bodyPr>
          <a:lstStyle/>
          <a:p>
            <a:pPr marL="0" lvl="0" indent="0" algn="l" rtl="0">
              <a:spcBef>
                <a:spcPts val="0"/>
              </a:spcBef>
              <a:spcAft>
                <a:spcPts val="1600"/>
              </a:spcAft>
              <a:buNone/>
            </a:pPr>
            <a:r>
              <a:rPr lang="en-US"/>
              <a:t>Local experts!</a:t>
            </a:r>
            <a:endParaRPr/>
          </a:p>
        </p:txBody>
      </p:sp>
      <p:sp>
        <p:nvSpPr>
          <p:cNvPr id="542" name="Google Shape;542;p58"/>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p>
            <a:pPr marL="0" lvl="0" indent="0" algn="r" rtl="0">
              <a:spcBef>
                <a:spcPts val="0"/>
              </a:spcBef>
              <a:spcAft>
                <a:spcPts val="0"/>
              </a:spcAft>
              <a:buNone/>
            </a:pPr>
            <a:fld id="{00000000-1234-1234-1234-123412341234}" type="slidenum">
              <a:rPr lang="en-US"/>
              <a:t>46</a:t>
            </a:fld>
            <a:endParaRPr/>
          </a:p>
        </p:txBody>
      </p:sp>
      <p:pic>
        <p:nvPicPr>
          <p:cNvPr id="543" name="Google Shape;543;p58"/>
          <p:cNvPicPr preferRelativeResize="0"/>
          <p:nvPr/>
        </p:nvPicPr>
        <p:blipFill rotWithShape="1">
          <a:blip r:embed="rId3">
            <a:alphaModFix/>
          </a:blip>
          <a:srcRect t="16443"/>
          <a:stretch/>
        </p:blipFill>
        <p:spPr>
          <a:xfrm>
            <a:off x="650300" y="1536625"/>
            <a:ext cx="4341650" cy="4837100"/>
          </a:xfrm>
          <a:prstGeom prst="rect">
            <a:avLst/>
          </a:prstGeom>
          <a:noFill/>
          <a:ln>
            <a:noFill/>
          </a:ln>
        </p:spPr>
      </p:pic>
      <p:sp>
        <p:nvSpPr>
          <p:cNvPr id="544" name="Google Shape;544;p58"/>
          <p:cNvSpPr txBox="1"/>
          <p:nvPr/>
        </p:nvSpPr>
        <p:spPr>
          <a:xfrm>
            <a:off x="4991950" y="6080625"/>
            <a:ext cx="30000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200">
                <a:solidFill>
                  <a:schemeClr val="dk2"/>
                </a:solidFill>
              </a:rPr>
              <a:t>Image: Erica Krimmel</a:t>
            </a:r>
            <a:endParaRPr sz="1200"/>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549"/>
        <p:cNvGrpSpPr/>
        <p:nvPr/>
      </p:nvGrpSpPr>
      <p:grpSpPr>
        <a:xfrm>
          <a:off x="0" y="0"/>
          <a:ext cx="0" cy="0"/>
          <a:chOff x="0" y="0"/>
          <a:chExt cx="0" cy="0"/>
        </a:xfrm>
      </p:grpSpPr>
      <p:sp>
        <p:nvSpPr>
          <p:cNvPr id="550" name="Google Shape;550;p59"/>
          <p:cNvSpPr txBox="1">
            <a:spLocks noGrp="1"/>
          </p:cNvSpPr>
          <p:nvPr>
            <p:ph type="title"/>
          </p:nvPr>
        </p:nvSpPr>
        <p:spPr>
          <a:xfrm>
            <a:off x="415650" y="2238892"/>
            <a:ext cx="11360700" cy="763500"/>
          </a:xfrm>
          <a:prstGeom prst="rect">
            <a:avLst/>
          </a:prstGeom>
        </p:spPr>
        <p:txBody>
          <a:bodyPr spcFirstLastPara="1" wrap="square" lIns="121900" tIns="121900" rIns="121900" bIns="121900" anchor="t" anchorCtr="0">
            <a:noAutofit/>
          </a:bodyPr>
          <a:lstStyle/>
          <a:p>
            <a:pPr marL="0" lvl="0" indent="0" algn="ctr" rtl="0">
              <a:spcBef>
                <a:spcPts val="0"/>
              </a:spcBef>
              <a:spcAft>
                <a:spcPts val="0"/>
              </a:spcAft>
              <a:buNone/>
            </a:pPr>
            <a:r>
              <a:rPr lang="en-US" sz="4000"/>
              <a:t>Live georeferencing demo</a:t>
            </a:r>
            <a:endParaRPr sz="4000"/>
          </a:p>
        </p:txBody>
      </p:sp>
      <p:sp>
        <p:nvSpPr>
          <p:cNvPr id="551" name="Google Shape;551;p59"/>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p>
            <a:pPr marL="0" lvl="0" indent="0" algn="r" rtl="0">
              <a:spcBef>
                <a:spcPts val="0"/>
              </a:spcBef>
              <a:spcAft>
                <a:spcPts val="0"/>
              </a:spcAft>
              <a:buNone/>
            </a:pPr>
            <a:fld id="{00000000-1234-1234-1234-123412341234}" type="slidenum">
              <a:rPr lang="en-US"/>
              <a:t>47</a:t>
            </a:fld>
            <a:endParaRPr/>
          </a:p>
        </p:txBody>
      </p:sp>
      <p:pic>
        <p:nvPicPr>
          <p:cNvPr id="552" name="Google Shape;552;p59"/>
          <p:cNvPicPr preferRelativeResize="0"/>
          <p:nvPr/>
        </p:nvPicPr>
        <p:blipFill rotWithShape="1">
          <a:blip r:embed="rId3">
            <a:alphaModFix/>
          </a:blip>
          <a:srcRect t="32819" b="31048"/>
          <a:stretch/>
        </p:blipFill>
        <p:spPr>
          <a:xfrm>
            <a:off x="2968663" y="3220400"/>
            <a:ext cx="6254675" cy="1694950"/>
          </a:xfrm>
          <a:prstGeom prst="rect">
            <a:avLst/>
          </a:prstGeom>
          <a:noFill/>
          <a:ln>
            <a:noFill/>
          </a:ln>
        </p:spPr>
      </p:pic>
      <p:sp>
        <p:nvSpPr>
          <p:cNvPr id="553" name="Google Shape;553;p59"/>
          <p:cNvSpPr txBox="1"/>
          <p:nvPr/>
        </p:nvSpPr>
        <p:spPr>
          <a:xfrm>
            <a:off x="2968663" y="4915350"/>
            <a:ext cx="6254700" cy="6480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1600"/>
              </a:spcAft>
              <a:buNone/>
            </a:pPr>
            <a:r>
              <a:rPr lang="en-US">
                <a:solidFill>
                  <a:schemeClr val="lt1"/>
                </a:solidFill>
              </a:rPr>
              <a:t>Image: https://csvcoll.org/imglib/verte/SCFS_Mammals/00000/</a:t>
            </a:r>
            <a:br>
              <a:rPr lang="en-US">
                <a:solidFill>
                  <a:schemeClr val="lt1"/>
                </a:solidFill>
              </a:rPr>
            </a:br>
            <a:r>
              <a:rPr lang="en-US">
                <a:solidFill>
                  <a:schemeClr val="lt1"/>
                </a:solidFill>
              </a:rPr>
              <a:t>mammal_scfs202L-2_1564448402_lg.jpg</a:t>
            </a:r>
            <a:endParaRPr>
              <a:solidFill>
                <a:schemeClr val="lt1"/>
              </a:solidFill>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558"/>
        <p:cNvGrpSpPr/>
        <p:nvPr/>
      </p:nvGrpSpPr>
      <p:grpSpPr>
        <a:xfrm>
          <a:off x="0" y="0"/>
          <a:ext cx="0" cy="0"/>
          <a:chOff x="0" y="0"/>
          <a:chExt cx="0" cy="0"/>
        </a:xfrm>
      </p:grpSpPr>
      <p:sp>
        <p:nvSpPr>
          <p:cNvPr id="559" name="Google Shape;559;p60"/>
          <p:cNvSpPr txBox="1">
            <a:spLocks noGrp="1"/>
          </p:cNvSpPr>
          <p:nvPr>
            <p:ph type="title"/>
          </p:nvPr>
        </p:nvSpPr>
        <p:spPr>
          <a:xfrm>
            <a:off x="415600" y="593367"/>
            <a:ext cx="11360700" cy="763500"/>
          </a:xfrm>
          <a:prstGeom prst="rect">
            <a:avLst/>
          </a:prstGeom>
        </p:spPr>
        <p:txBody>
          <a:bodyPr spcFirstLastPara="1" wrap="square" lIns="121900" tIns="121900" rIns="121900" bIns="121900" anchor="t" anchorCtr="0">
            <a:normAutofit fontScale="90000"/>
          </a:bodyPr>
          <a:lstStyle/>
          <a:p>
            <a:pPr marL="0" lvl="0" indent="0" algn="l" rtl="0">
              <a:spcBef>
                <a:spcPts val="0"/>
              </a:spcBef>
              <a:spcAft>
                <a:spcPts val="0"/>
              </a:spcAft>
              <a:buNone/>
            </a:pPr>
            <a:r>
              <a:rPr lang="en-US"/>
              <a:t>Group Activity</a:t>
            </a:r>
            <a:endParaRPr/>
          </a:p>
        </p:txBody>
      </p:sp>
      <p:sp>
        <p:nvSpPr>
          <p:cNvPr id="560" name="Google Shape;560;p60"/>
          <p:cNvSpPr txBox="1">
            <a:spLocks noGrp="1"/>
          </p:cNvSpPr>
          <p:nvPr>
            <p:ph type="body" idx="1"/>
          </p:nvPr>
        </p:nvSpPr>
        <p:spPr>
          <a:xfrm>
            <a:off x="415600" y="1536633"/>
            <a:ext cx="11360700" cy="4555200"/>
          </a:xfrm>
          <a:prstGeom prst="rect">
            <a:avLst/>
          </a:prstGeom>
        </p:spPr>
        <p:txBody>
          <a:bodyPr spcFirstLastPara="1" wrap="square" lIns="121900" tIns="121900" rIns="121900" bIns="121900" anchor="t" anchorCtr="0">
            <a:normAutofit/>
          </a:bodyPr>
          <a:lstStyle/>
          <a:p>
            <a:pPr marL="0" lvl="0" indent="0" algn="l" rtl="0">
              <a:spcBef>
                <a:spcPts val="0"/>
              </a:spcBef>
              <a:spcAft>
                <a:spcPts val="0"/>
              </a:spcAft>
              <a:buNone/>
            </a:pPr>
            <a:r>
              <a:rPr lang="en-US" sz="2800"/>
              <a:t>Georeference the following locality using GEOLocate:</a:t>
            </a:r>
            <a:endParaRPr sz="2800"/>
          </a:p>
          <a:p>
            <a:pPr marL="0" lvl="0" indent="0" algn="l" rtl="0">
              <a:spcBef>
                <a:spcPts val="1600"/>
              </a:spcBef>
              <a:spcAft>
                <a:spcPts val="0"/>
              </a:spcAft>
              <a:buClr>
                <a:schemeClr val="dk1"/>
              </a:buClr>
              <a:buSzPts val="1100"/>
              <a:buFont typeface="Arial"/>
              <a:buNone/>
            </a:pPr>
            <a:endParaRPr sz="2800"/>
          </a:p>
          <a:p>
            <a:pPr marL="0" lvl="0" indent="0" algn="l" rtl="0">
              <a:spcBef>
                <a:spcPts val="1600"/>
              </a:spcBef>
              <a:spcAft>
                <a:spcPts val="0"/>
              </a:spcAft>
              <a:buClr>
                <a:schemeClr val="dk1"/>
              </a:buClr>
              <a:buSzPts val="1100"/>
              <a:buFont typeface="Arial"/>
              <a:buNone/>
            </a:pPr>
            <a:r>
              <a:rPr lang="en-US" sz="2800"/>
              <a:t>“1.5 miles east of Prisoner's Harbor, Santa Cruz Island, California”</a:t>
            </a:r>
            <a:endParaRPr sz="2800"/>
          </a:p>
          <a:p>
            <a:pPr marL="0" lvl="0" indent="0" algn="l" rtl="0">
              <a:spcBef>
                <a:spcPts val="1600"/>
              </a:spcBef>
              <a:spcAft>
                <a:spcPts val="1600"/>
              </a:spcAft>
              <a:buNone/>
            </a:pPr>
            <a:endParaRPr sz="2800"/>
          </a:p>
        </p:txBody>
      </p:sp>
      <p:sp>
        <p:nvSpPr>
          <p:cNvPr id="561" name="Google Shape;561;p60"/>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p>
            <a:pPr marL="0" lvl="0" indent="0" algn="r" rtl="0">
              <a:spcBef>
                <a:spcPts val="0"/>
              </a:spcBef>
              <a:spcAft>
                <a:spcPts val="0"/>
              </a:spcAft>
              <a:buNone/>
            </a:pPr>
            <a:fld id="{00000000-1234-1234-1234-123412341234}" type="slidenum">
              <a:rPr lang="en-US"/>
              <a:t>48</a:t>
            </a:fld>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566"/>
        <p:cNvGrpSpPr/>
        <p:nvPr/>
      </p:nvGrpSpPr>
      <p:grpSpPr>
        <a:xfrm>
          <a:off x="0" y="0"/>
          <a:ext cx="0" cy="0"/>
          <a:chOff x="0" y="0"/>
          <a:chExt cx="0" cy="0"/>
        </a:xfrm>
      </p:grpSpPr>
      <p:sp>
        <p:nvSpPr>
          <p:cNvPr id="567" name="Google Shape;567;p61"/>
          <p:cNvSpPr txBox="1">
            <a:spLocks noGrp="1"/>
          </p:cNvSpPr>
          <p:nvPr>
            <p:ph type="title"/>
          </p:nvPr>
        </p:nvSpPr>
        <p:spPr>
          <a:xfrm>
            <a:off x="415600" y="593367"/>
            <a:ext cx="11360700" cy="763500"/>
          </a:xfrm>
          <a:prstGeom prst="rect">
            <a:avLst/>
          </a:prstGeom>
        </p:spPr>
        <p:txBody>
          <a:bodyPr spcFirstLastPara="1" wrap="square" lIns="121900" tIns="121900" rIns="121900" bIns="121900" anchor="t" anchorCtr="0">
            <a:normAutofit fontScale="90000"/>
          </a:bodyPr>
          <a:lstStyle/>
          <a:p>
            <a:pPr marL="0" lvl="0" indent="0" algn="l" rtl="0">
              <a:spcBef>
                <a:spcPts val="0"/>
              </a:spcBef>
              <a:spcAft>
                <a:spcPts val="0"/>
              </a:spcAft>
              <a:buNone/>
            </a:pPr>
            <a:r>
              <a:rPr lang="en-US"/>
              <a:t>Group Activity</a:t>
            </a:r>
            <a:endParaRPr/>
          </a:p>
        </p:txBody>
      </p:sp>
      <p:sp>
        <p:nvSpPr>
          <p:cNvPr id="568" name="Google Shape;568;p61"/>
          <p:cNvSpPr txBox="1">
            <a:spLocks noGrp="1"/>
          </p:cNvSpPr>
          <p:nvPr>
            <p:ph type="body" idx="1"/>
          </p:nvPr>
        </p:nvSpPr>
        <p:spPr>
          <a:xfrm>
            <a:off x="415600" y="1356875"/>
            <a:ext cx="11776500" cy="5000400"/>
          </a:xfrm>
          <a:prstGeom prst="rect">
            <a:avLst/>
          </a:prstGeom>
        </p:spPr>
        <p:txBody>
          <a:bodyPr spcFirstLastPara="1" wrap="square" lIns="121900" tIns="121900" rIns="121900" bIns="121900" anchor="t" anchorCtr="0">
            <a:noAutofit/>
          </a:bodyPr>
          <a:lstStyle/>
          <a:p>
            <a:pPr marL="0" lvl="0" indent="0" algn="l" rtl="0">
              <a:lnSpc>
                <a:spcPct val="105000"/>
              </a:lnSpc>
              <a:spcBef>
                <a:spcPts val="0"/>
              </a:spcBef>
              <a:spcAft>
                <a:spcPts val="0"/>
              </a:spcAft>
              <a:buSzPts val="770"/>
              <a:buNone/>
            </a:pPr>
            <a:r>
              <a:rPr lang="en-US" sz="2800"/>
              <a:t>Georeference data to record</a:t>
            </a:r>
            <a:endParaRPr sz="2800"/>
          </a:p>
          <a:p>
            <a:pPr marL="457200" lvl="0" indent="0" algn="l" rtl="0">
              <a:lnSpc>
                <a:spcPct val="105000"/>
              </a:lnSpc>
              <a:spcBef>
                <a:spcPts val="1600"/>
              </a:spcBef>
              <a:spcAft>
                <a:spcPts val="0"/>
              </a:spcAft>
              <a:buClr>
                <a:schemeClr val="dk1"/>
              </a:buClr>
              <a:buSzPts val="770"/>
              <a:buFont typeface="Arial"/>
              <a:buNone/>
            </a:pPr>
            <a:r>
              <a:rPr lang="en-US" sz="2130" b="1" i="1"/>
              <a:t>decimalLatitude</a:t>
            </a:r>
            <a:r>
              <a:rPr lang="en-US" sz="2130"/>
              <a:t>: 34.0202</a:t>
            </a:r>
            <a:endParaRPr sz="2130"/>
          </a:p>
          <a:p>
            <a:pPr marL="457200" lvl="0" indent="0" algn="l" rtl="0">
              <a:lnSpc>
                <a:spcPct val="105000"/>
              </a:lnSpc>
              <a:spcBef>
                <a:spcPts val="1600"/>
              </a:spcBef>
              <a:spcAft>
                <a:spcPts val="0"/>
              </a:spcAft>
              <a:buClr>
                <a:schemeClr val="dk1"/>
              </a:buClr>
              <a:buSzPts val="770"/>
              <a:buFont typeface="Arial"/>
              <a:buNone/>
            </a:pPr>
            <a:r>
              <a:rPr lang="en-US" sz="2130" b="1" i="1"/>
              <a:t>decimalLongitude</a:t>
            </a:r>
            <a:r>
              <a:rPr lang="en-US" sz="2130"/>
              <a:t>: -119.6581</a:t>
            </a:r>
            <a:endParaRPr sz="2130"/>
          </a:p>
          <a:p>
            <a:pPr marL="457200" lvl="0" indent="0" algn="l" rtl="0">
              <a:lnSpc>
                <a:spcPct val="105000"/>
              </a:lnSpc>
              <a:spcBef>
                <a:spcPts val="1600"/>
              </a:spcBef>
              <a:spcAft>
                <a:spcPts val="0"/>
              </a:spcAft>
              <a:buClr>
                <a:schemeClr val="dk1"/>
              </a:buClr>
              <a:buSzPts val="770"/>
              <a:buFont typeface="Arial"/>
              <a:buNone/>
            </a:pPr>
            <a:r>
              <a:rPr lang="en-US" sz="2130" b="1" i="1"/>
              <a:t>geodeticDatum</a:t>
            </a:r>
            <a:r>
              <a:rPr lang="en-US" sz="2130"/>
              <a:t>: WGS84</a:t>
            </a:r>
            <a:endParaRPr sz="2130"/>
          </a:p>
          <a:p>
            <a:pPr marL="457200" lvl="0" indent="0" algn="l" rtl="0">
              <a:lnSpc>
                <a:spcPct val="105000"/>
              </a:lnSpc>
              <a:spcBef>
                <a:spcPts val="1600"/>
              </a:spcBef>
              <a:spcAft>
                <a:spcPts val="0"/>
              </a:spcAft>
              <a:buClr>
                <a:schemeClr val="dk1"/>
              </a:buClr>
              <a:buSzPts val="770"/>
              <a:buFont typeface="Arial"/>
              <a:buNone/>
            </a:pPr>
            <a:r>
              <a:rPr lang="en-US" sz="2130" b="1" i="1"/>
              <a:t>coordinateUncertaintyInMeters</a:t>
            </a:r>
            <a:r>
              <a:rPr lang="en-US" sz="2130"/>
              <a:t>: 1000</a:t>
            </a:r>
            <a:endParaRPr sz="2130"/>
          </a:p>
          <a:p>
            <a:pPr marL="457200" lvl="0" indent="0" algn="l" rtl="0">
              <a:lnSpc>
                <a:spcPct val="105000"/>
              </a:lnSpc>
              <a:spcBef>
                <a:spcPts val="1600"/>
              </a:spcBef>
              <a:spcAft>
                <a:spcPts val="0"/>
              </a:spcAft>
              <a:buClr>
                <a:schemeClr val="dk1"/>
              </a:buClr>
              <a:buSzPts val="770"/>
              <a:buFont typeface="Arial"/>
              <a:buNone/>
            </a:pPr>
            <a:r>
              <a:rPr lang="en-US" sz="2130" b="1" i="1"/>
              <a:t>georeferencedBy</a:t>
            </a:r>
            <a:r>
              <a:rPr lang="en-US" sz="2130"/>
              <a:t>: Erica Krimmel</a:t>
            </a:r>
            <a:endParaRPr sz="2130"/>
          </a:p>
          <a:p>
            <a:pPr marL="457200" lvl="0" indent="0" algn="l" rtl="0">
              <a:lnSpc>
                <a:spcPct val="105000"/>
              </a:lnSpc>
              <a:spcBef>
                <a:spcPts val="1600"/>
              </a:spcBef>
              <a:spcAft>
                <a:spcPts val="0"/>
              </a:spcAft>
              <a:buClr>
                <a:schemeClr val="dk1"/>
              </a:buClr>
              <a:buSzPts val="770"/>
              <a:buFont typeface="Arial"/>
              <a:buNone/>
            </a:pPr>
            <a:r>
              <a:rPr lang="en-US" sz="2130" b="1" i="1"/>
              <a:t>georeferencedDate</a:t>
            </a:r>
            <a:r>
              <a:rPr lang="en-US" sz="2130"/>
              <a:t>: 2022-09-01</a:t>
            </a:r>
            <a:endParaRPr sz="2130"/>
          </a:p>
          <a:p>
            <a:pPr marL="457200" lvl="0" indent="0" algn="l" rtl="0">
              <a:lnSpc>
                <a:spcPct val="105000"/>
              </a:lnSpc>
              <a:spcBef>
                <a:spcPts val="1600"/>
              </a:spcBef>
              <a:spcAft>
                <a:spcPts val="0"/>
              </a:spcAft>
              <a:buClr>
                <a:schemeClr val="dk1"/>
              </a:buClr>
              <a:buSzPts val="770"/>
              <a:buFont typeface="Arial"/>
              <a:buNone/>
            </a:pPr>
            <a:r>
              <a:rPr lang="en-US" sz="2130" b="1" i="1"/>
              <a:t>georeferenceSources</a:t>
            </a:r>
            <a:r>
              <a:rPr lang="en-US" sz="2130"/>
              <a:t>: GEOLocate Web Application using Google Maps hybrid base layer</a:t>
            </a:r>
            <a:endParaRPr sz="2130"/>
          </a:p>
          <a:p>
            <a:pPr marL="457200" lvl="0" indent="0" algn="l" rtl="0">
              <a:lnSpc>
                <a:spcPct val="105000"/>
              </a:lnSpc>
              <a:spcBef>
                <a:spcPts val="1600"/>
              </a:spcBef>
              <a:spcAft>
                <a:spcPts val="1600"/>
              </a:spcAft>
              <a:buSzPts val="770"/>
              <a:buNone/>
            </a:pPr>
            <a:r>
              <a:rPr lang="en-US" sz="2130" b="1" i="1"/>
              <a:t>georeferenceRemarks</a:t>
            </a:r>
            <a:r>
              <a:rPr lang="en-US" sz="2130"/>
              <a:t>: Uncertainty may be too small given the imprecise offset distance.</a:t>
            </a:r>
            <a:endParaRPr sz="2130"/>
          </a:p>
        </p:txBody>
      </p:sp>
      <p:sp>
        <p:nvSpPr>
          <p:cNvPr id="569" name="Google Shape;569;p61"/>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p>
            <a:pPr marL="0" lvl="0" indent="0" algn="r" rtl="0">
              <a:spcBef>
                <a:spcPts val="0"/>
              </a:spcBef>
              <a:spcAft>
                <a:spcPts val="0"/>
              </a:spcAft>
              <a:buNone/>
            </a:pPr>
            <a:fld id="{00000000-1234-1234-1234-123412341234}" type="slidenum">
              <a:rPr lang="en-US"/>
              <a:t>49</a:t>
            </a:fld>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108" name="Google Shape;108;p17"/>
          <p:cNvSpPr txBox="1">
            <a:spLocks noGrp="1"/>
          </p:cNvSpPr>
          <p:nvPr>
            <p:ph type="title"/>
          </p:nvPr>
        </p:nvSpPr>
        <p:spPr>
          <a:xfrm>
            <a:off x="415600" y="593367"/>
            <a:ext cx="11360700" cy="763500"/>
          </a:xfrm>
          <a:prstGeom prst="rect">
            <a:avLst/>
          </a:prstGeom>
        </p:spPr>
        <p:txBody>
          <a:bodyPr spcFirstLastPara="1" wrap="square" lIns="121900" tIns="121900" rIns="121900" bIns="121900" anchor="t" anchorCtr="0">
            <a:normAutofit/>
          </a:bodyPr>
          <a:lstStyle/>
          <a:p>
            <a:pPr marL="0" lvl="0" indent="0" algn="l" rtl="0">
              <a:spcBef>
                <a:spcPts val="0"/>
              </a:spcBef>
              <a:spcAft>
                <a:spcPts val="0"/>
              </a:spcAft>
              <a:buNone/>
            </a:pPr>
            <a:r>
              <a:rPr lang="en-US" sz="2800"/>
              <a:t>What is georeferencing?</a:t>
            </a:r>
            <a:endParaRPr sz="2800"/>
          </a:p>
        </p:txBody>
      </p:sp>
      <p:sp>
        <p:nvSpPr>
          <p:cNvPr id="109" name="Google Shape;109;p17"/>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p>
            <a:pPr marL="0" lvl="0" indent="0" algn="r" rtl="0">
              <a:spcBef>
                <a:spcPts val="0"/>
              </a:spcBef>
              <a:spcAft>
                <a:spcPts val="0"/>
              </a:spcAft>
              <a:buNone/>
            </a:pPr>
            <a:fld id="{00000000-1234-1234-1234-123412341234}" type="slidenum">
              <a:rPr lang="en-US"/>
              <a:t>5</a:t>
            </a:fld>
            <a:endParaRPr/>
          </a:p>
        </p:txBody>
      </p:sp>
      <p:pic>
        <p:nvPicPr>
          <p:cNvPr id="110" name="Google Shape;110;p17"/>
          <p:cNvPicPr preferRelativeResize="0"/>
          <p:nvPr/>
        </p:nvPicPr>
        <p:blipFill rotWithShape="1">
          <a:blip r:embed="rId3">
            <a:alphaModFix/>
          </a:blip>
          <a:srcRect t="24326" b="24079"/>
          <a:stretch/>
        </p:blipFill>
        <p:spPr>
          <a:xfrm>
            <a:off x="415600" y="1509275"/>
            <a:ext cx="6999675" cy="2077200"/>
          </a:xfrm>
          <a:prstGeom prst="rect">
            <a:avLst/>
          </a:prstGeom>
          <a:noFill/>
          <a:ln>
            <a:noFill/>
          </a:ln>
        </p:spPr>
      </p:pic>
      <p:sp>
        <p:nvSpPr>
          <p:cNvPr id="111" name="Google Shape;111;p17"/>
          <p:cNvSpPr txBox="1"/>
          <p:nvPr/>
        </p:nvSpPr>
        <p:spPr>
          <a:xfrm>
            <a:off x="476825" y="5154300"/>
            <a:ext cx="6999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solidFill>
                <a:schemeClr val="dk2"/>
              </a:solidFill>
              <a:latin typeface="Helvetica Neue"/>
              <a:ea typeface="Helvetica Neue"/>
              <a:cs typeface="Helvetica Neue"/>
              <a:sym typeface="Helvetica Neue"/>
            </a:endParaRPr>
          </a:p>
        </p:txBody>
      </p:sp>
      <p:sp>
        <p:nvSpPr>
          <p:cNvPr id="112" name="Google Shape;112;p17"/>
          <p:cNvSpPr txBox="1"/>
          <p:nvPr/>
        </p:nvSpPr>
        <p:spPr>
          <a:xfrm>
            <a:off x="405275" y="5363500"/>
            <a:ext cx="7142700" cy="1108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200">
                <a:solidFill>
                  <a:schemeClr val="dk2"/>
                </a:solidFill>
              </a:rPr>
              <a:t>Images:</a:t>
            </a:r>
            <a:br>
              <a:rPr lang="en-US" sz="1200">
                <a:solidFill>
                  <a:schemeClr val="dk2"/>
                </a:solidFill>
              </a:rPr>
            </a:br>
            <a:r>
              <a:rPr lang="en-US" sz="1200">
                <a:solidFill>
                  <a:schemeClr val="dk2"/>
                </a:solidFill>
              </a:rPr>
              <a:t>(L) "casent0914600 label view 1" - Strumigenys microthrix. Collected in Colombia by California Academy of Sciences, 2000-2012. </a:t>
            </a:r>
            <a:r>
              <a:rPr lang="en-US" sz="1200" u="sng">
                <a:solidFill>
                  <a:schemeClr val="hlink"/>
                </a:solidFill>
                <a:hlinkClick r:id="rId4"/>
              </a:rPr>
              <a:t>https://www.antwe...4600_l_1_high.jpg</a:t>
            </a:r>
            <a:r>
              <a:rPr lang="en-US" sz="1200">
                <a:solidFill>
                  <a:schemeClr val="dk2"/>
                </a:solidFill>
              </a:rPr>
              <a:t>. CC BY-SA; (top R) </a:t>
            </a:r>
            <a:r>
              <a:rPr lang="en-US" sz="1200" u="sng">
                <a:solidFill>
                  <a:schemeClr val="hlink"/>
                </a:solidFill>
                <a:hlinkClick r:id="rId5"/>
              </a:rPr>
              <a:t>https://www.google.com/maps/place/4°58'27.0"N+76°13'42.0"W</a:t>
            </a:r>
            <a:r>
              <a:rPr lang="en-US" sz="1200">
                <a:solidFill>
                  <a:schemeClr val="dk2"/>
                </a:solidFill>
              </a:rPr>
              <a:t>; (bottom R) https://www.gbif.org/occurrence/1213738111</a:t>
            </a:r>
            <a:endParaRPr sz="1200">
              <a:solidFill>
                <a:schemeClr val="dk2"/>
              </a:solidFill>
            </a:endParaRPr>
          </a:p>
        </p:txBody>
      </p:sp>
      <p:grpSp>
        <p:nvGrpSpPr>
          <p:cNvPr id="113" name="Google Shape;113;p17"/>
          <p:cNvGrpSpPr/>
          <p:nvPr/>
        </p:nvGrpSpPr>
        <p:grpSpPr>
          <a:xfrm>
            <a:off x="7558301" y="1436800"/>
            <a:ext cx="3984300" cy="5034900"/>
            <a:chOff x="7558301" y="1436800"/>
            <a:chExt cx="3984300" cy="5034900"/>
          </a:xfrm>
        </p:grpSpPr>
        <p:pic>
          <p:nvPicPr>
            <p:cNvPr id="114" name="Google Shape;114;p17"/>
            <p:cNvPicPr preferRelativeResize="0"/>
            <p:nvPr/>
          </p:nvPicPr>
          <p:blipFill rotWithShape="1">
            <a:blip r:embed="rId6">
              <a:alphaModFix/>
            </a:blip>
            <a:srcRect t="12762" r="17245"/>
            <a:stretch/>
          </p:blipFill>
          <p:spPr>
            <a:xfrm>
              <a:off x="7628825" y="1509275"/>
              <a:ext cx="3833151" cy="2723249"/>
            </a:xfrm>
            <a:prstGeom prst="rect">
              <a:avLst/>
            </a:prstGeom>
            <a:noFill/>
            <a:ln>
              <a:noFill/>
            </a:ln>
          </p:spPr>
        </p:pic>
        <p:pic>
          <p:nvPicPr>
            <p:cNvPr id="115" name="Google Shape;115;p17"/>
            <p:cNvPicPr preferRelativeResize="0"/>
            <p:nvPr/>
          </p:nvPicPr>
          <p:blipFill>
            <a:blip r:embed="rId7">
              <a:alphaModFix/>
            </a:blip>
            <a:stretch>
              <a:fillRect/>
            </a:stretch>
          </p:blipFill>
          <p:spPr>
            <a:xfrm>
              <a:off x="7564699" y="3896875"/>
              <a:ext cx="3909349" cy="2381100"/>
            </a:xfrm>
            <a:prstGeom prst="rect">
              <a:avLst/>
            </a:prstGeom>
            <a:noFill/>
            <a:ln>
              <a:noFill/>
            </a:ln>
          </p:spPr>
        </p:pic>
        <p:sp>
          <p:nvSpPr>
            <p:cNvPr id="116" name="Google Shape;116;p17"/>
            <p:cNvSpPr/>
            <p:nvPr/>
          </p:nvSpPr>
          <p:spPr>
            <a:xfrm>
              <a:off x="7558301" y="1436800"/>
              <a:ext cx="3984300" cy="5034900"/>
            </a:xfrm>
            <a:prstGeom prst="rect">
              <a:avLst/>
            </a:prstGeom>
            <a:noFill/>
            <a:ln w="2857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7" name="Google Shape;117;p17"/>
          <p:cNvSpPr/>
          <p:nvPr/>
        </p:nvSpPr>
        <p:spPr>
          <a:xfrm rot="10800000" flipH="1">
            <a:off x="2354425" y="2692400"/>
            <a:ext cx="5203800" cy="1750800"/>
          </a:xfrm>
          <a:prstGeom prst="bentArrow">
            <a:avLst>
              <a:gd name="adj1" fmla="val 5517"/>
              <a:gd name="adj2" fmla="val 10344"/>
              <a:gd name="adj3" fmla="val 25000"/>
              <a:gd name="adj4" fmla="val 43750"/>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17"/>
          <p:cNvSpPr/>
          <p:nvPr/>
        </p:nvSpPr>
        <p:spPr>
          <a:xfrm>
            <a:off x="543325" y="1617900"/>
            <a:ext cx="2366400" cy="1080900"/>
          </a:xfrm>
          <a:prstGeom prst="rect">
            <a:avLst/>
          </a:prstGeom>
          <a:noFill/>
          <a:ln w="3810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574"/>
        <p:cNvGrpSpPr/>
        <p:nvPr/>
      </p:nvGrpSpPr>
      <p:grpSpPr>
        <a:xfrm>
          <a:off x="0" y="0"/>
          <a:ext cx="0" cy="0"/>
          <a:chOff x="0" y="0"/>
          <a:chExt cx="0" cy="0"/>
        </a:xfrm>
      </p:grpSpPr>
      <p:sp>
        <p:nvSpPr>
          <p:cNvPr id="575" name="Google Shape;575;p62"/>
          <p:cNvSpPr txBox="1">
            <a:spLocks noGrp="1"/>
          </p:cNvSpPr>
          <p:nvPr>
            <p:ph type="title"/>
          </p:nvPr>
        </p:nvSpPr>
        <p:spPr>
          <a:xfrm>
            <a:off x="415600" y="593367"/>
            <a:ext cx="11360700" cy="763500"/>
          </a:xfrm>
          <a:prstGeom prst="rect">
            <a:avLst/>
          </a:prstGeom>
        </p:spPr>
        <p:txBody>
          <a:bodyPr spcFirstLastPara="1" wrap="square" lIns="121900" tIns="121900" rIns="121900" bIns="121900" anchor="t" anchorCtr="0">
            <a:normAutofit fontScale="90000"/>
          </a:bodyPr>
          <a:lstStyle/>
          <a:p>
            <a:pPr marL="0" lvl="0" indent="0" algn="l" rtl="0">
              <a:spcBef>
                <a:spcPts val="0"/>
              </a:spcBef>
              <a:spcAft>
                <a:spcPts val="0"/>
              </a:spcAft>
              <a:buNone/>
            </a:pPr>
            <a:r>
              <a:rPr lang="en-US"/>
              <a:t>Group Activity Discussion</a:t>
            </a:r>
            <a:endParaRPr/>
          </a:p>
        </p:txBody>
      </p:sp>
      <p:sp>
        <p:nvSpPr>
          <p:cNvPr id="576" name="Google Shape;576;p62"/>
          <p:cNvSpPr txBox="1">
            <a:spLocks noGrp="1"/>
          </p:cNvSpPr>
          <p:nvPr>
            <p:ph type="body" idx="1"/>
          </p:nvPr>
        </p:nvSpPr>
        <p:spPr>
          <a:xfrm>
            <a:off x="415600" y="1536633"/>
            <a:ext cx="11360700" cy="4555200"/>
          </a:xfrm>
          <a:prstGeom prst="rect">
            <a:avLst/>
          </a:prstGeom>
        </p:spPr>
        <p:txBody>
          <a:bodyPr spcFirstLastPara="1" wrap="square" lIns="121900" tIns="121900" rIns="121900" bIns="121900" anchor="t" anchorCtr="0">
            <a:normAutofit/>
          </a:bodyPr>
          <a:lstStyle/>
          <a:p>
            <a:pPr marL="457200" lvl="0" indent="-406400" algn="l" rtl="0">
              <a:spcBef>
                <a:spcPts val="0"/>
              </a:spcBef>
              <a:spcAft>
                <a:spcPts val="0"/>
              </a:spcAft>
              <a:buSzPts val="2800"/>
              <a:buAutoNum type="arabicPeriod"/>
            </a:pPr>
            <a:r>
              <a:rPr lang="en-US" sz="2800"/>
              <a:t>Would any of your georeferences have varied if you knew the taxonomic identification of the specimen?</a:t>
            </a:r>
            <a:endParaRPr sz="2800"/>
          </a:p>
          <a:p>
            <a:pPr marL="457200" lvl="0" indent="0" algn="l" rtl="0">
              <a:spcBef>
                <a:spcPts val="1000"/>
              </a:spcBef>
              <a:spcAft>
                <a:spcPts val="0"/>
              </a:spcAft>
              <a:buNone/>
            </a:pPr>
            <a:endParaRPr sz="2800"/>
          </a:p>
          <a:p>
            <a:pPr marL="457200" lvl="0" indent="-406400" algn="l" rtl="0">
              <a:spcBef>
                <a:spcPts val="1000"/>
              </a:spcBef>
              <a:spcAft>
                <a:spcPts val="1000"/>
              </a:spcAft>
              <a:buSzPts val="2800"/>
              <a:buAutoNum type="arabicPeriod"/>
            </a:pPr>
            <a:r>
              <a:rPr lang="en-US" sz="2800"/>
              <a:t>What did you think about GEOLocate as a tool?</a:t>
            </a:r>
            <a:endParaRPr sz="2800"/>
          </a:p>
        </p:txBody>
      </p:sp>
      <p:sp>
        <p:nvSpPr>
          <p:cNvPr id="577" name="Google Shape;577;p62"/>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p>
            <a:pPr marL="0" lvl="0" indent="0" algn="r" rtl="0">
              <a:spcBef>
                <a:spcPts val="0"/>
              </a:spcBef>
              <a:spcAft>
                <a:spcPts val="0"/>
              </a:spcAft>
              <a:buNone/>
            </a:pPr>
            <a:fld id="{00000000-1234-1234-1234-123412341234}" type="slidenum">
              <a:rPr lang="en-US"/>
              <a:t>50</a:t>
            </a:fld>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582"/>
        <p:cNvGrpSpPr/>
        <p:nvPr/>
      </p:nvGrpSpPr>
      <p:grpSpPr>
        <a:xfrm>
          <a:off x="0" y="0"/>
          <a:ext cx="0" cy="0"/>
          <a:chOff x="0" y="0"/>
          <a:chExt cx="0" cy="0"/>
        </a:xfrm>
      </p:grpSpPr>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24" name="Google Shape;124;p18"/>
          <p:cNvSpPr txBox="1">
            <a:spLocks noGrp="1"/>
          </p:cNvSpPr>
          <p:nvPr>
            <p:ph type="title"/>
          </p:nvPr>
        </p:nvSpPr>
        <p:spPr>
          <a:xfrm>
            <a:off x="415600" y="593367"/>
            <a:ext cx="11360700" cy="763500"/>
          </a:xfrm>
          <a:prstGeom prst="rect">
            <a:avLst/>
          </a:prstGeom>
        </p:spPr>
        <p:txBody>
          <a:bodyPr spcFirstLastPara="1" wrap="square" lIns="121900" tIns="121900" rIns="121900" bIns="121900" anchor="t" anchorCtr="0">
            <a:normAutofit/>
          </a:bodyPr>
          <a:lstStyle/>
          <a:p>
            <a:pPr marL="0" lvl="0" indent="0" algn="l" rtl="0">
              <a:spcBef>
                <a:spcPts val="0"/>
              </a:spcBef>
              <a:spcAft>
                <a:spcPts val="0"/>
              </a:spcAft>
              <a:buNone/>
            </a:pPr>
            <a:r>
              <a:rPr lang="en-US" sz="2800"/>
              <a:t>What is georeferencing?</a:t>
            </a:r>
            <a:endParaRPr sz="2800"/>
          </a:p>
        </p:txBody>
      </p:sp>
      <p:sp>
        <p:nvSpPr>
          <p:cNvPr id="125" name="Google Shape;125;p18"/>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p>
            <a:pPr marL="0" lvl="0" indent="0" algn="r" rtl="0">
              <a:spcBef>
                <a:spcPts val="0"/>
              </a:spcBef>
              <a:spcAft>
                <a:spcPts val="0"/>
              </a:spcAft>
              <a:buNone/>
            </a:pPr>
            <a:fld id="{00000000-1234-1234-1234-123412341234}" type="slidenum">
              <a:rPr lang="en-US"/>
              <a:t>6</a:t>
            </a:fld>
            <a:endParaRPr/>
          </a:p>
        </p:txBody>
      </p:sp>
      <p:pic>
        <p:nvPicPr>
          <p:cNvPr id="126" name="Google Shape;126;p18"/>
          <p:cNvPicPr preferRelativeResize="0"/>
          <p:nvPr/>
        </p:nvPicPr>
        <p:blipFill rotWithShape="1">
          <a:blip r:embed="rId3">
            <a:alphaModFix/>
          </a:blip>
          <a:srcRect l="13830" r="13685"/>
          <a:stretch/>
        </p:blipFill>
        <p:spPr>
          <a:xfrm>
            <a:off x="415600" y="1744500"/>
            <a:ext cx="5561001" cy="4412926"/>
          </a:xfrm>
          <a:prstGeom prst="rect">
            <a:avLst/>
          </a:prstGeom>
          <a:noFill/>
          <a:ln>
            <a:noFill/>
          </a:ln>
        </p:spPr>
      </p:pic>
      <p:sp>
        <p:nvSpPr>
          <p:cNvPr id="127" name="Google Shape;127;p18"/>
          <p:cNvSpPr txBox="1"/>
          <p:nvPr/>
        </p:nvSpPr>
        <p:spPr>
          <a:xfrm>
            <a:off x="339400" y="6081225"/>
            <a:ext cx="108810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200">
                <a:solidFill>
                  <a:schemeClr val="dk2"/>
                </a:solidFill>
              </a:rPr>
              <a:t>Images: (L) “Catalog vol.108_540526-540550" - Ficedula narcissina (Temminck, 1836). Collected in Malaysia. </a:t>
            </a:r>
            <a:r>
              <a:rPr lang="en-US" sz="1200" u="sng">
                <a:solidFill>
                  <a:schemeClr val="hlink"/>
                </a:solidFill>
                <a:hlinkClick r:id="rId4"/>
              </a:rPr>
              <a:t>http://n2t.net/ark:/65665/m314a94feb-4c84-41ca-bc2f-4517fd894072</a:t>
            </a:r>
            <a:r>
              <a:rPr lang="en-US" sz="1200">
                <a:solidFill>
                  <a:schemeClr val="dk2"/>
                </a:solidFill>
              </a:rPr>
              <a:t>. CC0 1.0; (R) https://www.gbif.org/occurrence/1320322330 </a:t>
            </a:r>
            <a:endParaRPr sz="1200">
              <a:solidFill>
                <a:schemeClr val="dk2"/>
              </a:solidFill>
            </a:endParaRPr>
          </a:p>
        </p:txBody>
      </p:sp>
      <p:pic>
        <p:nvPicPr>
          <p:cNvPr id="128" name="Google Shape;128;p18"/>
          <p:cNvPicPr preferRelativeResize="0"/>
          <p:nvPr/>
        </p:nvPicPr>
        <p:blipFill>
          <a:blip r:embed="rId5">
            <a:alphaModFix/>
          </a:blip>
          <a:stretch>
            <a:fillRect/>
          </a:stretch>
        </p:blipFill>
        <p:spPr>
          <a:xfrm>
            <a:off x="3718775" y="1356875"/>
            <a:ext cx="2985850" cy="4516825"/>
          </a:xfrm>
          <a:prstGeom prst="rect">
            <a:avLst/>
          </a:prstGeom>
          <a:noFill/>
          <a:ln>
            <a:noFill/>
          </a:ln>
        </p:spPr>
      </p:pic>
      <p:sp>
        <p:nvSpPr>
          <p:cNvPr id="129" name="Google Shape;129;p18"/>
          <p:cNvSpPr/>
          <p:nvPr/>
        </p:nvSpPr>
        <p:spPr>
          <a:xfrm>
            <a:off x="3718900" y="1357125"/>
            <a:ext cx="2985900" cy="4516800"/>
          </a:xfrm>
          <a:prstGeom prst="rect">
            <a:avLst/>
          </a:prstGeom>
          <a:noFill/>
          <a:ln w="2857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0" name="Google Shape;130;p18"/>
          <p:cNvGrpSpPr/>
          <p:nvPr/>
        </p:nvGrpSpPr>
        <p:grpSpPr>
          <a:xfrm>
            <a:off x="7406700" y="1304000"/>
            <a:ext cx="3984300" cy="4853400"/>
            <a:chOff x="7406700" y="1304000"/>
            <a:chExt cx="3984300" cy="4853400"/>
          </a:xfrm>
        </p:grpSpPr>
        <p:sp>
          <p:nvSpPr>
            <p:cNvPr id="131" name="Google Shape;131;p18"/>
            <p:cNvSpPr/>
            <p:nvPr/>
          </p:nvSpPr>
          <p:spPr>
            <a:xfrm>
              <a:off x="7406700" y="1304000"/>
              <a:ext cx="3984300" cy="4853400"/>
            </a:xfrm>
            <a:prstGeom prst="rect">
              <a:avLst/>
            </a:prstGeom>
            <a:noFill/>
            <a:ln w="2857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32" name="Google Shape;132;p18"/>
            <p:cNvPicPr preferRelativeResize="0"/>
            <p:nvPr/>
          </p:nvPicPr>
          <p:blipFill>
            <a:blip r:embed="rId6">
              <a:alphaModFix/>
            </a:blip>
            <a:stretch>
              <a:fillRect/>
            </a:stretch>
          </p:blipFill>
          <p:spPr>
            <a:xfrm>
              <a:off x="7501100" y="1381023"/>
              <a:ext cx="3795499" cy="2163549"/>
            </a:xfrm>
            <a:prstGeom prst="rect">
              <a:avLst/>
            </a:prstGeom>
            <a:noFill/>
            <a:ln>
              <a:noFill/>
            </a:ln>
          </p:spPr>
        </p:pic>
        <p:pic>
          <p:nvPicPr>
            <p:cNvPr id="133" name="Google Shape;133;p18"/>
            <p:cNvPicPr preferRelativeResize="0"/>
            <p:nvPr/>
          </p:nvPicPr>
          <p:blipFill>
            <a:blip r:embed="rId7">
              <a:alphaModFix/>
            </a:blip>
            <a:stretch>
              <a:fillRect/>
            </a:stretch>
          </p:blipFill>
          <p:spPr>
            <a:xfrm>
              <a:off x="7501099" y="3544573"/>
              <a:ext cx="3795501" cy="2512297"/>
            </a:xfrm>
            <a:prstGeom prst="rect">
              <a:avLst/>
            </a:prstGeom>
            <a:noFill/>
            <a:ln>
              <a:noFill/>
            </a:ln>
          </p:spPr>
        </p:pic>
      </p:grpSp>
      <p:sp>
        <p:nvSpPr>
          <p:cNvPr id="134" name="Google Shape;134;p18"/>
          <p:cNvSpPr/>
          <p:nvPr/>
        </p:nvSpPr>
        <p:spPr>
          <a:xfrm rot="10800000" flipH="1">
            <a:off x="6532000" y="2052675"/>
            <a:ext cx="893400" cy="362100"/>
          </a:xfrm>
          <a:prstGeom prst="rightArrow">
            <a:avLst>
              <a:gd name="adj1" fmla="val 20382"/>
              <a:gd name="adj2" fmla="val 59527"/>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sp>
        <p:nvSpPr>
          <p:cNvPr id="140" name="Google Shape;140;p19"/>
          <p:cNvSpPr txBox="1">
            <a:spLocks noGrp="1"/>
          </p:cNvSpPr>
          <p:nvPr>
            <p:ph type="title"/>
          </p:nvPr>
        </p:nvSpPr>
        <p:spPr>
          <a:xfrm>
            <a:off x="415600" y="593367"/>
            <a:ext cx="11360700" cy="763500"/>
          </a:xfrm>
          <a:prstGeom prst="rect">
            <a:avLst/>
          </a:prstGeom>
        </p:spPr>
        <p:txBody>
          <a:bodyPr spcFirstLastPara="1" wrap="square" lIns="121900" tIns="121900" rIns="121900" bIns="121900" anchor="t" anchorCtr="0">
            <a:normAutofit/>
          </a:bodyPr>
          <a:lstStyle/>
          <a:p>
            <a:pPr marL="0" lvl="0" indent="0" algn="l" rtl="0">
              <a:spcBef>
                <a:spcPts val="0"/>
              </a:spcBef>
              <a:spcAft>
                <a:spcPts val="0"/>
              </a:spcAft>
              <a:buNone/>
            </a:pPr>
            <a:r>
              <a:rPr lang="en-US" sz="2800"/>
              <a:t>What is georeferencing?</a:t>
            </a:r>
            <a:endParaRPr sz="2800"/>
          </a:p>
        </p:txBody>
      </p:sp>
      <p:sp>
        <p:nvSpPr>
          <p:cNvPr id="141" name="Google Shape;141;p19"/>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p>
            <a:pPr marL="0" lvl="0" indent="0" algn="r" rtl="0">
              <a:spcBef>
                <a:spcPts val="0"/>
              </a:spcBef>
              <a:spcAft>
                <a:spcPts val="0"/>
              </a:spcAft>
              <a:buNone/>
            </a:pPr>
            <a:fld id="{00000000-1234-1234-1234-123412341234}" type="slidenum">
              <a:rPr lang="en-US"/>
              <a:t>7</a:t>
            </a:fld>
            <a:endParaRPr/>
          </a:p>
        </p:txBody>
      </p:sp>
      <p:sp>
        <p:nvSpPr>
          <p:cNvPr id="142" name="Google Shape;142;p19"/>
          <p:cNvSpPr txBox="1"/>
          <p:nvPr/>
        </p:nvSpPr>
        <p:spPr>
          <a:xfrm>
            <a:off x="499175" y="5724400"/>
            <a:ext cx="62055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200">
                <a:solidFill>
                  <a:schemeClr val="dk2"/>
                </a:solidFill>
              </a:rPr>
              <a:t>Images: (L) https://images.ala.org.au/image/proxyImage</a:t>
            </a:r>
            <a:br>
              <a:rPr lang="en-US" sz="1200">
                <a:solidFill>
                  <a:schemeClr val="dk2"/>
                </a:solidFill>
              </a:rPr>
            </a:br>
            <a:r>
              <a:rPr lang="en-US" sz="1200">
                <a:solidFill>
                  <a:schemeClr val="dk2"/>
                </a:solidFill>
              </a:rPr>
              <a:t>ThumbnailLarge?imageId=237f8a66-94c3-4c4b-a866-bb1960cd795c; </a:t>
            </a:r>
            <a:br>
              <a:rPr lang="en-US" sz="1200">
                <a:solidFill>
                  <a:schemeClr val="dk2"/>
                </a:solidFill>
              </a:rPr>
            </a:br>
            <a:r>
              <a:rPr lang="en-US" sz="1200">
                <a:solidFill>
                  <a:schemeClr val="dk2"/>
                </a:solidFill>
              </a:rPr>
              <a:t>(R) https://www.gbif.org/occurrence/1100318568 </a:t>
            </a:r>
            <a:endParaRPr sz="1200">
              <a:solidFill>
                <a:schemeClr val="dk2"/>
              </a:solidFill>
            </a:endParaRPr>
          </a:p>
        </p:txBody>
      </p:sp>
      <p:pic>
        <p:nvPicPr>
          <p:cNvPr id="143" name="Google Shape;143;p19"/>
          <p:cNvPicPr preferRelativeResize="0"/>
          <p:nvPr/>
        </p:nvPicPr>
        <p:blipFill rotWithShape="1">
          <a:blip r:embed="rId3">
            <a:alphaModFix/>
          </a:blip>
          <a:srcRect l="6135" r="6467"/>
          <a:stretch/>
        </p:blipFill>
        <p:spPr>
          <a:xfrm>
            <a:off x="499175" y="1509275"/>
            <a:ext cx="4937324" cy="3249551"/>
          </a:xfrm>
          <a:prstGeom prst="rect">
            <a:avLst/>
          </a:prstGeom>
          <a:noFill/>
          <a:ln>
            <a:noFill/>
          </a:ln>
        </p:spPr>
      </p:pic>
      <p:grpSp>
        <p:nvGrpSpPr>
          <p:cNvPr id="144" name="Google Shape;144;p19"/>
          <p:cNvGrpSpPr/>
          <p:nvPr/>
        </p:nvGrpSpPr>
        <p:grpSpPr>
          <a:xfrm>
            <a:off x="7617325" y="1509275"/>
            <a:ext cx="3804626" cy="4536375"/>
            <a:chOff x="7617325" y="1509275"/>
            <a:chExt cx="3804626" cy="4536375"/>
          </a:xfrm>
        </p:grpSpPr>
        <p:pic>
          <p:nvPicPr>
            <p:cNvPr id="145" name="Google Shape;145;p19"/>
            <p:cNvPicPr preferRelativeResize="0"/>
            <p:nvPr/>
          </p:nvPicPr>
          <p:blipFill>
            <a:blip r:embed="rId4">
              <a:alphaModFix/>
            </a:blip>
            <a:stretch>
              <a:fillRect/>
            </a:stretch>
          </p:blipFill>
          <p:spPr>
            <a:xfrm>
              <a:off x="7617325" y="1509275"/>
              <a:ext cx="3804626" cy="2752092"/>
            </a:xfrm>
            <a:prstGeom prst="rect">
              <a:avLst/>
            </a:prstGeom>
            <a:noFill/>
            <a:ln>
              <a:noFill/>
            </a:ln>
          </p:spPr>
        </p:pic>
        <p:pic>
          <p:nvPicPr>
            <p:cNvPr id="146" name="Google Shape;146;p19"/>
            <p:cNvPicPr preferRelativeResize="0"/>
            <p:nvPr/>
          </p:nvPicPr>
          <p:blipFill rotWithShape="1">
            <a:blip r:embed="rId5">
              <a:alphaModFix/>
            </a:blip>
            <a:srcRect b="55291"/>
            <a:stretch/>
          </p:blipFill>
          <p:spPr>
            <a:xfrm>
              <a:off x="7617325" y="4261375"/>
              <a:ext cx="3804626" cy="1704451"/>
            </a:xfrm>
            <a:prstGeom prst="rect">
              <a:avLst/>
            </a:prstGeom>
            <a:noFill/>
            <a:ln>
              <a:noFill/>
            </a:ln>
          </p:spPr>
        </p:pic>
        <p:sp>
          <p:nvSpPr>
            <p:cNvPr id="147" name="Google Shape;147;p19"/>
            <p:cNvSpPr/>
            <p:nvPr/>
          </p:nvSpPr>
          <p:spPr>
            <a:xfrm>
              <a:off x="7617325" y="1528850"/>
              <a:ext cx="3804600" cy="4516800"/>
            </a:xfrm>
            <a:prstGeom prst="rect">
              <a:avLst/>
            </a:prstGeom>
            <a:noFill/>
            <a:ln w="2857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8" name="Google Shape;148;p19"/>
          <p:cNvSpPr/>
          <p:nvPr/>
        </p:nvSpPr>
        <p:spPr>
          <a:xfrm rot="10800000" flipH="1">
            <a:off x="4382850" y="2052675"/>
            <a:ext cx="3211500" cy="362100"/>
          </a:xfrm>
          <a:prstGeom prst="rightArrow">
            <a:avLst>
              <a:gd name="adj1" fmla="val 20382"/>
              <a:gd name="adj2" fmla="val 59527"/>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19"/>
          <p:cNvSpPr/>
          <p:nvPr/>
        </p:nvSpPr>
        <p:spPr>
          <a:xfrm>
            <a:off x="2132650" y="1700825"/>
            <a:ext cx="2262300" cy="1281600"/>
          </a:xfrm>
          <a:prstGeom prst="rect">
            <a:avLst/>
          </a:prstGeom>
          <a:noFill/>
          <a:ln w="2857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sp>
        <p:nvSpPr>
          <p:cNvPr id="155" name="Google Shape;155;p20"/>
          <p:cNvSpPr txBox="1">
            <a:spLocks noGrp="1"/>
          </p:cNvSpPr>
          <p:nvPr>
            <p:ph type="title"/>
          </p:nvPr>
        </p:nvSpPr>
        <p:spPr>
          <a:xfrm>
            <a:off x="415600" y="593367"/>
            <a:ext cx="11360700" cy="763500"/>
          </a:xfrm>
          <a:prstGeom prst="rect">
            <a:avLst/>
          </a:prstGeom>
        </p:spPr>
        <p:txBody>
          <a:bodyPr spcFirstLastPara="1" wrap="square" lIns="121900" tIns="121900" rIns="121900" bIns="121900" anchor="t" anchorCtr="0">
            <a:normAutofit/>
          </a:bodyPr>
          <a:lstStyle/>
          <a:p>
            <a:pPr marL="0" lvl="0" indent="0" algn="l" rtl="0">
              <a:spcBef>
                <a:spcPts val="0"/>
              </a:spcBef>
              <a:spcAft>
                <a:spcPts val="0"/>
              </a:spcAft>
              <a:buNone/>
            </a:pPr>
            <a:r>
              <a:rPr lang="en-US" sz="2800"/>
              <a:t>What is georeferencing?</a:t>
            </a:r>
            <a:endParaRPr sz="2800"/>
          </a:p>
        </p:txBody>
      </p:sp>
      <p:sp>
        <p:nvSpPr>
          <p:cNvPr id="156" name="Google Shape;156;p20"/>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p>
            <a:pPr marL="0" lvl="0" indent="0" algn="r" rtl="0">
              <a:spcBef>
                <a:spcPts val="0"/>
              </a:spcBef>
              <a:spcAft>
                <a:spcPts val="0"/>
              </a:spcAft>
              <a:buNone/>
            </a:pPr>
            <a:fld id="{00000000-1234-1234-1234-123412341234}" type="slidenum">
              <a:rPr lang="en-US"/>
              <a:t>8</a:t>
            </a:fld>
            <a:endParaRPr/>
          </a:p>
        </p:txBody>
      </p:sp>
      <p:sp>
        <p:nvSpPr>
          <p:cNvPr id="157" name="Google Shape;157;p20"/>
          <p:cNvSpPr txBox="1"/>
          <p:nvPr/>
        </p:nvSpPr>
        <p:spPr>
          <a:xfrm>
            <a:off x="415600" y="6141425"/>
            <a:ext cx="113607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200">
                <a:solidFill>
                  <a:schemeClr val="dk2"/>
                </a:solidFill>
              </a:rPr>
              <a:t>Images: (L) http://arctos.database.museum/media/10621584 CC BY-NC; (R) http://arctos.database.museum/guid/UTEP:Herb:4042 </a:t>
            </a:r>
            <a:endParaRPr sz="1200">
              <a:solidFill>
                <a:schemeClr val="dk2"/>
              </a:solidFill>
            </a:endParaRPr>
          </a:p>
        </p:txBody>
      </p:sp>
      <p:pic>
        <p:nvPicPr>
          <p:cNvPr id="158" name="Google Shape;158;p20"/>
          <p:cNvPicPr preferRelativeResize="0"/>
          <p:nvPr/>
        </p:nvPicPr>
        <p:blipFill>
          <a:blip r:embed="rId3">
            <a:alphaModFix/>
          </a:blip>
          <a:stretch>
            <a:fillRect/>
          </a:stretch>
        </p:blipFill>
        <p:spPr>
          <a:xfrm>
            <a:off x="5558250" y="1280667"/>
            <a:ext cx="6218050" cy="4939775"/>
          </a:xfrm>
          <a:prstGeom prst="rect">
            <a:avLst/>
          </a:prstGeom>
          <a:noFill/>
          <a:ln>
            <a:noFill/>
          </a:ln>
        </p:spPr>
      </p:pic>
      <p:pic>
        <p:nvPicPr>
          <p:cNvPr id="159" name="Google Shape;159;p20"/>
          <p:cNvPicPr preferRelativeResize="0"/>
          <p:nvPr/>
        </p:nvPicPr>
        <p:blipFill>
          <a:blip r:embed="rId4">
            <a:alphaModFix/>
          </a:blip>
          <a:stretch>
            <a:fillRect/>
          </a:stretch>
        </p:blipFill>
        <p:spPr>
          <a:xfrm>
            <a:off x="415600" y="1356875"/>
            <a:ext cx="3179150" cy="4769848"/>
          </a:xfrm>
          <a:prstGeom prst="rect">
            <a:avLst/>
          </a:prstGeom>
          <a:noFill/>
          <a:ln>
            <a:noFill/>
          </a:ln>
        </p:spPr>
      </p:pic>
      <p:pic>
        <p:nvPicPr>
          <p:cNvPr id="160" name="Google Shape;160;p20"/>
          <p:cNvPicPr preferRelativeResize="0"/>
          <p:nvPr/>
        </p:nvPicPr>
        <p:blipFill>
          <a:blip r:embed="rId5">
            <a:alphaModFix/>
          </a:blip>
          <a:stretch>
            <a:fillRect/>
          </a:stretch>
        </p:blipFill>
        <p:spPr>
          <a:xfrm>
            <a:off x="2237750" y="2390638"/>
            <a:ext cx="3320502" cy="2076725"/>
          </a:xfrm>
          <a:prstGeom prst="rect">
            <a:avLst/>
          </a:prstGeom>
          <a:noFill/>
          <a:ln w="28575" cap="flat" cmpd="sng">
            <a:solidFill>
              <a:schemeClr val="accent3"/>
            </a:solidFill>
            <a:prstDash val="solid"/>
            <a:round/>
            <a:headEnd type="none" w="sm" len="sm"/>
            <a:tailEnd type="none" w="sm" len="sm"/>
          </a:ln>
        </p:spPr>
      </p:pic>
      <p:sp>
        <p:nvSpPr>
          <p:cNvPr id="161" name="Google Shape;161;p20"/>
          <p:cNvSpPr/>
          <p:nvPr/>
        </p:nvSpPr>
        <p:spPr>
          <a:xfrm rot="10800000" flipH="1">
            <a:off x="3936100" y="4491450"/>
            <a:ext cx="1702500" cy="627900"/>
          </a:xfrm>
          <a:prstGeom prst="bentArrow">
            <a:avLst>
              <a:gd name="adj1" fmla="val 9928"/>
              <a:gd name="adj2" fmla="val 17263"/>
              <a:gd name="adj3" fmla="val 25000"/>
              <a:gd name="adj4" fmla="val 43750"/>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21"/>
          <p:cNvSpPr txBox="1">
            <a:spLocks noGrp="1"/>
          </p:cNvSpPr>
          <p:nvPr>
            <p:ph type="title"/>
          </p:nvPr>
        </p:nvSpPr>
        <p:spPr>
          <a:xfrm>
            <a:off x="415600" y="593367"/>
            <a:ext cx="11360700" cy="763500"/>
          </a:xfrm>
          <a:prstGeom prst="rect">
            <a:avLst/>
          </a:prstGeom>
        </p:spPr>
        <p:txBody>
          <a:bodyPr spcFirstLastPara="1" wrap="square" lIns="121900" tIns="121900" rIns="121900" bIns="121900" anchor="t" anchorCtr="0">
            <a:normAutofit/>
          </a:bodyPr>
          <a:lstStyle/>
          <a:p>
            <a:pPr marL="0" lvl="0" indent="0" algn="l" rtl="0">
              <a:spcBef>
                <a:spcPts val="0"/>
              </a:spcBef>
              <a:spcAft>
                <a:spcPts val="0"/>
              </a:spcAft>
              <a:buNone/>
            </a:pPr>
            <a:r>
              <a:rPr lang="en-US" sz="2800"/>
              <a:t>What is georeferencing?</a:t>
            </a:r>
            <a:endParaRPr sz="2800"/>
          </a:p>
        </p:txBody>
      </p:sp>
      <p:sp>
        <p:nvSpPr>
          <p:cNvPr id="168" name="Google Shape;168;p21"/>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p>
            <a:pPr marL="0" lvl="0" indent="0" algn="r" rtl="0">
              <a:spcBef>
                <a:spcPts val="0"/>
              </a:spcBef>
              <a:spcAft>
                <a:spcPts val="0"/>
              </a:spcAft>
              <a:buNone/>
            </a:pPr>
            <a:fld id="{00000000-1234-1234-1234-123412341234}" type="slidenum">
              <a:rPr lang="en-US"/>
              <a:t>9</a:t>
            </a:fld>
            <a:endParaRPr/>
          </a:p>
        </p:txBody>
      </p:sp>
      <p:pic>
        <p:nvPicPr>
          <p:cNvPr id="169" name="Google Shape;169;p21"/>
          <p:cNvPicPr preferRelativeResize="0"/>
          <p:nvPr/>
        </p:nvPicPr>
        <p:blipFill rotWithShape="1">
          <a:blip r:embed="rId3">
            <a:alphaModFix/>
          </a:blip>
          <a:srcRect t="9199" b="16434"/>
          <a:stretch/>
        </p:blipFill>
        <p:spPr>
          <a:xfrm>
            <a:off x="415600" y="1356875"/>
            <a:ext cx="11162351" cy="5100275"/>
          </a:xfrm>
          <a:prstGeom prst="rect">
            <a:avLst/>
          </a:prstGeom>
          <a:noFill/>
          <a:ln>
            <a:noFill/>
          </a:ln>
        </p:spPr>
      </p:pic>
      <p:sp>
        <p:nvSpPr>
          <p:cNvPr id="170" name="Google Shape;170;p21"/>
          <p:cNvSpPr txBox="1"/>
          <p:nvPr/>
        </p:nvSpPr>
        <p:spPr>
          <a:xfrm>
            <a:off x="415575" y="5841550"/>
            <a:ext cx="111624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a:solidFill>
                  <a:schemeClr val="dk2"/>
                </a:solidFill>
                <a:highlight>
                  <a:schemeClr val="lt1"/>
                </a:highlight>
              </a:rPr>
              <a:t>Image: </a:t>
            </a:r>
            <a:r>
              <a:rPr lang="en-US" u="sng">
                <a:solidFill>
                  <a:schemeClr val="hlink"/>
                </a:solidFill>
                <a:highlight>
                  <a:schemeClr val="lt1"/>
                </a:highlight>
                <a:hlinkClick r:id="rId4"/>
              </a:rPr>
              <a:t>https://www.gbif.org/occurrence/map?basis_of_record=PRESERVED_SPECIMEN&amp;has_coordinate=true&amp;has_geospatial_issue=</a:t>
            </a:r>
            <a:br>
              <a:rPr lang="en-US" u="sng">
                <a:solidFill>
                  <a:schemeClr val="hlink"/>
                </a:solidFill>
                <a:highlight>
                  <a:schemeClr val="lt1"/>
                </a:highlight>
                <a:hlinkClick r:id="rId4"/>
              </a:rPr>
            </a:br>
            <a:r>
              <a:rPr lang="en-US" u="sng">
                <a:solidFill>
                  <a:schemeClr val="hlink"/>
                </a:solidFill>
                <a:highlight>
                  <a:schemeClr val="lt1"/>
                </a:highlight>
                <a:hlinkClick r:id="rId4"/>
              </a:rPr>
              <a:t>false&amp;occurrence_status=present</a:t>
            </a:r>
            <a:endParaRPr>
              <a:solidFill>
                <a:schemeClr val="dk2"/>
              </a:solidFill>
              <a:highlight>
                <a:schemeClr val="lt1"/>
              </a:highlight>
            </a:endParaRPr>
          </a:p>
        </p:txBody>
      </p:sp>
    </p:spTree>
  </p:cSld>
  <p:clrMapOvr>
    <a:masterClrMapping/>
  </p:clrMapOvr>
</p:sld>
</file>

<file path=ppt/theme/theme1.xml><?xml version="1.0" encoding="utf-8"?>
<a:theme xmlns:a="http://schemas.openxmlformats.org/drawingml/2006/main" name="Digitization Academy">
  <a:themeElements>
    <a:clrScheme name="Simple Light">
      <a:dk1>
        <a:srgbClr val="000000"/>
      </a:dk1>
      <a:lt1>
        <a:srgbClr val="FFFFFF"/>
      </a:lt1>
      <a:dk2>
        <a:srgbClr val="595959"/>
      </a:dk2>
      <a:lt2>
        <a:srgbClr val="EEEEEE"/>
      </a:lt2>
      <a:accent1>
        <a:srgbClr val="628CBB"/>
      </a:accent1>
      <a:accent2>
        <a:srgbClr val="D3BB34"/>
      </a:accent2>
      <a:accent3>
        <a:srgbClr val="6BAB4C"/>
      </a:accent3>
      <a:accent4>
        <a:srgbClr val="D48C2B"/>
      </a:accent4>
      <a:accent5>
        <a:srgbClr val="FFFFFF"/>
      </a:accent5>
      <a:accent6>
        <a:srgbClr val="FFFFFF"/>
      </a:accent6>
      <a:hlink>
        <a:srgbClr val="628CBB"/>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11340</Words>
  <Application>Microsoft Macintosh PowerPoint</Application>
  <PresentationFormat>Widescreen</PresentationFormat>
  <Paragraphs>580</Paragraphs>
  <Slides>51</Slides>
  <Notes>51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51</vt:i4>
      </vt:variant>
    </vt:vector>
  </HeadingPairs>
  <TitlesOfParts>
    <vt:vector size="57" baseType="lpstr">
      <vt:lpstr>Helvetica Neue</vt:lpstr>
      <vt:lpstr>Courier New</vt:lpstr>
      <vt:lpstr>Cambria</vt:lpstr>
      <vt:lpstr>Calibri</vt:lpstr>
      <vt:lpstr>Arial</vt:lpstr>
      <vt:lpstr>Digitization Academy</vt:lpstr>
      <vt:lpstr>Introduction to Biodiversity Specimen Digitization  Georeferencing</vt:lpstr>
      <vt:lpstr>Outline </vt:lpstr>
      <vt:lpstr>PowerPoint Presentation</vt:lpstr>
      <vt:lpstr>What is georeferencing?</vt:lpstr>
      <vt:lpstr>What is georeferencing?</vt:lpstr>
      <vt:lpstr>What is georeferencing?</vt:lpstr>
      <vt:lpstr>What is georeferencing?</vt:lpstr>
      <vt:lpstr>What is georeferencing?</vt:lpstr>
      <vt:lpstr>What is georeferencing?</vt:lpstr>
      <vt:lpstr>What is georeferencing?</vt:lpstr>
      <vt:lpstr>Geospatial concepts: Geographic feature</vt:lpstr>
      <vt:lpstr>Geospatial concepts: Coordinate system</vt:lpstr>
      <vt:lpstr>Geospatial concepts: Latitude &amp; Longitude</vt:lpstr>
      <vt:lpstr>Geospatial concepts: Coordinate precision</vt:lpstr>
      <vt:lpstr>Geospatial concepts: Datum       </vt:lpstr>
      <vt:lpstr>Georeferencing process</vt:lpstr>
      <vt:lpstr>Georeferencing process: Establish latitude &amp; longitude</vt:lpstr>
      <vt:lpstr>Georeferencing process: Establish latitude &amp; longitude</vt:lpstr>
      <vt:lpstr>Georeferencing process: Establish latitude  &amp; longitude</vt:lpstr>
      <vt:lpstr>Georeferencing process: Establish latitude &amp; longitude</vt:lpstr>
      <vt:lpstr>Georeferencing process: Determine uncertainty</vt:lpstr>
      <vt:lpstr>Georeferencing process: Determine uncertainty</vt:lpstr>
      <vt:lpstr>Georeferencing process: Record notes</vt:lpstr>
      <vt:lpstr>Georeferencing process</vt:lpstr>
      <vt:lpstr>Live georeferencing demo</vt:lpstr>
      <vt:lpstr>Georeferencing data: Standard fields       </vt:lpstr>
      <vt:lpstr>Georeferencing data: Standard fields       </vt:lpstr>
      <vt:lpstr>Georeferencing data: Standard fields       </vt:lpstr>
      <vt:lpstr>Georeferencing data: Standard fields       </vt:lpstr>
      <vt:lpstr>Georeferencing data: Standard fields       </vt:lpstr>
      <vt:lpstr>Georeferencing approaches</vt:lpstr>
      <vt:lpstr>Where are some things you think a good georeferencing tool could do for you?</vt:lpstr>
      <vt:lpstr>Georeferencing tools: Google Earth</vt:lpstr>
      <vt:lpstr>Georeferencing tools: GEOLocate</vt:lpstr>
      <vt:lpstr>Georeferencing tools: GEOLocate CoGe</vt:lpstr>
      <vt:lpstr>Georeferencing tools: GEOLocate CoGe       </vt:lpstr>
      <vt:lpstr>Georeferencing tools: Ali-Bey</vt:lpstr>
      <vt:lpstr>Georeferencing tools: APIs</vt:lpstr>
      <vt:lpstr>Georeferencing tools: BELS</vt:lpstr>
      <vt:lpstr>Georeferencing in the community</vt:lpstr>
      <vt:lpstr>Georeferencing in the community</vt:lpstr>
      <vt:lpstr>Georeferencing in the community</vt:lpstr>
      <vt:lpstr>Georeferencing in the community</vt:lpstr>
      <vt:lpstr>Georeferencing in the community</vt:lpstr>
      <vt:lpstr>Georeferencing resources</vt:lpstr>
      <vt:lpstr>Georeferencing resources</vt:lpstr>
      <vt:lpstr>Live georeferencing demo</vt:lpstr>
      <vt:lpstr>Group Activity</vt:lpstr>
      <vt:lpstr>Group Activity</vt:lpstr>
      <vt:lpstr>Group Activity Discussion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Introduction to Biodiversity Specimen Digitization  Georeferencing</dc:title>
  <cp:lastModifiedBy>Erica Krimmel</cp:lastModifiedBy>
  <cp:revision>1</cp:revision>
  <dcterms:modified xsi:type="dcterms:W3CDTF">2022-10-27T15:07:57Z</dcterms:modified>
</cp:coreProperties>
</file>