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Helvetica Neue"/>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HelveticaNeue-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HelveticaNeue-italic.fntdata"/><Relationship Id="rId12" Type="http://schemas.openxmlformats.org/officeDocument/2006/relationships/slide" Target="slides/slide7.xml"/><Relationship Id="rId34" Type="http://schemas.openxmlformats.org/officeDocument/2006/relationships/font" Target="fonts/HelveticaNeue-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HelveticaNeue-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749304c6c3_0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PRESENTING THIS SECTION REQUIRES APPROX. 45 MINUTES FOR CONTENT + 30 MINUTES FOR DISCUSSION.</a:t>
            </a:r>
            <a:endParaRPr sz="1100">
              <a:highlight>
                <a:srgbClr val="FFFF00"/>
              </a:highlight>
              <a:latin typeface="Arial"/>
              <a:ea typeface="Arial"/>
              <a:cs typeface="Arial"/>
              <a:sym typeface="Arial"/>
            </a:endParaRPr>
          </a:p>
        </p:txBody>
      </p:sp>
      <p:sp>
        <p:nvSpPr>
          <p:cNvPr id="69" name="Google Shape;69;g1749304c6c3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e3dbffb1ff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e3dbffb1ff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Comparing the three </a:t>
            </a:r>
            <a:r>
              <a:rPr lang="en-US"/>
              <a:t>workflow sequences together, we notice a couple commonalities: First, everything</a:t>
            </a:r>
            <a:r>
              <a:rPr lang="en-US"/>
              <a:t> begins with pre-digitization curation and ends with mobilizing data via the web, via data aggregators, and for internal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Second, although earlier in these slides we talked about georeferencing being one of the five digitization task clusters, we don’t see it anywhere in these workflows. Georeferencing is, as far as our current digitization strategies go, almost always a separate task from the rest of the tasks we’ve been looking at here. We will talk more about why during our georeferencing content block.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consider which of these workflow sequences might be most applicable for your collection, acknowledging that you may have only just learn they exist. </a:t>
            </a:r>
            <a:r>
              <a:rPr i="1" lang="en-US"/>
              <a:t>You can share your response by typing A, B, or C in the Zoom chat.</a:t>
            </a:r>
            <a:endParaRPr i="1"/>
          </a:p>
        </p:txBody>
      </p:sp>
      <p:sp>
        <p:nvSpPr>
          <p:cNvPr id="154" name="Google Shape;154;ge3dbffb1ff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3dbffb1ff_0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3dbffb1ff_0_1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Institutional setting and project goals dictate the specifics of how task clusters are applied in a given digitization workflow.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order of digitization workflow tasks varies even </a:t>
            </a:r>
            <a:r>
              <a:rPr lang="en-US"/>
              <a:t>within</a:t>
            </a:r>
            <a:r>
              <a:rPr lang="en-US"/>
              <a:t> the generalized sequences that we just looked at. Your type of collection, staff availability, access to equipment, physical space </a:t>
            </a:r>
            <a:r>
              <a:rPr lang="en-US"/>
              <a:t>available</a:t>
            </a:r>
            <a:r>
              <a:rPr lang="en-US"/>
              <a:t>, and other facilities available will dictate the workflows that make sense for your digitization project. Some of these are factors you have control over, and others will be constraints that you need to work within. And, as we said above, your </a:t>
            </a:r>
            <a:r>
              <a:rPr lang="en-US"/>
              <a:t>institutional</a:t>
            </a:r>
            <a:r>
              <a:rPr lang="en-US"/>
              <a:t> goals will play a role in how you design </a:t>
            </a:r>
            <a:r>
              <a:rPr lang="en-US"/>
              <a:t>digitization</a:t>
            </a:r>
            <a:r>
              <a:rPr lang="en-US"/>
              <a:t> for your collection.</a:t>
            </a:r>
            <a:endParaRPr/>
          </a:p>
        </p:txBody>
      </p:sp>
      <p:sp>
        <p:nvSpPr>
          <p:cNvPr id="162" name="Google Shape;162;ge3dbffb1ff_0_1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3ccf682f9c_2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3ccf682f9c_2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We will now move on to exploring one the these digitization workflow tasks in more depth. Pre-digitization c</a:t>
            </a:r>
            <a:r>
              <a:rPr lang="en-US"/>
              <a:t>uration is essential, almost always the first step in a digitization workflow, and often has benefits that extend beyond the immediate needs of the digitization project. In many circumstances, an upcoming digitization project is a stimulus for attending to needed or neglected curatorial tasks.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Think about your own collection. What are some pre-digitization curation tasks you think it needs? </a:t>
            </a:r>
            <a:r>
              <a:rPr i="1" lang="en-US"/>
              <a:t>Go ahead and post your answers in the chat. </a:t>
            </a:r>
            <a:r>
              <a:rPr lang="en-US"/>
              <a:t>Consider the physical condition and organization of specimens in your collection, and how easy or difficult it would be to start digitizing tomorrow. Where would you run into roadblocks related to the curation of your collection?</a:t>
            </a:r>
            <a:endParaRPr/>
          </a:p>
        </p:txBody>
      </p:sp>
      <p:sp>
        <p:nvSpPr>
          <p:cNvPr id="170" name="Google Shape;170;g13ccf682f9c_2_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e2d03ad0b0_1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e2d03ad0b0_1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are going to briefly cover some example pre-digitization curation tasks in the next slides. Remember that even though none of these tasks involve actually digitizing anything, they</a:t>
            </a:r>
            <a:r>
              <a:rPr lang="en-US"/>
              <a:t> are essential to the future efficiency of a digitization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First, if your digitization project is focusing on part of your </a:t>
            </a:r>
            <a:r>
              <a:rPr lang="en-US"/>
              <a:t>collection</a:t>
            </a:r>
            <a:r>
              <a:rPr lang="en-US"/>
              <a:t> that has not yet been catalogued, specimen preparation is crucial. We often think of specimen preparation as something that happens soon after an </a:t>
            </a:r>
            <a:r>
              <a:rPr lang="en-US"/>
              <a:t>organism</a:t>
            </a:r>
            <a:r>
              <a:rPr lang="en-US"/>
              <a:t> is collected, and ideally that’s true, but for many institutions with historic collections there are also legacy specimens that have, to date, escaped preparation.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images on this slide you can see two common examples: an herbarium specimen that was pressed and dried, and stored with its label in newspaper but never mounted; and a bunch of butterflies dried and folded into paper or glassine </a:t>
            </a:r>
            <a:r>
              <a:rPr lang="en-US"/>
              <a:t>satchels, with the collecting information in many cases handwritten on the exterior of the satchel. In order to digitize these specimens in any way, they need to be properly prepared for long term preservation.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Keep in mind that specimen preparation may require specialized skills or knowledge; make sure you aren’t counting on staff who are trained in digitization to also be expert at specimen prep!</a:t>
            </a:r>
            <a:endParaRPr/>
          </a:p>
        </p:txBody>
      </p:sp>
      <p:sp>
        <p:nvSpPr>
          <p:cNvPr id="177" name="Google Shape;177;ge2d03ad0b0_1_1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e2d03ad0b0_1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e2d03ad0b0_1_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Specimen</a:t>
            </a:r>
            <a:r>
              <a:rPr lang="en-US"/>
              <a:t> repair and/or preservation goes hand-in-glove with specimen preparation. Ongoing attention to physical preservation, including </a:t>
            </a:r>
            <a:r>
              <a:rPr lang="en-US"/>
              <a:t>repair</a:t>
            </a:r>
            <a:r>
              <a:rPr lang="en-US"/>
              <a:t> where necessary, is an </a:t>
            </a:r>
            <a:r>
              <a:rPr lang="en-US"/>
              <a:t>important</a:t>
            </a:r>
            <a:r>
              <a:rPr lang="en-US"/>
              <a:t> part of collections management.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will be handling specimens in mass for a digitization project, this might be a good time to tackle a rehousing project. For example, the photo on the right illustrates an oology </a:t>
            </a:r>
            <a:r>
              <a:rPr lang="en-US"/>
              <a:t>specimen</a:t>
            </a:r>
            <a:r>
              <a:rPr lang="en-US"/>
              <a:t> being </a:t>
            </a:r>
            <a:r>
              <a:rPr lang="en-US"/>
              <a:t>transferred</a:t>
            </a:r>
            <a:r>
              <a:rPr lang="en-US"/>
              <a:t> from an acidic cardboard housing to a new, archival clear plastic housing.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left hand image, this box is full of malacological specimens that are covered in soot due to their storage conditions during the early 20th century, when coal was a widespread residencial and </a:t>
            </a:r>
            <a:r>
              <a:rPr lang="en-US"/>
              <a:t>commercial</a:t>
            </a:r>
            <a:r>
              <a:rPr lang="en-US"/>
              <a:t> fuel. If our digitization project includes imaging these specimens, we may want to clean them in advance so as not to slow down the image capture task.</a:t>
            </a:r>
            <a:endParaRPr/>
          </a:p>
        </p:txBody>
      </p:sp>
      <p:sp>
        <p:nvSpPr>
          <p:cNvPr id="189" name="Google Shape;189;ge2d03ad0b0_1_12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3dbffb1ff_0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3dbffb1ff_0_1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All specimens need to be uniquely identifiable, and for this reason most have a catalog number already attached. Supplementing the </a:t>
            </a:r>
            <a:r>
              <a:rPr lang="en-US"/>
              <a:t>legacy</a:t>
            </a:r>
            <a:r>
              <a:rPr lang="en-US"/>
              <a:t> catalog number with a computer-readable identifier, like a barcode, can be very useful for digitization workflows especially when you are capturing the computer-readable identifier in your images. This is because you can use imaging processing software to automatically rename your image files based on the unique identifier, which then allows you to connect specimen data to specimen images.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Unique identifiers can be applied in several physical formats. The most commonly used are numeric (as shown above in the middle image of the fossil specimen), one-dimensional barcodes (as shown in the left-most image on the screen depicting an </a:t>
            </a:r>
            <a:r>
              <a:rPr lang="en-US"/>
              <a:t>herbarium</a:t>
            </a:r>
            <a:r>
              <a:rPr lang="en-US"/>
              <a:t> label), and two-dimensional barcodes (as </a:t>
            </a:r>
            <a:r>
              <a:rPr lang="en-US"/>
              <a:t>shown</a:t>
            </a:r>
            <a:r>
              <a:rPr lang="en-US"/>
              <a:t> in the right-most image of the insect </a:t>
            </a:r>
            <a:r>
              <a:rPr lang="en-US"/>
              <a:t>specimens</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pre-digitization curation task is an example of one that you may actually find fits better if done during your digitization workflow. For instance, if you have herbarium specimens that you are imaging and you need to apply a barcode like the one above, it may be easier to attach the barcode while imaging, rather than handling the </a:t>
            </a:r>
            <a:r>
              <a:rPr lang="en-US"/>
              <a:t>specimen</a:t>
            </a:r>
            <a:r>
              <a:rPr lang="en-US"/>
              <a:t> once to attach a barcode and a second time to image it.</a:t>
            </a:r>
            <a:endParaRPr/>
          </a:p>
        </p:txBody>
      </p:sp>
      <p:sp>
        <p:nvSpPr>
          <p:cNvPr id="201" name="Google Shape;201;ge3dbffb1ff_0_15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2d03ad0b0_1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2d03ad0b0_1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Nomenclatural updates are another curatorial task requiring specialized skills and </a:t>
            </a:r>
            <a:r>
              <a:rPr lang="en-US"/>
              <a:t>knowledge</a:t>
            </a:r>
            <a:r>
              <a:rPr lang="en-US"/>
              <a:t>. In the example herbarium specimen shown here, you can see that this plant has been </a:t>
            </a:r>
            <a:r>
              <a:rPr lang="en-US"/>
              <a:t>identified</a:t>
            </a:r>
            <a:r>
              <a:rPr lang="en-US"/>
              <a:t> three times as two different taxa. Depending on the goals of your digitization project, it may be critical that you review identifications and update nomenclature that is out of date. Or, you may not have the internal expertise to do so but understand that by digitizing your specimens you’ll be able to request expert assistance more easily in the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your specimens lack a taxonomic identification entirely, or have been identified only to a higher </a:t>
            </a:r>
            <a:r>
              <a:rPr lang="en-US"/>
              <a:t>classification</a:t>
            </a:r>
            <a:r>
              <a:rPr lang="en-US"/>
              <a:t>, this is also an important pre-digitization curation task. In the example image on the left, a staff member identifies fossil insect specimens prior to digitization.</a:t>
            </a:r>
            <a:endParaRPr/>
          </a:p>
        </p:txBody>
      </p:sp>
      <p:sp>
        <p:nvSpPr>
          <p:cNvPr id="215" name="Google Shape;215;ge2d03ad0b0_1_13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e2d03ad0b0_1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e2d03ad0b0_1_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Physical collection organization can help your future digitization workflow be more streamlined. For collection types that use specimen lots, it may be necessary to subdivide into taxonomic groups, or otherwise group </a:t>
            </a:r>
            <a:r>
              <a:rPr lang="en-US"/>
              <a:t>individual</a:t>
            </a:r>
            <a:r>
              <a:rPr lang="en-US"/>
              <a:t> specimens together so that information can be digitized. For example, in the image on the left this bulk specimen is catalogued as a lot because everything was collected in the same event, but it also contains </a:t>
            </a:r>
            <a:r>
              <a:rPr lang="en-US"/>
              <a:t>individual fossils representing multiple taxa. Grouping individual fossils taxonomically will allow a technician to digitize this information later.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image on the right, these insect specimens have not been filed into the rest of the entomology collection. Filing them prior to digitizing will streamline that workflow.</a:t>
            </a:r>
            <a:endParaRPr/>
          </a:p>
        </p:txBody>
      </p:sp>
      <p:sp>
        <p:nvSpPr>
          <p:cNvPr id="230" name="Google Shape;230;ge2d03ad0b0_1_1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e2d03ad0b0_1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e2d03ad0b0_1_1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Exemplar specimens might be getting flagged for imaging, taxonomic review, research-specific purposes, etc. Flagging, as a pre-digitization curation task, is a way to let digitization staff know that a particular specimen needs to be treated differently from the standard workflow.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image on the left, a drawer of grasshopper specimens may have certain individuals that a curator would like the review the taxonomic identification of. In the image on the right, the digitization project manager is using pink paper tags to flag specimens that are of high enough quality to image, and is also indicating which camera each specimen needs to be imaged with.</a:t>
            </a:r>
            <a:endParaRPr/>
          </a:p>
        </p:txBody>
      </p:sp>
      <p:sp>
        <p:nvSpPr>
          <p:cNvPr id="242" name="Google Shape;242;ge2d03ad0b0_1_14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3d5cc844c3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3d5cc844c3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50">
                <a:highlight>
                  <a:schemeClr val="lt1"/>
                </a:highlight>
                <a:latin typeface="Arial"/>
                <a:ea typeface="Arial"/>
                <a:cs typeface="Arial"/>
                <a:sym typeface="Arial"/>
              </a:rPr>
              <a:t>THIS SLIDE MAKES USE OF POLL EVERYWHERE.</a:t>
            </a:r>
            <a:endParaRPr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150">
                <a:highlight>
                  <a:schemeClr val="lt1"/>
                </a:highlight>
                <a:latin typeface="Arial"/>
                <a:ea typeface="Arial"/>
                <a:cs typeface="Arial"/>
                <a:sym typeface="Arial"/>
              </a:rPr>
              <a:t>Q: What pre-digitization curation task(s) apply to your collection?</a:t>
            </a:r>
            <a:endParaRPr i="1"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150">
                <a:highlight>
                  <a:schemeClr val="lt1"/>
                </a:highlight>
                <a:latin typeface="Arial"/>
                <a:ea typeface="Arial"/>
                <a:cs typeface="Arial"/>
                <a:sym typeface="Arial"/>
              </a:rPr>
              <a:t>A: specimen preparation | specimen repair and/or preservation | attaching unique identifiers | updating nomenclature | physical collection </a:t>
            </a:r>
            <a:r>
              <a:rPr i="1" lang="en-US" sz="1150">
                <a:highlight>
                  <a:schemeClr val="lt1"/>
                </a:highlight>
                <a:latin typeface="Arial"/>
                <a:ea typeface="Arial"/>
                <a:cs typeface="Arial"/>
                <a:sym typeface="Arial"/>
              </a:rPr>
              <a:t>organization</a:t>
            </a:r>
            <a:r>
              <a:rPr i="1" lang="en-US" sz="1150">
                <a:highlight>
                  <a:schemeClr val="lt1"/>
                </a:highlight>
                <a:latin typeface="Arial"/>
                <a:ea typeface="Arial"/>
                <a:cs typeface="Arial"/>
                <a:sym typeface="Arial"/>
              </a:rPr>
              <a:t> | flagging exemplar specimens</a:t>
            </a:r>
            <a:endParaRPr i="1" sz="1150">
              <a:highlight>
                <a:schemeClr val="lt1"/>
              </a:highlight>
              <a:latin typeface="Arial"/>
              <a:ea typeface="Arial"/>
              <a:cs typeface="Arial"/>
              <a:sym typeface="Arial"/>
            </a:endParaRPr>
          </a:p>
        </p:txBody>
      </p:sp>
      <p:sp>
        <p:nvSpPr>
          <p:cNvPr id="254" name="Google Shape;254;g13d5cc844c3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3cc3845df9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3cc3845df9_0_1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13cc3845df9_0_17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e3d9b6ab2d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e3d9b6ab2d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Now we will transition to reviewing a few examples from real life projects so that you can see how digitization tasks, including pre-digitization curation, come together into an actual workflow. T</a:t>
            </a:r>
            <a:r>
              <a:rPr lang="en-US"/>
              <a:t>he biodiversity collections community has been digitizing for decades, and so we have a lot of collective experience to reference and build on. Through the rest of</a:t>
            </a:r>
            <a:r>
              <a:rPr lang="en-US"/>
              <a:t> the week we will cover more specifics on tasks in these workflow, but for now we want you thinking about how all of these digitization tasks fit together into an efficient workflow.</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Take a minute to look at this example workflow for herbarium specimens participating in the California Phenology Network digitization project, which is based on an “image to data to distribution” pathway (workflow sequence C from earlier). Notice that barcoding specimens is a pre-digitization curation task at the beginning of this workflow, and that they’re also calling out post-digitization curation with the “Refile” step. After images are created and processed, they get moved into something called the CCH2 Portal for the data capture tasks. Note that this workflow has indicated what kind of person should undertake each task, either a technician/citizen scientist or an advance technician/supervisor. Defining roles is an important part of designing digitization workflows.</a:t>
            </a:r>
            <a:endParaRPr/>
          </a:p>
          <a:p>
            <a:pPr indent="0" lvl="0" marL="0" rtl="0" algn="l">
              <a:spcBef>
                <a:spcPts val="0"/>
              </a:spcBef>
              <a:spcAft>
                <a:spcPts val="0"/>
              </a:spcAft>
              <a:buNone/>
            </a:pPr>
            <a:r>
              <a:t/>
            </a:r>
            <a:endParaRPr/>
          </a:p>
        </p:txBody>
      </p:sp>
      <p:sp>
        <p:nvSpPr>
          <p:cNvPr id="263" name="Google Shape;263;ge3d9b6ab2d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3d9b6ab2d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e3d9b6ab2d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this second example workflow roles are also defined between two named staff members and two interns with different skill sets, again </a:t>
            </a:r>
            <a:r>
              <a:rPr lang="en-US"/>
              <a:t>visualized</a:t>
            </a:r>
            <a:r>
              <a:rPr lang="en-US"/>
              <a:t> by box color. This example is from an invertebrate paleontology collection at the Natural History Museum of Los Angeles County. Notice that there is no flow laid out, only tasks clustered together. This workflow is following a “parallel data/image to distribution” pathway</a:t>
            </a:r>
            <a:r>
              <a:rPr lang="en-US"/>
              <a:t> (workflow sequence B from earlier), which makes sense for the nature of the specimens involved. As we mentioned earlier, you can also notice that georeferencing is an entirely distinct task on this diagram, and that quality control (labelled QC here) is present in multiple task cluster boxes.</a:t>
            </a:r>
            <a:endParaRPr/>
          </a:p>
        </p:txBody>
      </p:sp>
      <p:sp>
        <p:nvSpPr>
          <p:cNvPr id="274" name="Google Shape;274;ge3d9b6ab2d_0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e3d9b6ab2d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e3d9b6ab2d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Our example for the “d</a:t>
            </a:r>
            <a:r>
              <a:rPr lang="en-US"/>
              <a:t>ata to occasional or optional image to distribution” pathway (workflow sequence A from earlier) is from a consortium of insect collections who have been collaborating to create shared workflows. Entomology collections typically have too many specimens to image everything, which is why this workflow sequence fits best. Notice that the BugFlow group has organized their flow according to slightly different task clusters, represented by the box colors: pre-digitization, project management, extended specimen, imaging, and label data. Digitization is constantly evolving and the Nelson et al. task clusters were proposed a decade ago, so it’s natural that collections are re-envisioning them. This workflow also begins with collecting a specimen in the field, which is forward thinking.</a:t>
            </a:r>
            <a:endParaRPr/>
          </a:p>
        </p:txBody>
      </p:sp>
      <p:sp>
        <p:nvSpPr>
          <p:cNvPr id="284" name="Google Shape;284;ge3d9b6ab2d_0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e2d03ad0b0_1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e2d03ad0b0_1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Because collections have been digitizing for a good couple decades, you have plenty of existing resources to use as a starting point in your own digitization project. I’m including several resources on this slide, but this is by no means a complete list.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DROID (Developing Robust Object to Image to Data) was a series of workshops in 2012 that produced workflow modules and task lists in concert with the Nelson et al. paper. It includes specific workflows for different types of specimens, such as f</a:t>
            </a:r>
            <a:r>
              <a:rPr lang="en-US"/>
              <a:t>lat sheets and packets, pinned specimens in trays and drawers, things in spirits, 3D objects in trays, etc.</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iDigBio has done numerous workshops with the biodiversity collections community that </a:t>
            </a:r>
            <a:r>
              <a:rPr lang="en-US"/>
              <a:t>resulted</a:t>
            </a:r>
            <a:r>
              <a:rPr lang="en-US"/>
              <a:t> in handy resources. You can browse through past workshops at the link here and find materials on individual workshop wiki pages.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Thematic Collections Networks are a grant funding mechanism in the United States that groups collections from multiple institutions together to work on digitizing the same types of specimens. Frequently these networks create digitization workflows for their own use, and also to share with anyone else who is interested. You can find a list of Thematic Collections Networks at the link here.</a:t>
            </a:r>
            <a:endParaRPr/>
          </a:p>
        </p:txBody>
      </p:sp>
      <p:sp>
        <p:nvSpPr>
          <p:cNvPr id="294" name="Google Shape;294;ge2d03ad0b0_1_15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e3dbffb1ff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e3dbffb1ff_0_1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Remember that not all of these tasks are required to meet the digitization goals of your institution or for your specimen. It is important to understand conceptually why you are digitizing so that you can maximize your results and not get overwhelmed by possibilities.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Once you understand why you’re digitizing, you don’t need to reinvent the wheel. Start by looking to see who else has done something similar, and if you don’t find good </a:t>
            </a:r>
            <a:r>
              <a:rPr lang="en-US"/>
              <a:t>documentation</a:t>
            </a:r>
            <a:r>
              <a:rPr lang="en-US"/>
              <a:t> available online, send an email to people involved in the project. Most folks digitizing biodiversity collections are happy to share their experience with newcomers.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You’ll also find that designing digitization workflows is an </a:t>
            </a:r>
            <a:r>
              <a:rPr lang="en-US"/>
              <a:t>iterative</a:t>
            </a:r>
            <a:r>
              <a:rPr lang="en-US"/>
              <a:t> process. So don’t worry too much about getting it exactly right on the first try.</a:t>
            </a:r>
            <a:endParaRPr/>
          </a:p>
        </p:txBody>
      </p:sp>
      <p:sp>
        <p:nvSpPr>
          <p:cNvPr id="302" name="Google Shape;302;ge3dbffb1ff_0_1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e3dbffb1ff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 want to end on one final note about the ancillary benefit of how designing</a:t>
            </a:r>
            <a:r>
              <a:rPr lang="en-US"/>
              <a:t> digitization workflows can build and reinforce collaborative relationships both internal and external to your </a:t>
            </a:r>
            <a:r>
              <a:rPr lang="en-US"/>
              <a:t>institution</a:t>
            </a:r>
            <a:r>
              <a:rPr lang="en-US"/>
              <a:t>. In this diagram, if we start by looking at the two center boxes (specimen data and specimen images) we see how a digitization project connects those to a web of other people and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instance, maybe the digitization project is an impetus for rehousing specimens and for crowdfunding some new cabinets. And maybe in order to digitize the taxonomic names associated with these specimens getting a </a:t>
            </a:r>
            <a:r>
              <a:rPr lang="en-US"/>
              <a:t>expert</a:t>
            </a:r>
            <a:r>
              <a:rPr lang="en-US"/>
              <a:t> to come in and share their </a:t>
            </a:r>
            <a:r>
              <a:rPr lang="en-US"/>
              <a:t>taxonomic</a:t>
            </a:r>
            <a:r>
              <a:rPr lang="en-US"/>
              <a:t> expertise is important. Maybe in order to handle the specimen images being generated by the digitization project, the collections staff </a:t>
            </a:r>
            <a:r>
              <a:rPr lang="en-US"/>
              <a:t>need</a:t>
            </a:r>
            <a:r>
              <a:rPr lang="en-US"/>
              <a:t> to coordinate with their museum’s </a:t>
            </a:r>
            <a:r>
              <a:rPr lang="en-US"/>
              <a:t>marketing</a:t>
            </a:r>
            <a:r>
              <a:rPr lang="en-US"/>
              <a:t> department, and in order to share the specimen data and images they need to develop a stronger relationship with the museum IT staff. Even external to the institution, figuring out a digitization workflow involves networking with data aggregators, like GBIF or iDigBio.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Worth the time to diagram out your digitization workflow before beginning a new project so that you can identify additional resources you may need, as well as who could help you get those resources. This can help you avoid a situation where you put a lot of time and energy into, say, imaging specimens, but then realize you have no plan for where to store all the image files.</a:t>
            </a:r>
            <a:endParaRPr/>
          </a:p>
        </p:txBody>
      </p:sp>
      <p:sp>
        <p:nvSpPr>
          <p:cNvPr id="309" name="Google Shape;309;ge3dbffb1ff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3dbffb1ff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e3dbffb1ff_0_1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For the next ~30 minutes we will be in breakout rooms discussing these three prompts, which I will also paste into the chat for reference. Please nominate someone to present a 2-minute summary to the group when we return together.</a:t>
            </a:r>
            <a:endParaRPr/>
          </a:p>
          <a:p>
            <a:pPr indent="0" lvl="0" marL="0" rtl="0" algn="l">
              <a:spcBef>
                <a:spcPts val="0"/>
              </a:spcBef>
              <a:spcAft>
                <a:spcPts val="0"/>
              </a:spcAft>
              <a:buNone/>
            </a:pPr>
            <a:r>
              <a:t/>
            </a:r>
            <a:endParaRPr/>
          </a:p>
          <a:p>
            <a:pPr indent="-304800" lvl="0" marL="457200" rtl="0" algn="l">
              <a:spcBef>
                <a:spcPts val="0"/>
              </a:spcBef>
              <a:spcAft>
                <a:spcPts val="0"/>
              </a:spcAft>
              <a:buSzPts val="1200"/>
              <a:buAutoNum type="arabicPeriod"/>
            </a:pPr>
            <a:r>
              <a:rPr lang="en-US"/>
              <a:t>Which of the digitization workflow sequences from Nelson et al. is most applicable to your collection?</a:t>
            </a:r>
            <a:endParaRPr/>
          </a:p>
          <a:p>
            <a:pPr indent="-304800" lvl="0" marL="457200" rtl="0" algn="l">
              <a:spcBef>
                <a:spcPts val="0"/>
              </a:spcBef>
              <a:spcAft>
                <a:spcPts val="0"/>
              </a:spcAft>
              <a:buSzPts val="1200"/>
              <a:buAutoNum type="arabicPeriod"/>
            </a:pPr>
            <a:r>
              <a:rPr lang="en-US"/>
              <a:t>What are the most significant aspects of your collection that will affect pre-digitization curation?</a:t>
            </a:r>
            <a:endParaRPr/>
          </a:p>
          <a:p>
            <a:pPr indent="-304800" lvl="0" marL="457200" rtl="0" algn="l">
              <a:spcBef>
                <a:spcPts val="0"/>
              </a:spcBef>
              <a:spcAft>
                <a:spcPts val="0"/>
              </a:spcAft>
              <a:buSzPts val="1200"/>
              <a:buAutoNum type="arabicPeriod"/>
            </a:pPr>
            <a:r>
              <a:rPr lang="en-US"/>
              <a:t>What additional resources might you need for pre-</a:t>
            </a:r>
            <a:r>
              <a:rPr lang="en-US"/>
              <a:t>digitization</a:t>
            </a:r>
            <a:r>
              <a:rPr lang="en-US"/>
              <a:t> curation, and where might you find them?</a:t>
            </a:r>
            <a:endParaRPr/>
          </a:p>
        </p:txBody>
      </p:sp>
      <p:sp>
        <p:nvSpPr>
          <p:cNvPr id="350" name="Google Shape;350;ge3dbffb1ff_0_1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3d752eb1d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3d752eb1d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13d752eb1d5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defined by a 2012 publication by Nelson et al., a</a:t>
            </a:r>
            <a:r>
              <a:rPr lang="en-US"/>
              <a:t> digitization workflow is “a sequence of tasks that are performed in order to create digital information that characterised individual specimens.” We will be using Nelson et al.’s digitization workflow framework as the basis for this block of content, because it provides a good conceptual framework to start thinking about different elements of workflows. This paper is also worth reading on your own!</a:t>
            </a:r>
            <a:endParaRPr/>
          </a:p>
        </p:txBody>
      </p:sp>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3dbffb1ff_0_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can break digitization workflows into five primary task clusters: pre-digitization curation and staging, specimen image capture, specimen image processing, electronic data capture (e.g. transcription), and georeferencing specimen data. Note that quality control and data cleaning are integral to each of these task clusters, as is project management. Also, task clusters are not necessarily sequential, though some common workflow sequences exist, which we will be looking at together </a:t>
            </a:r>
            <a:r>
              <a:rPr lang="en-US"/>
              <a:t>today</a:t>
            </a:r>
            <a:r>
              <a:rPr lang="en-US"/>
              <a:t>.</a:t>
            </a:r>
            <a:endParaRPr/>
          </a:p>
        </p:txBody>
      </p:sp>
      <p:sp>
        <p:nvSpPr>
          <p:cNvPr id="99" name="Google Shape;99;ge3dbffb1ff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3c35d07eb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3c35d07eb2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50">
                <a:highlight>
                  <a:schemeClr val="lt1"/>
                </a:highlight>
                <a:latin typeface="Arial"/>
                <a:ea typeface="Arial"/>
                <a:cs typeface="Arial"/>
                <a:sym typeface="Arial"/>
              </a:rPr>
              <a:t>THIS SLIDE MAKES USE OF POLL EVERYWHERE.</a:t>
            </a:r>
            <a:endParaRPr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150">
                <a:highlight>
                  <a:schemeClr val="lt1"/>
                </a:highlight>
                <a:latin typeface="Arial"/>
                <a:ea typeface="Arial"/>
                <a:cs typeface="Arial"/>
                <a:sym typeface="Arial"/>
              </a:rPr>
              <a:t>Q: What digitization task cluster do you think you are most </a:t>
            </a:r>
            <a:r>
              <a:rPr i="1" lang="en-US" sz="1150">
                <a:highlight>
                  <a:schemeClr val="lt1"/>
                </a:highlight>
                <a:latin typeface="Arial"/>
                <a:ea typeface="Arial"/>
                <a:cs typeface="Arial"/>
                <a:sym typeface="Arial"/>
              </a:rPr>
              <a:t>familiar with currently?</a:t>
            </a:r>
            <a:endParaRPr i="1"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150">
                <a:highlight>
                  <a:schemeClr val="lt1"/>
                </a:highlight>
                <a:latin typeface="Arial"/>
                <a:ea typeface="Arial"/>
                <a:cs typeface="Arial"/>
                <a:sym typeface="Arial"/>
              </a:rPr>
              <a:t>A: pre-digitization curation and staging | specimen image capture | specimen image processing | electronic data capture | georeferencing specimen data</a:t>
            </a:r>
            <a:endParaRPr i="1" sz="1150">
              <a:highlight>
                <a:schemeClr val="lt1"/>
              </a:highlight>
              <a:latin typeface="Arial"/>
              <a:ea typeface="Arial"/>
              <a:cs typeface="Arial"/>
              <a:sym typeface="Arial"/>
            </a:endParaRPr>
          </a:p>
        </p:txBody>
      </p:sp>
      <p:sp>
        <p:nvSpPr>
          <p:cNvPr id="107" name="Google Shape;107;g13c35d07eb2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c35d07eb2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3c35d07eb2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50">
                <a:highlight>
                  <a:schemeClr val="lt1"/>
                </a:highlight>
                <a:latin typeface="Arial"/>
                <a:ea typeface="Arial"/>
                <a:cs typeface="Arial"/>
                <a:sym typeface="Arial"/>
              </a:rPr>
              <a:t>THIS SLIDE MAKES USE OF POLL EVERYWHERE.</a:t>
            </a:r>
            <a:endParaRPr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150">
                <a:highlight>
                  <a:schemeClr val="lt1"/>
                </a:highlight>
                <a:latin typeface="Arial"/>
                <a:ea typeface="Arial"/>
                <a:cs typeface="Arial"/>
                <a:sym typeface="Arial"/>
              </a:rPr>
              <a:t>Q: What digitization task cluster are you most interested in becoming more familiar with?</a:t>
            </a:r>
            <a:endParaRPr i="1" sz="115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150">
                <a:highlight>
                  <a:schemeClr val="lt1"/>
                </a:highlight>
                <a:latin typeface="Arial"/>
                <a:ea typeface="Arial"/>
                <a:cs typeface="Arial"/>
                <a:sym typeface="Arial"/>
              </a:rPr>
              <a:t>A: pre-digitization curation and staging | specimen image capture | specimen image processing | electronic data capture | georeferencing specimen data</a:t>
            </a:r>
            <a:endParaRPr sz="1150">
              <a:highlight>
                <a:schemeClr val="lt1"/>
              </a:highlight>
              <a:latin typeface="Arial"/>
              <a:ea typeface="Arial"/>
              <a:cs typeface="Arial"/>
              <a:sym typeface="Arial"/>
            </a:endParaRPr>
          </a:p>
        </p:txBody>
      </p:sp>
      <p:sp>
        <p:nvSpPr>
          <p:cNvPr id="116" name="Google Shape;116;g13c35d07eb2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3cc3845df9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3cc3845df9_0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are going to look at three c</a:t>
            </a:r>
            <a:r>
              <a:rPr lang="en-US"/>
              <a:t>ommon workflow sequences, as identified by Nelson et al. The first sequence moves from data, to occasional or optional image, to distribution. Notice that after data capture, a subset of specimens (exemplars) are imaged but other specimens are not.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workflow sequence fits collections in which few or no specimens are imaged, and/or where imaging specimen labels is likewise not of interest.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example, you might see this in an entomology collection, where capturing images is important but it is unreasonable to image </a:t>
            </a:r>
            <a:r>
              <a:rPr i="1" lang="en-US"/>
              <a:t>every</a:t>
            </a:r>
            <a:r>
              <a:rPr lang="en-US"/>
              <a:t> specimen due to the quantity of specimens. You may also see this workflow used for specimens that are preserved separately from their collecting information. For example, in fluid-preserved herpetological collections it is common to attach catalog numbers or other identifiers to each specimen but then maintain the rest of the label data on a sheet affixed inside or outside of the jar. In this case, data capture is naturally a separate process from specimen imaging, even if you chose to image 100% of specimens.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5" name="Google Shape;125;g13cc3845df9_0_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3cc3845df9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3cc3845df9_0_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second workflow sequence includes</a:t>
            </a:r>
            <a:r>
              <a:rPr lang="en-US"/>
              <a:t> parallel tracks for capturing data and images. Because it treats data capture and image capture as independent and simultaneously ongoing rather than as sequential, this sequence can be the most labor intensive of the three. This is especially true when specimens must be handled twice, with a need for multiple trips to storage locations and increased opportunities for specimen damage.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However, this workflow sequence can also be very efficient if data capture proceeds from bulk data sources such as ledgers or card catalogs, thus requiring specimen handling only during image capture.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Many vertebrate collections utilize this workflow sequence, because this collection discipline traditionally keeps detailed specimen ledgers. Additionally, vertebrate specimens vary widely in preparation type and in size, so capturing images can be a complex and multi-phase process.</a:t>
            </a:r>
            <a:endParaRPr/>
          </a:p>
        </p:txBody>
      </p:sp>
      <p:sp>
        <p:nvSpPr>
          <p:cNvPr id="134" name="Google Shape;134;g13cc3845df9_0_10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3cc3845df9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3cc3845df9_0_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third workflow sequence goes from</a:t>
            </a:r>
            <a:r>
              <a:rPr lang="en-US"/>
              <a:t> image to data to distribution. This is a very common workflow, because for the right type of specimen and for collections that want to image all specimens, it can be extremely efficient.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This workflow sequence minimizes specimen handling, increases efficiency by eliminating the need for return trips to storage locations, and offers the capacity to incorporate automated or semi-automated transcription methods within the data capture workflow. We will hear more about transcription methods tomorrow.</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Most herbaria use this workflow sequence for specimens prepared as flat sheets.</a:t>
            </a:r>
            <a:endParaRPr/>
          </a:p>
        </p:txBody>
      </p:sp>
      <p:sp>
        <p:nvSpPr>
          <p:cNvPr id="143" name="Google Shape;143;g13cc3845df9_0_1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p:nvPr/>
        </p:nvSpPr>
        <p:spPr>
          <a:xfrm rot="-5400000">
            <a:off x="5948263" y="611509"/>
            <a:ext cx="5282700" cy="72321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 name="Google Shape;15;p2"/>
          <p:cNvSpPr txBox="1"/>
          <p:nvPr>
            <p:ph type="ctrTitle"/>
          </p:nvPr>
        </p:nvSpPr>
        <p:spPr>
          <a:xfrm>
            <a:off x="1080933" y="2769100"/>
            <a:ext cx="5298900" cy="16461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6" name="Google Shape;16;p2"/>
          <p:cNvSpPr txBox="1"/>
          <p:nvPr>
            <p:ph idx="1" type="subTitle"/>
          </p:nvPr>
        </p:nvSpPr>
        <p:spPr>
          <a:xfrm>
            <a:off x="1081067" y="4332200"/>
            <a:ext cx="5298900" cy="1286700"/>
          </a:xfrm>
          <a:prstGeom prst="rect">
            <a:avLst/>
          </a:prstGeom>
        </p:spPr>
        <p:txBody>
          <a:bodyPr anchorCtr="0" anchor="t" bIns="121900" lIns="121900" spcFirstLastPara="1" rIns="121900" wrap="square" tIns="121900">
            <a:normAutofit/>
          </a:bodyPr>
          <a:lstStyle>
            <a:lvl1pPr lvl="0" algn="ctr">
              <a:spcBef>
                <a:spcPts val="0"/>
              </a:spcBef>
              <a:spcAft>
                <a:spcPts val="0"/>
              </a:spcAft>
              <a:buClr>
                <a:schemeClr val="dk2"/>
              </a:buClr>
              <a:buSzPts val="3900"/>
              <a:buNone/>
              <a:defRPr sz="3900">
                <a:solidFill>
                  <a:schemeClr val="dk2"/>
                </a:solidFill>
              </a:defRPr>
            </a:lvl1pPr>
            <a:lvl2pPr lvl="1" algn="ctr">
              <a:spcBef>
                <a:spcPts val="0"/>
              </a:spcBef>
              <a:spcAft>
                <a:spcPts val="0"/>
              </a:spcAft>
              <a:buSzPts val="2900"/>
              <a:buNone/>
              <a:defRPr sz="2900"/>
            </a:lvl2pPr>
            <a:lvl3pPr lvl="2" algn="ctr">
              <a:spcBef>
                <a:spcPts val="0"/>
              </a:spcBef>
              <a:spcAft>
                <a:spcPts val="0"/>
              </a:spcAft>
              <a:buSzPts val="2900"/>
              <a:buNone/>
              <a:defRPr sz="2900"/>
            </a:lvl3pPr>
            <a:lvl4pPr lvl="3" algn="ctr">
              <a:spcBef>
                <a:spcPts val="0"/>
              </a:spcBef>
              <a:spcAft>
                <a:spcPts val="0"/>
              </a:spcAft>
              <a:buSzPts val="2900"/>
              <a:buNone/>
              <a:defRPr sz="2900"/>
            </a:lvl4pPr>
            <a:lvl5pPr lvl="4" algn="ctr">
              <a:spcBef>
                <a:spcPts val="0"/>
              </a:spcBef>
              <a:spcAft>
                <a:spcPts val="0"/>
              </a:spcAft>
              <a:buSzPts val="2900"/>
              <a:buNone/>
              <a:defRPr sz="2900"/>
            </a:lvl5pPr>
            <a:lvl6pPr lvl="5" algn="ctr">
              <a:spcBef>
                <a:spcPts val="0"/>
              </a:spcBef>
              <a:spcAft>
                <a:spcPts val="0"/>
              </a:spcAft>
              <a:buSzPts val="2900"/>
              <a:buNone/>
              <a:defRPr sz="2900"/>
            </a:lvl6pPr>
            <a:lvl7pPr lvl="6" algn="ctr">
              <a:spcBef>
                <a:spcPts val="0"/>
              </a:spcBef>
              <a:spcAft>
                <a:spcPts val="0"/>
              </a:spcAft>
              <a:buSzPts val="2900"/>
              <a:buNone/>
              <a:defRPr sz="2900"/>
            </a:lvl7pPr>
            <a:lvl8pPr lvl="7" algn="ctr">
              <a:spcBef>
                <a:spcPts val="0"/>
              </a:spcBef>
              <a:spcAft>
                <a:spcPts val="0"/>
              </a:spcAft>
              <a:buSzPts val="2900"/>
              <a:buNone/>
              <a:defRPr sz="2900"/>
            </a:lvl8pPr>
            <a:lvl9pPr lvl="8" algn="ctr">
              <a:spcBef>
                <a:spcPts val="0"/>
              </a:spcBef>
              <a:spcAft>
                <a:spcPts val="0"/>
              </a:spcAft>
              <a:buSzPts val="2900"/>
              <a:buNone/>
              <a:defRPr sz="29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2">
    <p:spTree>
      <p:nvGrpSpPr>
        <p:cNvPr id="55" name="Shape 55"/>
        <p:cNvGrpSpPr/>
        <p:nvPr/>
      </p:nvGrpSpPr>
      <p:grpSpPr>
        <a:xfrm>
          <a:off x="0" y="0"/>
          <a:ext cx="0" cy="0"/>
          <a:chOff x="0" y="0"/>
          <a:chExt cx="0" cy="0"/>
        </a:xfrm>
      </p:grpSpPr>
      <p:sp>
        <p:nvSpPr>
          <p:cNvPr id="56" name="Google Shape;56;p11"/>
          <p:cNvSpPr/>
          <p:nvPr/>
        </p:nvSpPr>
        <p:spPr>
          <a:xfrm>
            <a:off x="303525" y="721275"/>
            <a:ext cx="11627700" cy="525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 name="Google Shape;57;p11"/>
          <p:cNvSpPr/>
          <p:nvPr/>
        </p:nvSpPr>
        <p:spPr>
          <a:xfrm>
            <a:off x="11677158" y="6409840"/>
            <a:ext cx="514800" cy="356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 name="Google Shape;58;p11"/>
          <p:cNvSpPr txBox="1"/>
          <p:nvPr/>
        </p:nvSpPr>
        <p:spPr>
          <a:xfrm>
            <a:off x="11438921" y="6475992"/>
            <a:ext cx="694800" cy="187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900" u="none" cap="none" strike="noStrike">
                <a:solidFill>
                  <a:schemeClr val="lt1"/>
                </a:solidFill>
                <a:latin typeface="Cambria"/>
                <a:ea typeface="Cambria"/>
                <a:cs typeface="Cambria"/>
                <a:sym typeface="Cambria"/>
              </a:rPr>
              <a:t>‹#›</a:t>
            </a:fld>
            <a:endParaRPr b="0" i="0" sz="900" u="none" cap="none" strike="noStrike">
              <a:solidFill>
                <a:schemeClr val="lt1"/>
              </a:solidFill>
              <a:latin typeface="Cambria"/>
              <a:ea typeface="Cambria"/>
              <a:cs typeface="Cambria"/>
              <a:sym typeface="Cambria"/>
            </a:endParaRPr>
          </a:p>
        </p:txBody>
      </p:sp>
      <p:sp>
        <p:nvSpPr>
          <p:cNvPr id="59" name="Google Shape;59;p11"/>
          <p:cNvSpPr txBox="1"/>
          <p:nvPr>
            <p:ph idx="12" type="sldNum"/>
          </p:nvPr>
        </p:nvSpPr>
        <p:spPr>
          <a:xfrm>
            <a:off x="11409045" y="6333134"/>
            <a:ext cx="731700" cy="525000"/>
          </a:xfrm>
          <a:prstGeom prst="rect">
            <a:avLst/>
          </a:prstGeom>
        </p:spPr>
        <p:txBody>
          <a:bodyPr anchorCtr="0" anchor="t"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2"/>
          <p:cNvSpPr/>
          <p:nvPr/>
        </p:nvSpPr>
        <p:spPr>
          <a:xfrm>
            <a:off x="303525" y="721275"/>
            <a:ext cx="11627700" cy="525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 name="Google Shape;62;p12"/>
          <p:cNvSpPr txBox="1"/>
          <p:nvPr>
            <p:ph type="title"/>
          </p:nvPr>
        </p:nvSpPr>
        <p:spPr>
          <a:xfrm>
            <a:off x="609600" y="287337"/>
            <a:ext cx="10972800" cy="5715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dk1"/>
              </a:buClr>
              <a:buSzPts val="2800"/>
              <a:buFont typeface="Helvetica Neue"/>
              <a:buNone/>
              <a:defRPr b="1" i="0" sz="2800" u="none" cap="none" strike="noStrike">
                <a:solidFill>
                  <a:schemeClr val="dk1"/>
                </a:solidFill>
                <a:latin typeface="Helvetica Neue"/>
                <a:ea typeface="Helvetica Neue"/>
                <a:cs typeface="Helvetica Neue"/>
                <a:sym typeface="Helvetica Neue"/>
              </a:defRPr>
            </a:lvl1pPr>
            <a:lvl2pPr lvl="1" rtl="0">
              <a:spcBef>
                <a:spcPts val="0"/>
              </a:spcBef>
              <a:spcAft>
                <a:spcPts val="0"/>
              </a:spcAft>
              <a:buSzPts val="3700"/>
              <a:buNone/>
              <a:defRPr sz="1800"/>
            </a:lvl2pPr>
            <a:lvl3pPr lvl="2" rtl="0">
              <a:spcBef>
                <a:spcPts val="0"/>
              </a:spcBef>
              <a:spcAft>
                <a:spcPts val="0"/>
              </a:spcAft>
              <a:buSzPts val="3700"/>
              <a:buNone/>
              <a:defRPr sz="1800"/>
            </a:lvl3pPr>
            <a:lvl4pPr lvl="3" rtl="0">
              <a:spcBef>
                <a:spcPts val="0"/>
              </a:spcBef>
              <a:spcAft>
                <a:spcPts val="0"/>
              </a:spcAft>
              <a:buSzPts val="3700"/>
              <a:buNone/>
              <a:defRPr sz="1800"/>
            </a:lvl4pPr>
            <a:lvl5pPr lvl="4" rtl="0">
              <a:spcBef>
                <a:spcPts val="0"/>
              </a:spcBef>
              <a:spcAft>
                <a:spcPts val="0"/>
              </a:spcAft>
              <a:buSzPts val="3700"/>
              <a:buNone/>
              <a:defRPr sz="1800"/>
            </a:lvl5pPr>
            <a:lvl6pPr lvl="5" rtl="0">
              <a:spcBef>
                <a:spcPts val="0"/>
              </a:spcBef>
              <a:spcAft>
                <a:spcPts val="0"/>
              </a:spcAft>
              <a:buSzPts val="3700"/>
              <a:buNone/>
              <a:defRPr sz="1800"/>
            </a:lvl6pPr>
            <a:lvl7pPr lvl="6" rtl="0">
              <a:spcBef>
                <a:spcPts val="0"/>
              </a:spcBef>
              <a:spcAft>
                <a:spcPts val="0"/>
              </a:spcAft>
              <a:buSzPts val="3700"/>
              <a:buNone/>
              <a:defRPr sz="1800"/>
            </a:lvl7pPr>
            <a:lvl8pPr lvl="7" rtl="0">
              <a:spcBef>
                <a:spcPts val="0"/>
              </a:spcBef>
              <a:spcAft>
                <a:spcPts val="0"/>
              </a:spcAft>
              <a:buSzPts val="3700"/>
              <a:buNone/>
              <a:defRPr sz="1800"/>
            </a:lvl8pPr>
            <a:lvl9pPr lvl="8" rtl="0">
              <a:spcBef>
                <a:spcPts val="0"/>
              </a:spcBef>
              <a:spcAft>
                <a:spcPts val="0"/>
              </a:spcAft>
              <a:buSzPts val="3700"/>
              <a:buNone/>
              <a:defRPr sz="1800"/>
            </a:lvl9pPr>
          </a:lstStyle>
          <a:p/>
        </p:txBody>
      </p:sp>
      <p:sp>
        <p:nvSpPr>
          <p:cNvPr id="63" name="Google Shape;63;p12"/>
          <p:cNvSpPr txBox="1"/>
          <p:nvPr>
            <p:ph idx="1" type="body"/>
          </p:nvPr>
        </p:nvSpPr>
        <p:spPr>
          <a:xfrm>
            <a:off x="609600" y="947110"/>
            <a:ext cx="10972800" cy="47007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600"/>
              </a:spcBef>
              <a:spcAft>
                <a:spcPts val="0"/>
              </a:spcAft>
              <a:buClr>
                <a:schemeClr val="dk1"/>
              </a:buClr>
              <a:buSzPts val="1800"/>
              <a:buChar char="○"/>
              <a:defRPr/>
            </a:lvl2pPr>
            <a:lvl3pPr indent="-342900" lvl="2" marL="1371600" rtl="0" algn="l">
              <a:spcBef>
                <a:spcPts val="1600"/>
              </a:spcBef>
              <a:spcAft>
                <a:spcPts val="0"/>
              </a:spcAft>
              <a:buClr>
                <a:schemeClr val="dk1"/>
              </a:buClr>
              <a:buSzPts val="1800"/>
              <a:buChar char="■"/>
              <a:defRPr/>
            </a:lvl3pPr>
            <a:lvl4pPr indent="-342900" lvl="3" marL="1828800" rtl="0" algn="l">
              <a:spcBef>
                <a:spcPts val="1600"/>
              </a:spcBef>
              <a:spcAft>
                <a:spcPts val="0"/>
              </a:spcAft>
              <a:buClr>
                <a:schemeClr val="dk1"/>
              </a:buClr>
              <a:buSzPts val="1800"/>
              <a:buChar char="●"/>
              <a:defRPr/>
            </a:lvl4pPr>
            <a:lvl5pPr indent="-342900" lvl="4" marL="2286000" rtl="0" algn="l">
              <a:spcBef>
                <a:spcPts val="1600"/>
              </a:spcBef>
              <a:spcAft>
                <a:spcPts val="0"/>
              </a:spcAft>
              <a:buClr>
                <a:schemeClr val="dk1"/>
              </a:buClr>
              <a:buSzPts val="1800"/>
              <a:buChar char="○"/>
              <a:defRPr/>
            </a:lvl5pPr>
            <a:lvl6pPr indent="-342900" lvl="5" marL="2743200" rtl="0" algn="l">
              <a:spcBef>
                <a:spcPts val="160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64" name="Google Shape;64;p12"/>
          <p:cNvSpPr/>
          <p:nvPr/>
        </p:nvSpPr>
        <p:spPr>
          <a:xfrm>
            <a:off x="11677158" y="6409840"/>
            <a:ext cx="514800" cy="356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 name="Google Shape;65;p12"/>
          <p:cNvSpPr txBox="1"/>
          <p:nvPr/>
        </p:nvSpPr>
        <p:spPr>
          <a:xfrm>
            <a:off x="11438921" y="6475992"/>
            <a:ext cx="694800" cy="187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900" u="none" cap="none" strike="noStrike">
                <a:solidFill>
                  <a:schemeClr val="lt1"/>
                </a:solidFill>
                <a:latin typeface="Cambria"/>
                <a:ea typeface="Cambria"/>
                <a:cs typeface="Cambria"/>
                <a:sym typeface="Cambria"/>
              </a:rPr>
              <a:t>‹#›</a:t>
            </a:fld>
            <a:endParaRPr b="0" i="0" sz="900" u="none" cap="none" strike="noStrike">
              <a:solidFill>
                <a:schemeClr val="lt1"/>
              </a:solidFill>
              <a:latin typeface="Cambria"/>
              <a:ea typeface="Cambria"/>
              <a:cs typeface="Cambria"/>
              <a:sym typeface="Cambria"/>
            </a:endParaRPr>
          </a:p>
        </p:txBody>
      </p:sp>
      <p:sp>
        <p:nvSpPr>
          <p:cNvPr id="66" name="Google Shape;66;p12"/>
          <p:cNvSpPr txBox="1"/>
          <p:nvPr>
            <p:ph idx="12" type="sldNum"/>
          </p:nvPr>
        </p:nvSpPr>
        <p:spPr>
          <a:xfrm>
            <a:off x="11409045" y="6333134"/>
            <a:ext cx="731700" cy="525000"/>
          </a:xfrm>
          <a:prstGeom prst="rect">
            <a:avLst/>
          </a:prstGeom>
        </p:spPr>
        <p:txBody>
          <a:bodyPr anchorCtr="0" anchor="t" bIns="121900" lIns="121900" spcFirstLastPara="1" rIns="121900" wrap="square" tIns="121900">
            <a:normAutofit/>
          </a:bodyPr>
          <a:lstStyle>
            <a:lvl1pPr lvl="0" rtl="0">
              <a:buNone/>
              <a:defRPr>
                <a:solidFill>
                  <a:schemeClr val="dk1"/>
                </a:solidFill>
                <a:latin typeface="Helvetica Neue"/>
                <a:ea typeface="Helvetica Neue"/>
                <a:cs typeface="Helvetica Neue"/>
                <a:sym typeface="Helvetica Neue"/>
              </a:defRPr>
            </a:lvl1pPr>
            <a:lvl2pPr lvl="1" rtl="0">
              <a:buNone/>
              <a:defRPr>
                <a:solidFill>
                  <a:schemeClr val="dk1"/>
                </a:solidFill>
                <a:latin typeface="Helvetica Neue"/>
                <a:ea typeface="Helvetica Neue"/>
                <a:cs typeface="Helvetica Neue"/>
                <a:sym typeface="Helvetica Neue"/>
              </a:defRPr>
            </a:lvl2pPr>
            <a:lvl3pPr lvl="2" rtl="0">
              <a:buNone/>
              <a:defRPr>
                <a:solidFill>
                  <a:schemeClr val="dk1"/>
                </a:solidFill>
                <a:latin typeface="Helvetica Neue"/>
                <a:ea typeface="Helvetica Neue"/>
                <a:cs typeface="Helvetica Neue"/>
                <a:sym typeface="Helvetica Neue"/>
              </a:defRPr>
            </a:lvl3pPr>
            <a:lvl4pPr lvl="3" rtl="0">
              <a:buNone/>
              <a:defRPr>
                <a:solidFill>
                  <a:schemeClr val="dk1"/>
                </a:solidFill>
                <a:latin typeface="Helvetica Neue"/>
                <a:ea typeface="Helvetica Neue"/>
                <a:cs typeface="Helvetica Neue"/>
                <a:sym typeface="Helvetica Neue"/>
              </a:defRPr>
            </a:lvl4pPr>
            <a:lvl5pPr lvl="4" rtl="0">
              <a:buNone/>
              <a:defRPr>
                <a:solidFill>
                  <a:schemeClr val="dk1"/>
                </a:solidFill>
                <a:latin typeface="Helvetica Neue"/>
                <a:ea typeface="Helvetica Neue"/>
                <a:cs typeface="Helvetica Neue"/>
                <a:sym typeface="Helvetica Neue"/>
              </a:defRPr>
            </a:lvl5pPr>
            <a:lvl6pPr lvl="5" rtl="0">
              <a:buNone/>
              <a:defRPr>
                <a:solidFill>
                  <a:schemeClr val="dk1"/>
                </a:solidFill>
                <a:latin typeface="Helvetica Neue"/>
                <a:ea typeface="Helvetica Neue"/>
                <a:cs typeface="Helvetica Neue"/>
                <a:sym typeface="Helvetica Neue"/>
              </a:defRPr>
            </a:lvl6pPr>
            <a:lvl7pPr lvl="6" rtl="0">
              <a:buNone/>
              <a:defRPr>
                <a:solidFill>
                  <a:schemeClr val="dk1"/>
                </a:solidFill>
                <a:latin typeface="Helvetica Neue"/>
                <a:ea typeface="Helvetica Neue"/>
                <a:cs typeface="Helvetica Neue"/>
                <a:sym typeface="Helvetica Neue"/>
              </a:defRPr>
            </a:lvl7pPr>
            <a:lvl8pPr lvl="7" rtl="0">
              <a:buNone/>
              <a:defRPr>
                <a:solidFill>
                  <a:schemeClr val="dk1"/>
                </a:solidFill>
                <a:latin typeface="Helvetica Neue"/>
                <a:ea typeface="Helvetica Neue"/>
                <a:cs typeface="Helvetica Neue"/>
                <a:sym typeface="Helvetica Neue"/>
              </a:defRPr>
            </a:lvl8pPr>
            <a:lvl9pPr lvl="8" rtl="0">
              <a:buNone/>
              <a:defRPr>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hite)"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p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406400" lvl="0" marL="457200">
              <a:spcBef>
                <a:spcPts val="0"/>
              </a:spcBef>
              <a:spcAft>
                <a:spcPts val="0"/>
              </a:spcAft>
              <a:buSzPts val="2800"/>
              <a:buChar char="●"/>
              <a:defRPr sz="2800"/>
            </a:lvl1pPr>
            <a:lvl2pPr indent="-400050" lvl="1" marL="914400">
              <a:spcBef>
                <a:spcPts val="0"/>
              </a:spcBef>
              <a:spcAft>
                <a:spcPts val="0"/>
              </a:spcAft>
              <a:buSzPts val="2700"/>
              <a:buChar char="○"/>
              <a:defRPr/>
            </a:lvl2pPr>
            <a:lvl3pPr indent="-381000" lvl="2" marL="1371600">
              <a:spcBef>
                <a:spcPts val="0"/>
              </a:spcBef>
              <a:spcAft>
                <a:spcPts val="0"/>
              </a:spcAft>
              <a:buSzPts val="2400"/>
              <a:buChar char="■"/>
              <a:defRPr/>
            </a:lvl3pPr>
            <a:lvl4pPr indent="-361950" lvl="3" marL="1828800">
              <a:spcBef>
                <a:spcPts val="0"/>
              </a:spcBef>
              <a:spcAft>
                <a:spcPts val="0"/>
              </a:spcAft>
              <a:buSzPts val="21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3" name="Google Shape;23;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ue)">
  <p:cSld name="TITLE_AND_BODY_2">
    <p:bg>
      <p:bgPr>
        <a:solidFill>
          <a:schemeClr val="accent1"/>
        </a:solidFill>
      </p:bgPr>
    </p:bg>
    <p:spTree>
      <p:nvGrpSpPr>
        <p:cNvPr id="24" name="Shape 24"/>
        <p:cNvGrpSpPr/>
        <p:nvPr/>
      </p:nvGrpSpPr>
      <p:grpSpPr>
        <a:xfrm>
          <a:off x="0" y="0"/>
          <a:ext cx="0" cy="0"/>
          <a:chOff x="0" y="0"/>
          <a:chExt cx="0" cy="0"/>
        </a:xfrm>
      </p:grpSpPr>
      <p:sp>
        <p:nvSpPr>
          <p:cNvPr id="25" name="Google Shape;25;p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6" name="Google Shape;26;p5"/>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412750" lvl="0" marL="457200" rtl="0">
              <a:spcBef>
                <a:spcPts val="0"/>
              </a:spcBef>
              <a:spcAft>
                <a:spcPts val="0"/>
              </a:spcAft>
              <a:buClr>
                <a:schemeClr val="lt1"/>
              </a:buClr>
              <a:buSzPts val="2900"/>
              <a:buChar char="●"/>
              <a:defRPr>
                <a:solidFill>
                  <a:schemeClr val="lt1"/>
                </a:solidFill>
              </a:defRPr>
            </a:lvl1pPr>
            <a:lvl2pPr indent="-400050" lvl="1" marL="914400" rtl="0">
              <a:spcBef>
                <a:spcPts val="0"/>
              </a:spcBef>
              <a:spcAft>
                <a:spcPts val="0"/>
              </a:spcAft>
              <a:buClr>
                <a:schemeClr val="lt1"/>
              </a:buClr>
              <a:buSzPts val="2700"/>
              <a:buChar char="○"/>
              <a:defRPr>
                <a:solidFill>
                  <a:schemeClr val="lt1"/>
                </a:solidFill>
              </a:defRPr>
            </a:lvl2pPr>
            <a:lvl3pPr indent="-381000" lvl="2" marL="1371600" rtl="0">
              <a:spcBef>
                <a:spcPts val="0"/>
              </a:spcBef>
              <a:spcAft>
                <a:spcPts val="0"/>
              </a:spcAft>
              <a:buClr>
                <a:schemeClr val="lt1"/>
              </a:buClr>
              <a:buSzPts val="2400"/>
              <a:buChar char="■"/>
              <a:defRPr>
                <a:solidFill>
                  <a:schemeClr val="lt1"/>
                </a:solidFill>
              </a:defRPr>
            </a:lvl3pPr>
            <a:lvl4pPr indent="-361950" lvl="3" marL="1828800" rtl="0">
              <a:spcBef>
                <a:spcPts val="0"/>
              </a:spcBef>
              <a:spcAft>
                <a:spcPts val="0"/>
              </a:spcAft>
              <a:buClr>
                <a:schemeClr val="lt1"/>
              </a:buClr>
              <a:buSzPts val="2100"/>
              <a:buChar char="●"/>
              <a:defRPr>
                <a:solidFill>
                  <a:schemeClr val="lt1"/>
                </a:solidFill>
              </a:defRPr>
            </a:lvl4pPr>
            <a:lvl5pPr indent="-349250" lvl="4" marL="2286000" rtl="0">
              <a:spcBef>
                <a:spcPts val="0"/>
              </a:spcBef>
              <a:spcAft>
                <a:spcPts val="0"/>
              </a:spcAft>
              <a:buClr>
                <a:schemeClr val="lt1"/>
              </a:buClr>
              <a:buSzPts val="1900"/>
              <a:buChar char="○"/>
              <a:defRPr>
                <a:solidFill>
                  <a:schemeClr val="lt1"/>
                </a:solidFill>
              </a:defRPr>
            </a:lvl5pPr>
            <a:lvl6pPr indent="-349250" lvl="5" marL="2743200" rtl="0">
              <a:spcBef>
                <a:spcPts val="0"/>
              </a:spcBef>
              <a:spcAft>
                <a:spcPts val="0"/>
              </a:spcAft>
              <a:buClr>
                <a:schemeClr val="lt1"/>
              </a:buClr>
              <a:buSzPts val="1900"/>
              <a:buChar char="■"/>
              <a:defRPr>
                <a:solidFill>
                  <a:schemeClr val="lt1"/>
                </a:solidFill>
              </a:defRPr>
            </a:lvl6pPr>
            <a:lvl7pPr indent="-349250" lvl="6" marL="3200400" rtl="0">
              <a:spcBef>
                <a:spcPts val="0"/>
              </a:spcBef>
              <a:spcAft>
                <a:spcPts val="0"/>
              </a:spcAft>
              <a:buClr>
                <a:schemeClr val="lt1"/>
              </a:buClr>
              <a:buSzPts val="1900"/>
              <a:buChar char="●"/>
              <a:defRPr>
                <a:solidFill>
                  <a:schemeClr val="lt1"/>
                </a:solidFill>
              </a:defRPr>
            </a:lvl7pPr>
            <a:lvl8pPr indent="-349250" lvl="7" marL="3657600" rtl="0">
              <a:spcBef>
                <a:spcPts val="0"/>
              </a:spcBef>
              <a:spcAft>
                <a:spcPts val="0"/>
              </a:spcAft>
              <a:buClr>
                <a:schemeClr val="lt1"/>
              </a:buClr>
              <a:buSzPts val="1900"/>
              <a:buChar char="○"/>
              <a:defRPr>
                <a:solidFill>
                  <a:schemeClr val="lt1"/>
                </a:solidFill>
              </a:defRPr>
            </a:lvl8pPr>
            <a:lvl9pPr indent="-349250" lvl="8" marL="4114800" rtl="0">
              <a:spcBef>
                <a:spcPts val="0"/>
              </a:spcBef>
              <a:spcAft>
                <a:spcPts val="0"/>
              </a:spcAft>
              <a:buClr>
                <a:schemeClr val="lt1"/>
              </a:buClr>
              <a:buSzPts val="1900"/>
              <a:buChar char="■"/>
              <a:defRPr>
                <a:solidFill>
                  <a:schemeClr val="lt1"/>
                </a:solidFill>
              </a:defRPr>
            </a:lvl9pPr>
          </a:lstStyle>
          <a:p/>
        </p:txBody>
      </p:sp>
      <p:sp>
        <p:nvSpPr>
          <p:cNvPr id="27" name="Google Shape;27;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ine">
  <p:cSld name="TITLE_AND_BODY_1">
    <p:spTree>
      <p:nvGrpSpPr>
        <p:cNvPr id="28" name="Shape 28"/>
        <p:cNvGrpSpPr/>
        <p:nvPr/>
      </p:nvGrpSpPr>
      <p:grpSpPr>
        <a:xfrm>
          <a:off x="0" y="0"/>
          <a:ext cx="0" cy="0"/>
          <a:chOff x="0" y="0"/>
          <a:chExt cx="0" cy="0"/>
        </a:xfrm>
      </p:grpSpPr>
      <p:sp>
        <p:nvSpPr>
          <p:cNvPr id="29" name="Google Shape;29;p6"/>
          <p:cNvSpPr/>
          <p:nvPr/>
        </p:nvSpPr>
        <p:spPr>
          <a:xfrm rot="-5400000">
            <a:off x="5948263" y="611509"/>
            <a:ext cx="5282700" cy="72321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 name="Google Shape;30;p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31" name="Google Shape;31;p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412750" lvl="0" marL="457200" rtl="0">
              <a:spcBef>
                <a:spcPts val="0"/>
              </a:spcBef>
              <a:spcAft>
                <a:spcPts val="0"/>
              </a:spcAft>
              <a:buSzPts val="2900"/>
              <a:buChar char="●"/>
              <a:defRPr/>
            </a:lvl1pPr>
            <a:lvl2pPr indent="-400050" lvl="1" marL="914400" rtl="0">
              <a:spcBef>
                <a:spcPts val="0"/>
              </a:spcBef>
              <a:spcAft>
                <a:spcPts val="0"/>
              </a:spcAft>
              <a:buSzPts val="2700"/>
              <a:buChar char="○"/>
              <a:defRPr/>
            </a:lvl2pPr>
            <a:lvl3pPr indent="-381000" lvl="2" marL="1371600" rtl="0">
              <a:spcBef>
                <a:spcPts val="0"/>
              </a:spcBef>
              <a:spcAft>
                <a:spcPts val="0"/>
              </a:spcAft>
              <a:buSzPts val="2400"/>
              <a:buChar char="■"/>
              <a:defRPr/>
            </a:lvl3pPr>
            <a:lvl4pPr indent="-361950" lvl="3" marL="1828800" rtl="0">
              <a:spcBef>
                <a:spcPts val="0"/>
              </a:spcBef>
              <a:spcAft>
                <a:spcPts val="0"/>
              </a:spcAft>
              <a:buSzPts val="21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32" name="Google Shape;32;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35" name="Google Shape;35;p7"/>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412750" lvl="0" marL="457200">
              <a:spcBef>
                <a:spcPts val="0"/>
              </a:spcBef>
              <a:spcAft>
                <a:spcPts val="0"/>
              </a:spcAft>
              <a:buSzPts val="2900"/>
              <a:buChar char="●"/>
              <a:defRPr/>
            </a:lvl1pPr>
            <a:lvl2pPr indent="-361950" lvl="1" marL="914400">
              <a:spcBef>
                <a:spcPts val="0"/>
              </a:spcBef>
              <a:spcAft>
                <a:spcPts val="0"/>
              </a:spcAft>
              <a:buSzPts val="2100"/>
              <a:buChar char="○"/>
              <a:defRPr sz="2100"/>
            </a:lvl2pPr>
            <a:lvl3pPr indent="-361950" lvl="2" marL="1371600">
              <a:spcBef>
                <a:spcPts val="0"/>
              </a:spcBef>
              <a:spcAft>
                <a:spcPts val="0"/>
              </a:spcAft>
              <a:buSzPts val="2100"/>
              <a:buChar char="■"/>
              <a:defRPr sz="2100"/>
            </a:lvl3pPr>
            <a:lvl4pPr indent="-361950" lvl="3" marL="1828800">
              <a:spcBef>
                <a:spcPts val="0"/>
              </a:spcBef>
              <a:spcAft>
                <a:spcPts val="0"/>
              </a:spcAft>
              <a:buSzPts val="2100"/>
              <a:buChar char="●"/>
              <a:defRPr sz="2100"/>
            </a:lvl4pPr>
            <a:lvl5pPr indent="-361950" lvl="4" marL="2286000">
              <a:spcBef>
                <a:spcPts val="0"/>
              </a:spcBef>
              <a:spcAft>
                <a:spcPts val="0"/>
              </a:spcAft>
              <a:buSzPts val="2100"/>
              <a:buChar char="○"/>
              <a:defRPr sz="2100"/>
            </a:lvl5pPr>
            <a:lvl6pPr indent="-361950" lvl="5" marL="2743200">
              <a:spcBef>
                <a:spcPts val="0"/>
              </a:spcBef>
              <a:spcAft>
                <a:spcPts val="0"/>
              </a:spcAft>
              <a:buSzPts val="2100"/>
              <a:buChar char="■"/>
              <a:defRPr sz="2100"/>
            </a:lvl6pPr>
            <a:lvl7pPr indent="-361950" lvl="6" marL="3200400">
              <a:spcBef>
                <a:spcPts val="0"/>
              </a:spcBef>
              <a:spcAft>
                <a:spcPts val="0"/>
              </a:spcAft>
              <a:buSzPts val="2100"/>
              <a:buChar char="●"/>
              <a:defRPr sz="2100"/>
            </a:lvl7pPr>
            <a:lvl8pPr indent="-361950" lvl="7" marL="3657600">
              <a:spcBef>
                <a:spcPts val="0"/>
              </a:spcBef>
              <a:spcAft>
                <a:spcPts val="0"/>
              </a:spcAft>
              <a:buSzPts val="2100"/>
              <a:buChar char="○"/>
              <a:defRPr sz="2100"/>
            </a:lvl8pPr>
            <a:lvl9pPr indent="-361950" lvl="8" marL="4114800">
              <a:spcBef>
                <a:spcPts val="0"/>
              </a:spcBef>
              <a:spcAft>
                <a:spcPts val="0"/>
              </a:spcAft>
              <a:buSzPts val="2100"/>
              <a:buChar char="■"/>
              <a:defRPr sz="2100"/>
            </a:lvl9pPr>
          </a:lstStyle>
          <a:p/>
        </p:txBody>
      </p:sp>
      <p:sp>
        <p:nvSpPr>
          <p:cNvPr id="36" name="Google Shape;36;p7"/>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412750" lvl="0" marL="457200">
              <a:spcBef>
                <a:spcPts val="0"/>
              </a:spcBef>
              <a:spcAft>
                <a:spcPts val="0"/>
              </a:spcAft>
              <a:buSzPts val="2900"/>
              <a:buChar char="●"/>
              <a:defRPr/>
            </a:lvl1pPr>
            <a:lvl2pPr indent="-361950" lvl="1" marL="914400">
              <a:spcBef>
                <a:spcPts val="0"/>
              </a:spcBef>
              <a:spcAft>
                <a:spcPts val="0"/>
              </a:spcAft>
              <a:buSzPts val="2100"/>
              <a:buChar char="○"/>
              <a:defRPr sz="2100"/>
            </a:lvl2pPr>
            <a:lvl3pPr indent="-361950" lvl="2" marL="1371600">
              <a:spcBef>
                <a:spcPts val="0"/>
              </a:spcBef>
              <a:spcAft>
                <a:spcPts val="0"/>
              </a:spcAft>
              <a:buSzPts val="2100"/>
              <a:buChar char="■"/>
              <a:defRPr sz="2100"/>
            </a:lvl3pPr>
            <a:lvl4pPr indent="-361950" lvl="3" marL="1828800">
              <a:spcBef>
                <a:spcPts val="0"/>
              </a:spcBef>
              <a:spcAft>
                <a:spcPts val="0"/>
              </a:spcAft>
              <a:buSzPts val="2100"/>
              <a:buChar char="●"/>
              <a:defRPr sz="2100"/>
            </a:lvl4pPr>
            <a:lvl5pPr indent="-361950" lvl="4" marL="2286000">
              <a:spcBef>
                <a:spcPts val="0"/>
              </a:spcBef>
              <a:spcAft>
                <a:spcPts val="0"/>
              </a:spcAft>
              <a:buSzPts val="2100"/>
              <a:buChar char="○"/>
              <a:defRPr sz="2100"/>
            </a:lvl5pPr>
            <a:lvl6pPr indent="-361950" lvl="5" marL="2743200">
              <a:spcBef>
                <a:spcPts val="0"/>
              </a:spcBef>
              <a:spcAft>
                <a:spcPts val="0"/>
              </a:spcAft>
              <a:buSzPts val="2100"/>
              <a:buChar char="■"/>
              <a:defRPr sz="2100"/>
            </a:lvl6pPr>
            <a:lvl7pPr indent="-361950" lvl="6" marL="3200400">
              <a:spcBef>
                <a:spcPts val="0"/>
              </a:spcBef>
              <a:spcAft>
                <a:spcPts val="0"/>
              </a:spcAft>
              <a:buSzPts val="2100"/>
              <a:buChar char="●"/>
              <a:defRPr sz="2100"/>
            </a:lvl7pPr>
            <a:lvl8pPr indent="-361950" lvl="7" marL="3657600">
              <a:spcBef>
                <a:spcPts val="0"/>
              </a:spcBef>
              <a:spcAft>
                <a:spcPts val="0"/>
              </a:spcAft>
              <a:buSzPts val="2100"/>
              <a:buChar char="○"/>
              <a:defRPr sz="2100"/>
            </a:lvl8pPr>
            <a:lvl9pPr indent="-361950" lvl="8" marL="4114800">
              <a:spcBef>
                <a:spcPts val="0"/>
              </a:spcBef>
              <a:spcAft>
                <a:spcPts val="0"/>
              </a:spcAft>
              <a:buSzPts val="2100"/>
              <a:buChar char="■"/>
              <a:defRPr sz="2100"/>
            </a:lvl9pPr>
          </a:lstStyle>
          <a:p/>
        </p:txBody>
      </p:sp>
      <p:sp>
        <p:nvSpPr>
          <p:cNvPr id="37" name="Google Shape;37;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 name="Google Shape;40;p8"/>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1" name="Google Shape;41;p8"/>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900"/>
              <a:buNone/>
              <a:defRPr sz="2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2" name="Google Shape;42;p8"/>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412750" lvl="0" marL="457200">
              <a:spcBef>
                <a:spcPts val="0"/>
              </a:spcBef>
              <a:spcAft>
                <a:spcPts val="0"/>
              </a:spcAft>
              <a:buSzPts val="2900"/>
              <a:buChar char="●"/>
              <a:defRPr/>
            </a:lvl1pPr>
            <a:lvl2pPr indent="-400050" lvl="1" marL="914400">
              <a:spcBef>
                <a:spcPts val="0"/>
              </a:spcBef>
              <a:spcAft>
                <a:spcPts val="0"/>
              </a:spcAft>
              <a:buSzPts val="2700"/>
              <a:buChar char="○"/>
              <a:defRPr/>
            </a:lvl2pPr>
            <a:lvl3pPr indent="-381000" lvl="2" marL="1371600">
              <a:spcBef>
                <a:spcPts val="0"/>
              </a:spcBef>
              <a:spcAft>
                <a:spcPts val="0"/>
              </a:spcAft>
              <a:buSzPts val="2400"/>
              <a:buChar char="■"/>
              <a:defRPr/>
            </a:lvl3pPr>
            <a:lvl4pPr indent="-361950" lvl="3" marL="1828800">
              <a:spcBef>
                <a:spcPts val="0"/>
              </a:spcBef>
              <a:spcAft>
                <a:spcPts val="0"/>
              </a:spcAft>
              <a:buSzPts val="21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3" name="Google Shape;43;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1900"/>
              <a:buNone/>
              <a:defRPr sz="1900"/>
            </a:lvl1pPr>
          </a:lstStyle>
          <a:p/>
        </p:txBody>
      </p:sp>
      <p:sp>
        <p:nvSpPr>
          <p:cNvPr id="46" name="Google Shape;46;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knowledgements 1">
  <p:cSld name="BLANK_1">
    <p:bg>
      <p:bgPr>
        <a:solidFill>
          <a:schemeClr val="accent1"/>
        </a:solidFill>
      </p:bgPr>
    </p:bg>
    <p:spTree>
      <p:nvGrpSpPr>
        <p:cNvPr id="47" name="Shape 47"/>
        <p:cNvGrpSpPr/>
        <p:nvPr/>
      </p:nvGrpSpPr>
      <p:grpSpPr>
        <a:xfrm>
          <a:off x="0" y="0"/>
          <a:ext cx="0" cy="0"/>
          <a:chOff x="0" y="0"/>
          <a:chExt cx="0" cy="0"/>
        </a:xfrm>
      </p:grpSpPr>
      <p:sp>
        <p:nvSpPr>
          <p:cNvPr id="48" name="Google Shape;48;p10"/>
          <p:cNvSpPr txBox="1"/>
          <p:nvPr/>
        </p:nvSpPr>
        <p:spPr>
          <a:xfrm>
            <a:off x="557800" y="1848100"/>
            <a:ext cx="11076300" cy="2462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400">
                <a:solidFill>
                  <a:schemeClr val="lt1"/>
                </a:solidFill>
              </a:rPr>
              <a:t>This content was originally developed for the Digitization Academy as part of </a:t>
            </a:r>
            <a:r>
              <a:rPr lang="en-US" sz="2400">
                <a:solidFill>
                  <a:schemeClr val="lt1"/>
                </a:solidFill>
              </a:rPr>
              <a:t>iDigBio. iDigBio is funded by grants from the National Science Foundation [DBI-1115210 (2011-2018), DBI-1547229 (2016-2022), &amp; DBI-2027654 (2021-2026)]. Any opinions, findings, and conclusions or recommendations expressed in this material are those of the author(s) and do not necessarily reflect the views of the National Science Foundation.</a:t>
            </a:r>
            <a:endParaRPr sz="2400">
              <a:solidFill>
                <a:schemeClr val="lt1"/>
              </a:solidFill>
            </a:endParaRPr>
          </a:p>
        </p:txBody>
      </p:sp>
      <p:sp>
        <p:nvSpPr>
          <p:cNvPr id="49" name="Google Shape;49;p10"/>
          <p:cNvSpPr txBox="1"/>
          <p:nvPr/>
        </p:nvSpPr>
        <p:spPr>
          <a:xfrm>
            <a:off x="3872000" y="951067"/>
            <a:ext cx="4448100" cy="763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900">
                <a:solidFill>
                  <a:srgbClr val="FFFFFF"/>
                </a:solidFill>
              </a:rPr>
              <a:t>ACKNOWLEDGMENTS</a:t>
            </a:r>
            <a:endParaRPr b="1" sz="2900">
              <a:solidFill>
                <a:srgbClr val="FFFFFF"/>
              </a:solidFill>
            </a:endParaRPr>
          </a:p>
        </p:txBody>
      </p:sp>
      <p:grpSp>
        <p:nvGrpSpPr>
          <p:cNvPr id="50" name="Google Shape;50;p10"/>
          <p:cNvGrpSpPr/>
          <p:nvPr/>
        </p:nvGrpSpPr>
        <p:grpSpPr>
          <a:xfrm>
            <a:off x="434122" y="4280832"/>
            <a:ext cx="11323419" cy="1480785"/>
            <a:chOff x="325600" y="3210704"/>
            <a:chExt cx="8492776" cy="1110616"/>
          </a:xfrm>
        </p:grpSpPr>
        <p:pic>
          <p:nvPicPr>
            <p:cNvPr id="51" name="Google Shape;51;p10"/>
            <p:cNvPicPr preferRelativeResize="0"/>
            <p:nvPr/>
          </p:nvPicPr>
          <p:blipFill>
            <a:blip r:embed="rId2">
              <a:alphaModFix/>
            </a:blip>
            <a:stretch>
              <a:fillRect/>
            </a:stretch>
          </p:blipFill>
          <p:spPr>
            <a:xfrm>
              <a:off x="325600" y="3404600"/>
              <a:ext cx="2528425" cy="722825"/>
            </a:xfrm>
            <a:prstGeom prst="rect">
              <a:avLst/>
            </a:prstGeom>
            <a:noFill/>
            <a:ln>
              <a:noFill/>
            </a:ln>
          </p:spPr>
        </p:pic>
        <p:pic>
          <p:nvPicPr>
            <p:cNvPr id="52" name="Google Shape;52;p10"/>
            <p:cNvPicPr preferRelativeResize="0"/>
            <p:nvPr/>
          </p:nvPicPr>
          <p:blipFill>
            <a:blip r:embed="rId3">
              <a:alphaModFix/>
            </a:blip>
            <a:stretch>
              <a:fillRect/>
            </a:stretch>
          </p:blipFill>
          <p:spPr>
            <a:xfrm>
              <a:off x="3212849" y="3284175"/>
              <a:ext cx="2669626" cy="963675"/>
            </a:xfrm>
            <a:prstGeom prst="rect">
              <a:avLst/>
            </a:prstGeom>
            <a:noFill/>
            <a:ln>
              <a:noFill/>
            </a:ln>
          </p:spPr>
        </p:pic>
        <p:pic>
          <p:nvPicPr>
            <p:cNvPr id="53" name="Google Shape;53;p10"/>
            <p:cNvPicPr preferRelativeResize="0"/>
            <p:nvPr/>
          </p:nvPicPr>
          <p:blipFill>
            <a:blip r:embed="rId4">
              <a:alphaModFix/>
            </a:blip>
            <a:stretch>
              <a:fillRect/>
            </a:stretch>
          </p:blipFill>
          <p:spPr>
            <a:xfrm>
              <a:off x="7709250" y="3210704"/>
              <a:ext cx="1109126" cy="1110616"/>
            </a:xfrm>
            <a:prstGeom prst="rect">
              <a:avLst/>
            </a:prstGeom>
            <a:noFill/>
            <a:ln>
              <a:noFill/>
            </a:ln>
          </p:spPr>
        </p:pic>
        <p:pic>
          <p:nvPicPr>
            <p:cNvPr id="54" name="Google Shape;54;p10"/>
            <p:cNvPicPr preferRelativeResize="0"/>
            <p:nvPr/>
          </p:nvPicPr>
          <p:blipFill>
            <a:blip r:embed="rId5">
              <a:alphaModFix/>
            </a:blip>
            <a:stretch>
              <a:fillRect/>
            </a:stretch>
          </p:blipFill>
          <p:spPr>
            <a:xfrm>
              <a:off x="6241299" y="3211449"/>
              <a:ext cx="1109126" cy="1109126"/>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b="1"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1" name="Google Shape;11;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412750" lvl="0" marL="457200">
              <a:lnSpc>
                <a:spcPct val="115000"/>
              </a:lnSpc>
              <a:spcBef>
                <a:spcPts val="0"/>
              </a:spcBef>
              <a:spcAft>
                <a:spcPts val="0"/>
              </a:spcAft>
              <a:buClr>
                <a:schemeClr val="dk1"/>
              </a:buClr>
              <a:buSzPts val="2900"/>
              <a:buChar char="●"/>
              <a:defRPr sz="2900">
                <a:solidFill>
                  <a:schemeClr val="dk1"/>
                </a:solidFill>
              </a:defRPr>
            </a:lvl1pPr>
            <a:lvl2pPr indent="-400050" lvl="1" marL="914400">
              <a:lnSpc>
                <a:spcPct val="115000"/>
              </a:lnSpc>
              <a:spcBef>
                <a:spcPts val="0"/>
              </a:spcBef>
              <a:spcAft>
                <a:spcPts val="0"/>
              </a:spcAft>
              <a:buClr>
                <a:schemeClr val="dk1"/>
              </a:buClr>
              <a:buSzPts val="2700"/>
              <a:buChar char="○"/>
              <a:defRPr sz="2700">
                <a:solidFill>
                  <a:schemeClr val="dk1"/>
                </a:solidFill>
              </a:defRPr>
            </a:lvl2pPr>
            <a:lvl3pPr indent="-381000" lvl="2" marL="1371600">
              <a:lnSpc>
                <a:spcPct val="115000"/>
              </a:lnSpc>
              <a:spcBef>
                <a:spcPts val="0"/>
              </a:spcBef>
              <a:spcAft>
                <a:spcPts val="0"/>
              </a:spcAft>
              <a:buClr>
                <a:schemeClr val="dk1"/>
              </a:buClr>
              <a:buSzPts val="2400"/>
              <a:buChar char="■"/>
              <a:defRPr sz="2400">
                <a:solidFill>
                  <a:schemeClr val="dk1"/>
                </a:solidFill>
                <a:highlight>
                  <a:schemeClr val="lt1"/>
                </a:highlight>
              </a:defRPr>
            </a:lvl3pPr>
            <a:lvl4pPr indent="-361950" lvl="3" marL="1828800">
              <a:lnSpc>
                <a:spcPct val="115000"/>
              </a:lnSpc>
              <a:spcBef>
                <a:spcPts val="0"/>
              </a:spcBef>
              <a:spcAft>
                <a:spcPts val="0"/>
              </a:spcAft>
              <a:buClr>
                <a:schemeClr val="dk1"/>
              </a:buClr>
              <a:buSzPts val="2100"/>
              <a:buChar char="●"/>
              <a:defRPr sz="2100">
                <a:solidFill>
                  <a:schemeClr val="dk1"/>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2" name="Google Shape;1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hyperlink" Target="https://orcid.org/0000-0003-3192-0080" TargetMode="External"/><Relationship Id="rId6"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hyperlink" Target="https://doi.org/10.3897/zookeys.209.313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oi.org/10.3897/nl.42.28654" TargetMode="External"/><Relationship Id="rId4" Type="http://schemas.openxmlformats.org/officeDocument/2006/relationships/image" Target="../media/image13.jpg"/><Relationship Id="rId5" Type="http://schemas.openxmlformats.org/officeDocument/2006/relationships/hyperlink" Target="https://www.floridamuseum.ufl.edu/herbarium/methods/specimen-preparation-guide/ferns/" TargetMode="External"/><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1.png"/><Relationship Id="rId5"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doi.org/10.3897/zookeys.209.3169" TargetMode="External"/><Relationship Id="rId4" Type="http://schemas.openxmlformats.org/officeDocument/2006/relationships/image" Target="../media/image25.jpg"/><Relationship Id="rId5"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28.png"/><Relationship Id="rId5" Type="http://schemas.openxmlformats.org/officeDocument/2006/relationships/hyperlink" Target="https://www.capturingcaliforniasflowers.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hyperlink" Target="https://lacmip.github.io/emu/documentation/digitiz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hyperlink" Target="https://entcollnet.github.io/BugFlo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idigbio.org/content/workflow-modules-and-task-lists" TargetMode="External"/><Relationship Id="rId4" Type="http://schemas.openxmlformats.org/officeDocument/2006/relationships/hyperlink" Target="https://www.idigbio.org/wiki/index.php/IDigBio_Workshops" TargetMode="External"/><Relationship Id="rId5" Type="http://schemas.openxmlformats.org/officeDocument/2006/relationships/hyperlink" Target="https://www.idigbio.org/content/thematic-collections-network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17.jp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hyperlink" Target="https://doi.org/10.3897/zookeys.209.3135"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hyperlink" Target="https://doi.org/10.3897/zookeys.209.313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hyperlink" Target="https://doi.org/10.3897/zookeys.209.3135"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3"/>
          <p:cNvSpPr txBox="1"/>
          <p:nvPr>
            <p:ph type="ctrTitle"/>
          </p:nvPr>
        </p:nvSpPr>
        <p:spPr>
          <a:xfrm>
            <a:off x="871975" y="1900700"/>
            <a:ext cx="7785600" cy="2282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900">
                <a:latin typeface="Helvetica Neue"/>
                <a:ea typeface="Helvetica Neue"/>
                <a:cs typeface="Helvetica Neue"/>
                <a:sym typeface="Helvetica Neue"/>
              </a:rPr>
              <a:t>Introduction to Biodiversity Specimen Digitization</a:t>
            </a:r>
            <a:endParaRPr b="1" sz="3900">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3900"/>
          </a:p>
          <a:p>
            <a:pPr indent="0" lvl="0" marL="0" rtl="0" algn="l">
              <a:lnSpc>
                <a:spcPct val="115000"/>
              </a:lnSpc>
              <a:spcBef>
                <a:spcPts val="0"/>
              </a:spcBef>
              <a:spcAft>
                <a:spcPts val="1600"/>
              </a:spcAft>
              <a:buClr>
                <a:schemeClr val="dk1"/>
              </a:buClr>
              <a:buSzPts val="1100"/>
              <a:buFont typeface="Arial"/>
              <a:buNone/>
            </a:pPr>
            <a:r>
              <a:rPr b="0" lang="en-US" sz="2900">
                <a:solidFill>
                  <a:schemeClr val="dk2"/>
                </a:solidFill>
              </a:rPr>
              <a:t>Elements of Digitization Workflows</a:t>
            </a:r>
            <a:endParaRPr sz="3900"/>
          </a:p>
        </p:txBody>
      </p:sp>
      <p:grpSp>
        <p:nvGrpSpPr>
          <p:cNvPr id="72" name="Google Shape;72;p13"/>
          <p:cNvGrpSpPr/>
          <p:nvPr/>
        </p:nvGrpSpPr>
        <p:grpSpPr>
          <a:xfrm>
            <a:off x="11411923" y="6372522"/>
            <a:ext cx="445430" cy="205744"/>
            <a:chOff x="9819275" y="4323125"/>
            <a:chExt cx="723100" cy="334000"/>
          </a:xfrm>
        </p:grpSpPr>
        <p:pic>
          <p:nvPicPr>
            <p:cNvPr id="73" name="Google Shape;73;p13"/>
            <p:cNvPicPr preferRelativeResize="0"/>
            <p:nvPr/>
          </p:nvPicPr>
          <p:blipFill>
            <a:blip r:embed="rId3">
              <a:alphaModFix/>
            </a:blip>
            <a:stretch>
              <a:fillRect/>
            </a:stretch>
          </p:blipFill>
          <p:spPr>
            <a:xfrm>
              <a:off x="10208375" y="4323125"/>
              <a:ext cx="334000" cy="334000"/>
            </a:xfrm>
            <a:prstGeom prst="rect">
              <a:avLst/>
            </a:prstGeom>
            <a:noFill/>
            <a:ln>
              <a:noFill/>
            </a:ln>
          </p:spPr>
        </p:pic>
        <p:pic>
          <p:nvPicPr>
            <p:cNvPr id="74" name="Google Shape;74;p13"/>
            <p:cNvPicPr preferRelativeResize="0"/>
            <p:nvPr/>
          </p:nvPicPr>
          <p:blipFill>
            <a:blip r:embed="rId4">
              <a:alphaModFix/>
            </a:blip>
            <a:stretch>
              <a:fillRect/>
            </a:stretch>
          </p:blipFill>
          <p:spPr>
            <a:xfrm>
              <a:off x="9819275" y="4323125"/>
              <a:ext cx="334000" cy="334000"/>
            </a:xfrm>
            <a:prstGeom prst="rect">
              <a:avLst/>
            </a:prstGeom>
            <a:noFill/>
            <a:ln>
              <a:noFill/>
            </a:ln>
          </p:spPr>
        </p:pic>
      </p:grpSp>
      <p:sp>
        <p:nvSpPr>
          <p:cNvPr id="75" name="Google Shape;75;p13"/>
          <p:cNvSpPr txBox="1"/>
          <p:nvPr/>
        </p:nvSpPr>
        <p:spPr>
          <a:xfrm>
            <a:off x="8657575" y="5110425"/>
            <a:ext cx="3342900" cy="126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solidFill>
                  <a:srgbClr val="FFFFFF"/>
                </a:solidFill>
              </a:rPr>
              <a:t>Originally created by Erica Krimmel (</a:t>
            </a:r>
            <a:r>
              <a:rPr lang="en-US" u="sng">
                <a:solidFill>
                  <a:srgbClr val="FFFFFF"/>
                </a:solidFill>
                <a:hlinkClick r:id="rId5">
                  <a:extLst>
                    <a:ext uri="{A12FA001-AC4F-418D-AE19-62706E023703}">
                      <ahyp:hlinkClr val="tx"/>
                    </a:ext>
                  </a:extLst>
                </a:hlinkClick>
              </a:rPr>
              <a:t>ORCID 0000-0003-3192-0080</a:t>
            </a:r>
            <a:r>
              <a:rPr lang="en-US">
                <a:solidFill>
                  <a:srgbClr val="FFFFFF"/>
                </a:solidFill>
              </a:rPr>
              <a:t>), 2021-2022. Unless otherwise noted, e.g. for images, this content is licensed </a:t>
            </a:r>
            <a:r>
              <a:rPr lang="en-US" u="sng">
                <a:solidFill>
                  <a:srgbClr val="FFFFFF"/>
                </a:solidFill>
                <a:hlinkClick r:id="rId6">
                  <a:extLst>
                    <a:ext uri="{A12FA001-AC4F-418D-AE19-62706E023703}">
                      <ahyp:hlinkClr val="tx"/>
                    </a:ext>
                  </a:extLst>
                </a:hlinkClick>
              </a:rPr>
              <a:t>CC0</a:t>
            </a:r>
            <a:r>
              <a:rPr lang="en-US">
                <a:solidFill>
                  <a:srgbClr val="FFFFFF"/>
                </a:solidFill>
              </a:rPr>
              <a:t> for maximum reusability.</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2"/>
          <p:cNvPicPr preferRelativeResize="0"/>
          <p:nvPr/>
        </p:nvPicPr>
        <p:blipFill>
          <a:blip r:embed="rId3">
            <a:alphaModFix/>
          </a:blip>
          <a:stretch>
            <a:fillRect/>
          </a:stretch>
        </p:blipFill>
        <p:spPr>
          <a:xfrm>
            <a:off x="598400" y="532750"/>
            <a:ext cx="7487050" cy="5075549"/>
          </a:xfrm>
          <a:prstGeom prst="rect">
            <a:avLst/>
          </a:prstGeom>
          <a:noFill/>
          <a:ln>
            <a:noFill/>
          </a:ln>
        </p:spPr>
      </p:pic>
      <p:sp>
        <p:nvSpPr>
          <p:cNvPr id="157" name="Google Shape;157;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158" name="Google Shape;158;p22"/>
          <p:cNvSpPr txBox="1"/>
          <p:nvPr>
            <p:ph idx="1" type="body"/>
          </p:nvPr>
        </p:nvSpPr>
        <p:spPr>
          <a:xfrm>
            <a:off x="441100" y="5807250"/>
            <a:ext cx="11309700" cy="806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1600">
                <a:solidFill>
                  <a:schemeClr val="dk2"/>
                </a:solidFill>
              </a:rPr>
              <a:t>Image: Figure 6 in Nelson G, Paul D, Riccardi G, Mast A. 2012. Five task clusters that enable efficient and effective digitization of biological collections. ZooKeys 209: 19-45. </a:t>
            </a:r>
            <a:r>
              <a:rPr lang="en-US" sz="1600" u="sng">
                <a:solidFill>
                  <a:schemeClr val="hlink"/>
                </a:solidFill>
                <a:hlinkClick r:id="rId4"/>
              </a:rPr>
              <a:t>https://doi.org/10.3897/zookeys.209.3135</a:t>
            </a:r>
            <a:endParaRPr sz="16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830"/>
              <a:t>Order of workflow tasks varies based on...</a:t>
            </a:r>
            <a:endParaRPr sz="2830"/>
          </a:p>
        </p:txBody>
      </p:sp>
      <p:sp>
        <p:nvSpPr>
          <p:cNvPr id="165" name="Google Shape;165;p2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p>
            <a:pPr indent="-374650" lvl="0" marL="457200" rtl="0" algn="l">
              <a:spcBef>
                <a:spcPts val="0"/>
              </a:spcBef>
              <a:spcAft>
                <a:spcPts val="0"/>
              </a:spcAft>
              <a:buSzPts val="2300"/>
              <a:buChar char="●"/>
            </a:pPr>
            <a:r>
              <a:rPr lang="en-US" sz="2300"/>
              <a:t>type of collection</a:t>
            </a:r>
            <a:endParaRPr sz="2300"/>
          </a:p>
          <a:p>
            <a:pPr indent="-374650" lvl="0" marL="457200" rtl="0" algn="l">
              <a:spcBef>
                <a:spcPts val="1000"/>
              </a:spcBef>
              <a:spcAft>
                <a:spcPts val="0"/>
              </a:spcAft>
              <a:buSzPts val="2300"/>
              <a:buChar char="●"/>
            </a:pPr>
            <a:r>
              <a:rPr lang="en-US" sz="2300"/>
              <a:t>staff availability</a:t>
            </a:r>
            <a:endParaRPr sz="2300"/>
          </a:p>
          <a:p>
            <a:pPr indent="-374650" lvl="0" marL="457200" rtl="0" algn="l">
              <a:spcBef>
                <a:spcPts val="1000"/>
              </a:spcBef>
              <a:spcAft>
                <a:spcPts val="0"/>
              </a:spcAft>
              <a:buSzPts val="2300"/>
              <a:buChar char="●"/>
            </a:pPr>
            <a:r>
              <a:rPr lang="en-US" sz="2300"/>
              <a:t>equipment</a:t>
            </a:r>
            <a:endParaRPr sz="2300"/>
          </a:p>
          <a:p>
            <a:pPr indent="-374650" lvl="0" marL="457200" rtl="0" algn="l">
              <a:spcBef>
                <a:spcPts val="1000"/>
              </a:spcBef>
              <a:spcAft>
                <a:spcPts val="0"/>
              </a:spcAft>
              <a:buSzPts val="2300"/>
              <a:buChar char="●"/>
            </a:pPr>
            <a:r>
              <a:rPr lang="en-US" sz="2300"/>
              <a:t>space</a:t>
            </a:r>
            <a:endParaRPr sz="2300"/>
          </a:p>
          <a:p>
            <a:pPr indent="-374650" lvl="0" marL="457200" rtl="0" algn="l">
              <a:spcBef>
                <a:spcPts val="1000"/>
              </a:spcBef>
              <a:spcAft>
                <a:spcPts val="0"/>
              </a:spcAft>
              <a:buSzPts val="2300"/>
              <a:buChar char="●"/>
            </a:pPr>
            <a:r>
              <a:rPr lang="en-US" sz="2300"/>
              <a:t>facilities</a:t>
            </a:r>
            <a:endParaRPr sz="2300"/>
          </a:p>
          <a:p>
            <a:pPr indent="-374650" lvl="0" marL="457200" rtl="0" algn="l">
              <a:spcBef>
                <a:spcPts val="1000"/>
              </a:spcBef>
              <a:spcAft>
                <a:spcPts val="1000"/>
              </a:spcAft>
              <a:buSzPts val="2300"/>
              <a:buChar char="●"/>
            </a:pPr>
            <a:r>
              <a:rPr lang="en-US" sz="2300"/>
              <a:t>institutional goals</a:t>
            </a:r>
            <a:endParaRPr sz="2300"/>
          </a:p>
        </p:txBody>
      </p:sp>
      <p:sp>
        <p:nvSpPr>
          <p:cNvPr id="166" name="Google Shape;166;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txBox="1"/>
          <p:nvPr>
            <p:ph type="title"/>
          </p:nvPr>
        </p:nvSpPr>
        <p:spPr>
          <a:xfrm>
            <a:off x="415650" y="2539961"/>
            <a:ext cx="11360700" cy="1778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3800"/>
              <a:t>What are some pre-digitization curation tasks you can think of?</a:t>
            </a:r>
            <a:endParaRPr sz="3800"/>
          </a:p>
        </p:txBody>
      </p:sp>
      <p:sp>
        <p:nvSpPr>
          <p:cNvPr id="173" name="Google Shape;173;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800"/>
              <a:t>Examples of pre-digitization curation tasks</a:t>
            </a:r>
            <a:endParaRPr sz="2800"/>
          </a:p>
        </p:txBody>
      </p:sp>
      <p:sp>
        <p:nvSpPr>
          <p:cNvPr id="180" name="Google Shape;180;p25"/>
          <p:cNvSpPr txBox="1"/>
          <p:nvPr>
            <p:ph idx="1" type="body"/>
          </p:nvPr>
        </p:nvSpPr>
        <p:spPr>
          <a:xfrm>
            <a:off x="415600" y="1536632"/>
            <a:ext cx="11360700" cy="692700"/>
          </a:xfrm>
          <a:prstGeom prst="rect">
            <a:avLst/>
          </a:prstGeom>
        </p:spPr>
        <p:txBody>
          <a:bodyPr anchorCtr="0" anchor="t" bIns="121900" lIns="121900" spcFirstLastPara="1" rIns="121900" wrap="square" tIns="121900">
            <a:normAutofit/>
          </a:bodyPr>
          <a:lstStyle/>
          <a:p>
            <a:pPr indent="0" lvl="0" marL="0" rtl="0" algn="l">
              <a:spcBef>
                <a:spcPts val="0"/>
              </a:spcBef>
              <a:spcAft>
                <a:spcPts val="1000"/>
              </a:spcAft>
              <a:buNone/>
            </a:pPr>
            <a:r>
              <a:rPr lang="en-US" sz="2300"/>
              <a:t>specimen preparation</a:t>
            </a:r>
            <a:endParaRPr sz="2300"/>
          </a:p>
        </p:txBody>
      </p:sp>
      <p:sp>
        <p:nvSpPr>
          <p:cNvPr id="181" name="Google Shape;181;p25"/>
          <p:cNvSpPr txBox="1"/>
          <p:nvPr/>
        </p:nvSpPr>
        <p:spPr>
          <a:xfrm>
            <a:off x="4618925" y="5661325"/>
            <a:ext cx="5878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Caspers M, Willemse L, Miracle EG, van Nieukerken EJ (2019) Butterflies in bags: permanent storage of Lepidoptera in glassine envelopes. Nota Lepidopterologica 42(1): 1-16. </a:t>
            </a:r>
            <a:r>
              <a:rPr lang="en-US" sz="1200" u="sng">
                <a:solidFill>
                  <a:schemeClr val="hlink"/>
                </a:solidFill>
                <a:hlinkClick r:id="rId3"/>
              </a:rPr>
              <a:t>https://doi.org/10.3897/nl.42.28654</a:t>
            </a:r>
            <a:endParaRPr sz="1200">
              <a:solidFill>
                <a:schemeClr val="dk2"/>
              </a:solidFill>
            </a:endParaRPr>
          </a:p>
        </p:txBody>
      </p:sp>
      <p:pic>
        <p:nvPicPr>
          <p:cNvPr id="182" name="Google Shape;182;p25"/>
          <p:cNvPicPr preferRelativeResize="0"/>
          <p:nvPr/>
        </p:nvPicPr>
        <p:blipFill rotWithShape="1">
          <a:blip r:embed="rId4">
            <a:alphaModFix/>
          </a:blip>
          <a:srcRect b="4799" l="0" r="0" t="21697"/>
          <a:stretch/>
        </p:blipFill>
        <p:spPr>
          <a:xfrm>
            <a:off x="4695125" y="2424863"/>
            <a:ext cx="5802126" cy="3236451"/>
          </a:xfrm>
          <a:prstGeom prst="rect">
            <a:avLst/>
          </a:prstGeom>
          <a:noFill/>
          <a:ln>
            <a:noFill/>
          </a:ln>
        </p:spPr>
      </p:pic>
      <p:sp>
        <p:nvSpPr>
          <p:cNvPr id="183" name="Google Shape;183;p25"/>
          <p:cNvSpPr txBox="1"/>
          <p:nvPr/>
        </p:nvSpPr>
        <p:spPr>
          <a:xfrm>
            <a:off x="339400" y="5645525"/>
            <a:ext cx="4072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Florida Museum of Natural History, </a:t>
            </a:r>
            <a:r>
              <a:rPr lang="en-US" sz="1200" u="sng">
                <a:solidFill>
                  <a:schemeClr val="hlink"/>
                </a:solidFill>
                <a:hlinkClick r:id="rId5"/>
              </a:rPr>
              <a:t>https://www.floridamuseum.ufl.edu/herbarium/methods/specimen-preparation-guide/ferns/</a:t>
            </a:r>
            <a:endParaRPr sz="1200">
              <a:solidFill>
                <a:schemeClr val="dk2"/>
              </a:solidFill>
            </a:endParaRPr>
          </a:p>
        </p:txBody>
      </p:sp>
      <p:sp>
        <p:nvSpPr>
          <p:cNvPr id="184" name="Google Shape;184;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185" name="Google Shape;185;p25"/>
          <p:cNvPicPr preferRelativeResize="0"/>
          <p:nvPr/>
        </p:nvPicPr>
        <p:blipFill rotWithShape="1">
          <a:blip r:embed="rId6">
            <a:alphaModFix/>
          </a:blip>
          <a:srcRect b="0" l="5713" r="0" t="0"/>
          <a:stretch/>
        </p:blipFill>
        <p:spPr>
          <a:xfrm>
            <a:off x="415600" y="2424875"/>
            <a:ext cx="4072342" cy="3236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800"/>
              <a:t>Examples of pre-digitization curation tasks</a:t>
            </a:r>
            <a:endParaRPr sz="2800"/>
          </a:p>
        </p:txBody>
      </p:sp>
      <p:sp>
        <p:nvSpPr>
          <p:cNvPr id="192" name="Google Shape;192;p2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1000"/>
              </a:spcAft>
              <a:buNone/>
            </a:pPr>
            <a:r>
              <a:rPr lang="en-US" sz="2300"/>
              <a:t>specimen repair and/or preservation</a:t>
            </a:r>
            <a:endParaRPr sz="2300"/>
          </a:p>
        </p:txBody>
      </p:sp>
      <p:pic>
        <p:nvPicPr>
          <p:cNvPr id="193" name="Google Shape;193;p26"/>
          <p:cNvPicPr preferRelativeResize="0"/>
          <p:nvPr/>
        </p:nvPicPr>
        <p:blipFill rotWithShape="1">
          <a:blip r:embed="rId3">
            <a:alphaModFix/>
          </a:blip>
          <a:srcRect b="0" l="0" r="0" t="18493"/>
          <a:stretch/>
        </p:blipFill>
        <p:spPr>
          <a:xfrm>
            <a:off x="5905575" y="2349680"/>
            <a:ext cx="3242251" cy="3523397"/>
          </a:xfrm>
          <a:prstGeom prst="rect">
            <a:avLst/>
          </a:prstGeom>
          <a:noFill/>
          <a:ln>
            <a:noFill/>
          </a:ln>
        </p:spPr>
      </p:pic>
      <p:sp>
        <p:nvSpPr>
          <p:cNvPr id="194" name="Google Shape;194;p26"/>
          <p:cNvSpPr txBox="1"/>
          <p:nvPr/>
        </p:nvSpPr>
        <p:spPr>
          <a:xfrm>
            <a:off x="5829525" y="5873075"/>
            <a:ext cx="331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Erica Krimmel, specimen from the Chicago Academy of Sciences Oology Collection</a:t>
            </a:r>
            <a:endParaRPr sz="1200">
              <a:solidFill>
                <a:schemeClr val="dk2"/>
              </a:solidFill>
            </a:endParaRPr>
          </a:p>
        </p:txBody>
      </p:sp>
      <p:pic>
        <p:nvPicPr>
          <p:cNvPr id="195" name="Google Shape;195;p26"/>
          <p:cNvPicPr preferRelativeResize="0"/>
          <p:nvPr/>
        </p:nvPicPr>
        <p:blipFill>
          <a:blip r:embed="rId4">
            <a:alphaModFix/>
          </a:blip>
          <a:stretch>
            <a:fillRect/>
          </a:stretch>
        </p:blipFill>
        <p:spPr>
          <a:xfrm>
            <a:off x="589350" y="2349675"/>
            <a:ext cx="4697867" cy="3523400"/>
          </a:xfrm>
          <a:prstGeom prst="rect">
            <a:avLst/>
          </a:prstGeom>
          <a:noFill/>
          <a:ln>
            <a:noFill/>
          </a:ln>
        </p:spPr>
      </p:pic>
      <p:sp>
        <p:nvSpPr>
          <p:cNvPr id="196" name="Google Shape;196;p26"/>
          <p:cNvSpPr txBox="1"/>
          <p:nvPr/>
        </p:nvSpPr>
        <p:spPr>
          <a:xfrm>
            <a:off x="513084" y="5873075"/>
            <a:ext cx="4698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Erica Krimmel, of the </a:t>
            </a:r>
            <a:r>
              <a:rPr lang="en-US" sz="1200">
                <a:solidFill>
                  <a:schemeClr val="dk2"/>
                </a:solidFill>
              </a:rPr>
              <a:t>Chicago Academy of Sciences Malacology Collection</a:t>
            </a:r>
            <a:endParaRPr sz="1200">
              <a:solidFill>
                <a:schemeClr val="dk2"/>
              </a:solidFill>
            </a:endParaRPr>
          </a:p>
        </p:txBody>
      </p:sp>
      <p:sp>
        <p:nvSpPr>
          <p:cNvPr id="197" name="Google Shape;197;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800"/>
              <a:t>Examples</a:t>
            </a:r>
            <a:r>
              <a:rPr lang="en-US" sz="2800"/>
              <a:t> of pre-digitization curation tasks</a:t>
            </a:r>
            <a:endParaRPr sz="2800"/>
          </a:p>
        </p:txBody>
      </p:sp>
      <p:sp>
        <p:nvSpPr>
          <p:cNvPr id="204" name="Google Shape;204;p27"/>
          <p:cNvSpPr txBox="1"/>
          <p:nvPr>
            <p:ph idx="1" type="body"/>
          </p:nvPr>
        </p:nvSpPr>
        <p:spPr>
          <a:xfrm>
            <a:off x="415600" y="1536632"/>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1000"/>
              </a:spcAft>
              <a:buNone/>
            </a:pPr>
            <a:r>
              <a:rPr lang="en-US" sz="2300"/>
              <a:t>attaching unique identifiers</a:t>
            </a:r>
            <a:endParaRPr sz="2300"/>
          </a:p>
        </p:txBody>
      </p:sp>
      <p:pic>
        <p:nvPicPr>
          <p:cNvPr id="205" name="Google Shape;205;p27"/>
          <p:cNvPicPr preferRelativeResize="0"/>
          <p:nvPr/>
        </p:nvPicPr>
        <p:blipFill rotWithShape="1">
          <a:blip r:embed="rId3">
            <a:alphaModFix/>
          </a:blip>
          <a:srcRect b="0" l="0" r="19100" t="0"/>
          <a:stretch/>
        </p:blipFill>
        <p:spPr>
          <a:xfrm>
            <a:off x="415600" y="2517225"/>
            <a:ext cx="3400648" cy="1781600"/>
          </a:xfrm>
          <a:prstGeom prst="rect">
            <a:avLst/>
          </a:prstGeom>
          <a:noFill/>
          <a:ln>
            <a:noFill/>
          </a:ln>
        </p:spPr>
      </p:pic>
      <p:sp>
        <p:nvSpPr>
          <p:cNvPr id="206" name="Google Shape;206;p27"/>
          <p:cNvSpPr txBox="1"/>
          <p:nvPr/>
        </p:nvSpPr>
        <p:spPr>
          <a:xfrm>
            <a:off x="339550" y="4298825"/>
            <a:ext cx="340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West Virginia Wesleyan (WVW) herbarium specimen label</a:t>
            </a:r>
            <a:endParaRPr sz="1200">
              <a:solidFill>
                <a:schemeClr val="dk2"/>
              </a:solidFill>
            </a:endParaRPr>
          </a:p>
        </p:txBody>
      </p:sp>
      <p:pic>
        <p:nvPicPr>
          <p:cNvPr id="207" name="Google Shape;207;p27"/>
          <p:cNvPicPr preferRelativeResize="0"/>
          <p:nvPr/>
        </p:nvPicPr>
        <p:blipFill>
          <a:blip r:embed="rId4">
            <a:alphaModFix/>
          </a:blip>
          <a:stretch>
            <a:fillRect/>
          </a:stretch>
        </p:blipFill>
        <p:spPr>
          <a:xfrm>
            <a:off x="7536239" y="2517225"/>
            <a:ext cx="4203599" cy="3154110"/>
          </a:xfrm>
          <a:prstGeom prst="rect">
            <a:avLst/>
          </a:prstGeom>
          <a:noFill/>
          <a:ln>
            <a:noFill/>
          </a:ln>
        </p:spPr>
      </p:pic>
      <p:sp>
        <p:nvSpPr>
          <p:cNvPr id="208" name="Google Shape;208;p27"/>
          <p:cNvSpPr txBox="1"/>
          <p:nvPr/>
        </p:nvSpPr>
        <p:spPr>
          <a:xfrm>
            <a:off x="7460050" y="5671325"/>
            <a:ext cx="420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University of Alaska Museum (UAM) barcoded flies</a:t>
            </a:r>
            <a:endParaRPr sz="1200">
              <a:solidFill>
                <a:schemeClr val="dk2"/>
              </a:solidFill>
            </a:endParaRPr>
          </a:p>
        </p:txBody>
      </p:sp>
      <p:pic>
        <p:nvPicPr>
          <p:cNvPr id="209" name="Google Shape;209;p27"/>
          <p:cNvPicPr preferRelativeResize="0"/>
          <p:nvPr/>
        </p:nvPicPr>
        <p:blipFill rotWithShape="1">
          <a:blip r:embed="rId5">
            <a:alphaModFix/>
          </a:blip>
          <a:srcRect b="5741" l="5423" r="13866" t="6339"/>
          <a:stretch/>
        </p:blipFill>
        <p:spPr>
          <a:xfrm>
            <a:off x="4120225" y="2517213"/>
            <a:ext cx="3112151" cy="2260176"/>
          </a:xfrm>
          <a:prstGeom prst="rect">
            <a:avLst/>
          </a:prstGeom>
          <a:noFill/>
          <a:ln>
            <a:noFill/>
          </a:ln>
        </p:spPr>
      </p:pic>
      <p:sp>
        <p:nvSpPr>
          <p:cNvPr id="210" name="Google Shape;210;p27"/>
          <p:cNvSpPr txBox="1"/>
          <p:nvPr/>
        </p:nvSpPr>
        <p:spPr>
          <a:xfrm>
            <a:off x="4044075" y="4777400"/>
            <a:ext cx="3112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University of Colorado Museum of Natural History, Invertebrate Paleontology specimen</a:t>
            </a:r>
            <a:endParaRPr sz="1200">
              <a:solidFill>
                <a:schemeClr val="dk2"/>
              </a:solidFill>
            </a:endParaRPr>
          </a:p>
        </p:txBody>
      </p:sp>
      <p:sp>
        <p:nvSpPr>
          <p:cNvPr id="211" name="Google Shape;211;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800"/>
              <a:t>Examples</a:t>
            </a:r>
            <a:r>
              <a:rPr lang="en-US" sz="2800"/>
              <a:t> of pre-digitization curation tasks</a:t>
            </a:r>
            <a:endParaRPr sz="2800"/>
          </a:p>
        </p:txBody>
      </p:sp>
      <p:sp>
        <p:nvSpPr>
          <p:cNvPr id="218" name="Google Shape;218;p28"/>
          <p:cNvSpPr txBox="1"/>
          <p:nvPr>
            <p:ph idx="1" type="body"/>
          </p:nvPr>
        </p:nvSpPr>
        <p:spPr>
          <a:xfrm>
            <a:off x="415600" y="1536632"/>
            <a:ext cx="11360700" cy="723000"/>
          </a:xfrm>
          <a:prstGeom prst="rect">
            <a:avLst/>
          </a:prstGeom>
        </p:spPr>
        <p:txBody>
          <a:bodyPr anchorCtr="0" anchor="t" bIns="121900" lIns="121900" spcFirstLastPara="1" rIns="121900" wrap="square" tIns="121900">
            <a:normAutofit/>
          </a:bodyPr>
          <a:lstStyle/>
          <a:p>
            <a:pPr indent="0" lvl="0" marL="0" rtl="0" algn="l">
              <a:spcBef>
                <a:spcPts val="0"/>
              </a:spcBef>
              <a:spcAft>
                <a:spcPts val="1000"/>
              </a:spcAft>
              <a:buNone/>
            </a:pPr>
            <a:r>
              <a:rPr lang="en-US" sz="2300"/>
              <a:t>updating nomenclature</a:t>
            </a:r>
            <a:endParaRPr sz="2300"/>
          </a:p>
        </p:txBody>
      </p:sp>
      <p:pic>
        <p:nvPicPr>
          <p:cNvPr id="219" name="Google Shape;219;p28"/>
          <p:cNvPicPr preferRelativeResize="0"/>
          <p:nvPr/>
        </p:nvPicPr>
        <p:blipFill>
          <a:blip r:embed="rId3">
            <a:alphaModFix/>
          </a:blip>
          <a:stretch>
            <a:fillRect/>
          </a:stretch>
        </p:blipFill>
        <p:spPr>
          <a:xfrm>
            <a:off x="548600" y="2259725"/>
            <a:ext cx="2474076" cy="3501575"/>
          </a:xfrm>
          <a:prstGeom prst="rect">
            <a:avLst/>
          </a:prstGeom>
          <a:noFill/>
          <a:ln>
            <a:noFill/>
          </a:ln>
        </p:spPr>
      </p:pic>
      <p:sp>
        <p:nvSpPr>
          <p:cNvPr id="220" name="Google Shape;220;p28"/>
          <p:cNvSpPr txBox="1"/>
          <p:nvPr/>
        </p:nvSpPr>
        <p:spPr>
          <a:xfrm>
            <a:off x="472400" y="5735100"/>
            <a:ext cx="6876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Güntsch, Anton &amp; Berendsohn, Walter &amp; Ciardelli, Pepe &amp; Hahn, Andrea &amp; Kusber, Wolf-Henning &amp; Li, Jinling. (2009). Adding content to content – a generic annotation system for biodiversity data. Studi Trent. Sci. Nat. 84. 1123-128.</a:t>
            </a:r>
            <a:endParaRPr sz="1200">
              <a:solidFill>
                <a:schemeClr val="dk2"/>
              </a:solidFill>
            </a:endParaRPr>
          </a:p>
        </p:txBody>
      </p:sp>
      <p:pic>
        <p:nvPicPr>
          <p:cNvPr id="221" name="Google Shape;221;p28"/>
          <p:cNvPicPr preferRelativeResize="0"/>
          <p:nvPr/>
        </p:nvPicPr>
        <p:blipFill rotWithShape="1">
          <a:blip r:embed="rId3">
            <a:alphaModFix/>
          </a:blip>
          <a:srcRect b="21653" l="46822" r="17314" t="53305"/>
          <a:stretch/>
        </p:blipFill>
        <p:spPr>
          <a:xfrm>
            <a:off x="4295825" y="2259625"/>
            <a:ext cx="3128950" cy="3092200"/>
          </a:xfrm>
          <a:prstGeom prst="rect">
            <a:avLst/>
          </a:prstGeom>
          <a:noFill/>
          <a:ln cap="flat" cmpd="sng" w="28575">
            <a:solidFill>
              <a:schemeClr val="accent1"/>
            </a:solidFill>
            <a:prstDash val="solid"/>
            <a:round/>
            <a:headEnd len="sm" w="sm" type="none"/>
            <a:tailEnd len="sm" w="sm" type="none"/>
          </a:ln>
        </p:spPr>
      </p:pic>
      <p:sp>
        <p:nvSpPr>
          <p:cNvPr id="222" name="Google Shape;222;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223" name="Google Shape;223;p28"/>
          <p:cNvSpPr/>
          <p:nvPr/>
        </p:nvSpPr>
        <p:spPr>
          <a:xfrm>
            <a:off x="1774350" y="4224650"/>
            <a:ext cx="957600" cy="957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8"/>
          <p:cNvSpPr/>
          <p:nvPr/>
        </p:nvSpPr>
        <p:spPr>
          <a:xfrm rot="-3545">
            <a:off x="2731950" y="4535125"/>
            <a:ext cx="1454701" cy="338100"/>
          </a:xfrm>
          <a:prstGeom prst="rightArrow">
            <a:avLst>
              <a:gd fmla="val 29787" name="adj1"/>
              <a:gd fmla="val 91091"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28"/>
          <p:cNvPicPr preferRelativeResize="0"/>
          <p:nvPr/>
        </p:nvPicPr>
        <p:blipFill rotWithShape="1">
          <a:blip r:embed="rId4">
            <a:alphaModFix/>
          </a:blip>
          <a:srcRect b="0" l="0" r="0" t="16860"/>
          <a:stretch/>
        </p:blipFill>
        <p:spPr>
          <a:xfrm>
            <a:off x="8040100" y="2085900"/>
            <a:ext cx="3256424" cy="3609723"/>
          </a:xfrm>
          <a:prstGeom prst="rect">
            <a:avLst/>
          </a:prstGeom>
          <a:noFill/>
          <a:ln>
            <a:noFill/>
          </a:ln>
        </p:spPr>
      </p:pic>
      <p:sp>
        <p:nvSpPr>
          <p:cNvPr id="226" name="Google Shape;226;p28"/>
          <p:cNvSpPr txBox="1"/>
          <p:nvPr/>
        </p:nvSpPr>
        <p:spPr>
          <a:xfrm>
            <a:off x="7963900" y="5695625"/>
            <a:ext cx="3332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Erica Krimmel, identification in the </a:t>
            </a:r>
            <a:r>
              <a:rPr lang="en-US" sz="1200">
                <a:solidFill>
                  <a:schemeClr val="dk2"/>
                </a:solidFill>
              </a:rPr>
              <a:t>Natural History Museum of Los Angeles Invertebrate Paleontology Collection</a:t>
            </a:r>
            <a:endParaRPr sz="12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800"/>
              <a:t>Examples of pre-digitization curation tasks</a:t>
            </a:r>
            <a:endParaRPr sz="2800"/>
          </a:p>
        </p:txBody>
      </p:sp>
      <p:sp>
        <p:nvSpPr>
          <p:cNvPr id="233" name="Google Shape;233;p29"/>
          <p:cNvSpPr txBox="1"/>
          <p:nvPr>
            <p:ph idx="1" type="body"/>
          </p:nvPr>
        </p:nvSpPr>
        <p:spPr>
          <a:xfrm>
            <a:off x="415600" y="1536632"/>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1000"/>
              </a:spcAft>
              <a:buNone/>
            </a:pPr>
            <a:r>
              <a:rPr lang="en-US" sz="2300"/>
              <a:t>physical collection organization</a:t>
            </a:r>
            <a:endParaRPr sz="2300"/>
          </a:p>
        </p:txBody>
      </p:sp>
      <p:pic>
        <p:nvPicPr>
          <p:cNvPr id="234" name="Google Shape;234;p29"/>
          <p:cNvPicPr preferRelativeResize="0"/>
          <p:nvPr/>
        </p:nvPicPr>
        <p:blipFill rotWithShape="1">
          <a:blip r:embed="rId3">
            <a:alphaModFix/>
          </a:blip>
          <a:srcRect b="0" l="18406" r="12134" t="0"/>
          <a:stretch/>
        </p:blipFill>
        <p:spPr>
          <a:xfrm rot="5400000">
            <a:off x="7164098" y="2258351"/>
            <a:ext cx="3488202" cy="3766551"/>
          </a:xfrm>
          <a:prstGeom prst="rect">
            <a:avLst/>
          </a:prstGeom>
          <a:noFill/>
          <a:ln>
            <a:noFill/>
          </a:ln>
        </p:spPr>
      </p:pic>
      <p:sp>
        <p:nvSpPr>
          <p:cNvPr id="235" name="Google Shape;235;p29"/>
          <p:cNvSpPr txBox="1"/>
          <p:nvPr/>
        </p:nvSpPr>
        <p:spPr>
          <a:xfrm>
            <a:off x="6948700" y="5863625"/>
            <a:ext cx="373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Erica Krimmel, of the </a:t>
            </a:r>
            <a:r>
              <a:rPr lang="en-US" sz="1200">
                <a:solidFill>
                  <a:schemeClr val="dk2"/>
                </a:solidFill>
              </a:rPr>
              <a:t>Chicago Academy of Sciences Entomology Collection</a:t>
            </a:r>
            <a:endParaRPr sz="1200">
              <a:solidFill>
                <a:schemeClr val="dk2"/>
              </a:solidFill>
            </a:endParaRPr>
          </a:p>
        </p:txBody>
      </p:sp>
      <p:pic>
        <p:nvPicPr>
          <p:cNvPr id="236" name="Google Shape;236;p29"/>
          <p:cNvPicPr preferRelativeResize="0"/>
          <p:nvPr/>
        </p:nvPicPr>
        <p:blipFill>
          <a:blip r:embed="rId4">
            <a:alphaModFix/>
          </a:blip>
          <a:stretch>
            <a:fillRect/>
          </a:stretch>
        </p:blipFill>
        <p:spPr>
          <a:xfrm>
            <a:off x="415600" y="2402650"/>
            <a:ext cx="5725425" cy="3460974"/>
          </a:xfrm>
          <a:prstGeom prst="rect">
            <a:avLst/>
          </a:prstGeom>
          <a:noFill/>
          <a:ln>
            <a:noFill/>
          </a:ln>
        </p:spPr>
      </p:pic>
      <p:sp>
        <p:nvSpPr>
          <p:cNvPr id="237" name="Google Shape;237;p29"/>
          <p:cNvSpPr txBox="1"/>
          <p:nvPr/>
        </p:nvSpPr>
        <p:spPr>
          <a:xfrm>
            <a:off x="339475" y="5863625"/>
            <a:ext cx="572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Erica Krimmel, of the Natural History Museum of Los Angeles Invertebrate Paleontology Collection</a:t>
            </a:r>
            <a:endParaRPr sz="1200">
              <a:solidFill>
                <a:schemeClr val="dk2"/>
              </a:solidFill>
            </a:endParaRPr>
          </a:p>
        </p:txBody>
      </p:sp>
      <p:sp>
        <p:nvSpPr>
          <p:cNvPr id="238" name="Google Shape;238;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830"/>
              <a:t>Examples</a:t>
            </a:r>
            <a:r>
              <a:rPr lang="en-US" sz="2830"/>
              <a:t> of pre-digitization curation tasks</a:t>
            </a:r>
            <a:endParaRPr sz="2830"/>
          </a:p>
        </p:txBody>
      </p:sp>
      <p:sp>
        <p:nvSpPr>
          <p:cNvPr id="245" name="Google Shape;245;p30"/>
          <p:cNvSpPr txBox="1"/>
          <p:nvPr>
            <p:ph idx="1" type="body"/>
          </p:nvPr>
        </p:nvSpPr>
        <p:spPr>
          <a:xfrm>
            <a:off x="415600" y="1536632"/>
            <a:ext cx="11360700" cy="668100"/>
          </a:xfrm>
          <a:prstGeom prst="rect">
            <a:avLst/>
          </a:prstGeom>
        </p:spPr>
        <p:txBody>
          <a:bodyPr anchorCtr="0" anchor="t" bIns="121900" lIns="121900" spcFirstLastPara="1" rIns="121900" wrap="square" tIns="121900">
            <a:normAutofit/>
          </a:bodyPr>
          <a:lstStyle/>
          <a:p>
            <a:pPr indent="0" lvl="0" marL="0" rtl="0" algn="l">
              <a:spcBef>
                <a:spcPts val="0"/>
              </a:spcBef>
              <a:spcAft>
                <a:spcPts val="1000"/>
              </a:spcAft>
              <a:buNone/>
            </a:pPr>
            <a:r>
              <a:rPr lang="en-US" sz="2300"/>
              <a:t>flagging exemplar specimens</a:t>
            </a:r>
            <a:endParaRPr sz="2300"/>
          </a:p>
        </p:txBody>
      </p:sp>
      <p:sp>
        <p:nvSpPr>
          <p:cNvPr id="246" name="Google Shape;246;p30"/>
          <p:cNvSpPr txBox="1"/>
          <p:nvPr/>
        </p:nvSpPr>
        <p:spPr>
          <a:xfrm>
            <a:off x="447275" y="5660850"/>
            <a:ext cx="511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Mantle B, LaSalle J, Fisher N (2012) Whole-drawer imaging for digital management and curation of a large entomological collection. ZooKeys 209: 147-163. </a:t>
            </a:r>
            <a:r>
              <a:rPr lang="en-US" sz="1200" u="sng">
                <a:solidFill>
                  <a:schemeClr val="hlink"/>
                </a:solidFill>
                <a:hlinkClick r:id="rId3"/>
              </a:rPr>
              <a:t>https://doi.org/10.3897/zookeys.209.3169</a:t>
            </a:r>
            <a:endParaRPr sz="1200">
              <a:solidFill>
                <a:schemeClr val="dk2"/>
              </a:solidFill>
            </a:endParaRPr>
          </a:p>
        </p:txBody>
      </p:sp>
      <p:sp>
        <p:nvSpPr>
          <p:cNvPr id="247" name="Google Shape;247;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248" name="Google Shape;248;p30"/>
          <p:cNvPicPr preferRelativeResize="0"/>
          <p:nvPr/>
        </p:nvPicPr>
        <p:blipFill rotWithShape="1">
          <a:blip r:embed="rId4">
            <a:alphaModFix/>
          </a:blip>
          <a:srcRect b="3138" l="0" r="0" t="0"/>
          <a:stretch/>
        </p:blipFill>
        <p:spPr>
          <a:xfrm>
            <a:off x="5793825" y="2204850"/>
            <a:ext cx="5350349" cy="3886975"/>
          </a:xfrm>
          <a:prstGeom prst="rect">
            <a:avLst/>
          </a:prstGeom>
          <a:noFill/>
          <a:ln>
            <a:noFill/>
          </a:ln>
        </p:spPr>
      </p:pic>
      <p:sp>
        <p:nvSpPr>
          <p:cNvPr id="249" name="Google Shape;249;p30"/>
          <p:cNvSpPr txBox="1"/>
          <p:nvPr/>
        </p:nvSpPr>
        <p:spPr>
          <a:xfrm>
            <a:off x="5717625" y="6091950"/>
            <a:ext cx="535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Erica Krimmel, of the Natural History Museum of Los Angeles Invertebrate Paleontology Collection</a:t>
            </a:r>
            <a:endParaRPr sz="1200">
              <a:solidFill>
                <a:schemeClr val="dk2"/>
              </a:solidFill>
            </a:endParaRPr>
          </a:p>
        </p:txBody>
      </p:sp>
      <p:pic>
        <p:nvPicPr>
          <p:cNvPr id="250" name="Google Shape;250;p30"/>
          <p:cNvPicPr preferRelativeResize="0"/>
          <p:nvPr/>
        </p:nvPicPr>
        <p:blipFill>
          <a:blip r:embed="rId5">
            <a:alphaModFix/>
          </a:blip>
          <a:stretch>
            <a:fillRect/>
          </a:stretch>
        </p:blipFill>
        <p:spPr>
          <a:xfrm>
            <a:off x="523475" y="2484950"/>
            <a:ext cx="3190675" cy="3175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t/>
            </a:r>
            <a:endParaRPr/>
          </a:p>
        </p:txBody>
      </p:sp>
      <p:sp>
        <p:nvSpPr>
          <p:cNvPr id="257" name="Google Shape;257;p3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1600"/>
              </a:spcAft>
              <a:buNone/>
            </a:pPr>
            <a:r>
              <a:t/>
            </a:r>
            <a:endParaRPr/>
          </a:p>
        </p:txBody>
      </p:sp>
      <p:sp>
        <p:nvSpPr>
          <p:cNvPr id="258" name="Google Shape;258;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259" name="Google Shape;259;p3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800"/>
              <a:t>Outline </a:t>
            </a:r>
            <a:endParaRPr sz="2800"/>
          </a:p>
        </p:txBody>
      </p:sp>
      <p:sp>
        <p:nvSpPr>
          <p:cNvPr id="82" name="Google Shape;82;p14"/>
          <p:cNvSpPr txBox="1"/>
          <p:nvPr>
            <p:ph idx="1" type="body"/>
          </p:nvPr>
        </p:nvSpPr>
        <p:spPr>
          <a:xfrm>
            <a:off x="415600" y="1460425"/>
            <a:ext cx="7822500" cy="4884900"/>
          </a:xfrm>
          <a:prstGeom prst="rect">
            <a:avLst/>
          </a:prstGeom>
        </p:spPr>
        <p:txBody>
          <a:bodyPr anchorCtr="0" anchor="t" bIns="121900" lIns="121900" spcFirstLastPara="1" rIns="121900" wrap="square" tIns="121900">
            <a:noAutofit/>
          </a:bodyPr>
          <a:lstStyle/>
          <a:p>
            <a:pPr indent="-374650" lvl="0" marL="457200" rtl="0" algn="l">
              <a:spcBef>
                <a:spcPts val="0"/>
              </a:spcBef>
              <a:spcAft>
                <a:spcPts val="0"/>
              </a:spcAft>
              <a:buSzPts val="2300"/>
              <a:buChar char="●"/>
            </a:pPr>
            <a:r>
              <a:rPr lang="en-US" sz="2300"/>
              <a:t>What is a digitization workflow?</a:t>
            </a:r>
            <a:endParaRPr sz="2300"/>
          </a:p>
          <a:p>
            <a:pPr indent="-374650" lvl="0" marL="457200" rtl="0" algn="l">
              <a:spcBef>
                <a:spcPts val="0"/>
              </a:spcBef>
              <a:spcAft>
                <a:spcPts val="0"/>
              </a:spcAft>
              <a:buSzPts val="2300"/>
              <a:buChar char="●"/>
            </a:pPr>
            <a:r>
              <a:rPr lang="en-US" sz="2300"/>
              <a:t>Task clusters</a:t>
            </a:r>
            <a:endParaRPr sz="2300"/>
          </a:p>
          <a:p>
            <a:pPr indent="-374650" lvl="0" marL="457200" rtl="0" algn="l">
              <a:spcBef>
                <a:spcPts val="0"/>
              </a:spcBef>
              <a:spcAft>
                <a:spcPts val="0"/>
              </a:spcAft>
              <a:buSzPts val="2300"/>
              <a:buChar char="●"/>
            </a:pPr>
            <a:r>
              <a:rPr lang="en-US" sz="2300"/>
              <a:t>Workflow sequences</a:t>
            </a:r>
            <a:endParaRPr sz="2300"/>
          </a:p>
          <a:p>
            <a:pPr indent="-374650" lvl="0" marL="457200" rtl="0" algn="l">
              <a:spcBef>
                <a:spcPts val="0"/>
              </a:spcBef>
              <a:spcAft>
                <a:spcPts val="0"/>
              </a:spcAft>
              <a:buSzPts val="2300"/>
              <a:buChar char="●"/>
            </a:pPr>
            <a:r>
              <a:rPr lang="en-US" sz="2300"/>
              <a:t>Pre-digitization curation tasks</a:t>
            </a:r>
            <a:endParaRPr sz="2300"/>
          </a:p>
          <a:p>
            <a:pPr indent="-374650" lvl="0" marL="457200" rtl="0" algn="l">
              <a:spcBef>
                <a:spcPts val="0"/>
              </a:spcBef>
              <a:spcAft>
                <a:spcPts val="0"/>
              </a:spcAft>
              <a:buSzPts val="2300"/>
              <a:buChar char="●"/>
            </a:pPr>
            <a:r>
              <a:rPr lang="en-US" sz="2300"/>
              <a:t>Example workflows</a:t>
            </a:r>
            <a:endParaRPr sz="2300"/>
          </a:p>
          <a:p>
            <a:pPr indent="-374650" lvl="0" marL="457200" rtl="0" algn="l">
              <a:spcBef>
                <a:spcPts val="0"/>
              </a:spcBef>
              <a:spcAft>
                <a:spcPts val="0"/>
              </a:spcAft>
              <a:buSzPts val="2300"/>
              <a:buChar char="●"/>
            </a:pPr>
            <a:r>
              <a:rPr lang="en-US" sz="2300"/>
              <a:t>Resources for digitization workflows</a:t>
            </a:r>
            <a:endParaRPr sz="2300"/>
          </a:p>
          <a:p>
            <a:pPr indent="-374650" lvl="0" marL="457200" rtl="0" algn="l">
              <a:spcBef>
                <a:spcPts val="0"/>
              </a:spcBef>
              <a:spcAft>
                <a:spcPts val="0"/>
              </a:spcAft>
              <a:buSzPts val="2300"/>
              <a:buChar char="●"/>
            </a:pPr>
            <a:r>
              <a:rPr lang="en-US" sz="2300"/>
              <a:t>Designing digitization workflows</a:t>
            </a:r>
            <a:endParaRPr sz="2300"/>
          </a:p>
          <a:p>
            <a:pPr indent="0" lvl="0" marL="914400" rtl="0" algn="l">
              <a:spcBef>
                <a:spcPts val="1600"/>
              </a:spcBef>
              <a:spcAft>
                <a:spcPts val="0"/>
              </a:spcAft>
              <a:buNone/>
            </a:pPr>
            <a:r>
              <a:rPr i="1" lang="en-US" sz="2300"/>
              <a:t>BREAK (5 minutes)</a:t>
            </a:r>
            <a:endParaRPr i="1" sz="2300"/>
          </a:p>
          <a:p>
            <a:pPr indent="-374650" lvl="0" marL="457200" rtl="0" algn="l">
              <a:spcBef>
                <a:spcPts val="1600"/>
              </a:spcBef>
              <a:spcAft>
                <a:spcPts val="0"/>
              </a:spcAft>
              <a:buSzPts val="2300"/>
              <a:buChar char="●"/>
            </a:pPr>
            <a:r>
              <a:rPr lang="en-US" sz="2300"/>
              <a:t>Discussion in breakout rooms</a:t>
            </a:r>
            <a:endParaRPr sz="2300"/>
          </a:p>
        </p:txBody>
      </p:sp>
      <p:sp>
        <p:nvSpPr>
          <p:cNvPr id="83" name="Google Shape;83;p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2"/>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830"/>
              <a:t>Example workflow for an herbarium</a:t>
            </a:r>
            <a:endParaRPr sz="2830"/>
          </a:p>
        </p:txBody>
      </p:sp>
      <p:pic>
        <p:nvPicPr>
          <p:cNvPr id="266" name="Google Shape;266;p32"/>
          <p:cNvPicPr preferRelativeResize="0"/>
          <p:nvPr/>
        </p:nvPicPr>
        <p:blipFill rotWithShape="1">
          <a:blip r:embed="rId3">
            <a:alphaModFix/>
          </a:blip>
          <a:srcRect b="5365" l="0" r="882" t="0"/>
          <a:stretch/>
        </p:blipFill>
        <p:spPr>
          <a:xfrm>
            <a:off x="567350" y="1493325"/>
            <a:ext cx="7149670" cy="4581850"/>
          </a:xfrm>
          <a:prstGeom prst="rect">
            <a:avLst/>
          </a:prstGeom>
          <a:noFill/>
          <a:ln>
            <a:noFill/>
          </a:ln>
        </p:spPr>
      </p:pic>
      <p:sp>
        <p:nvSpPr>
          <p:cNvPr id="267" name="Google Shape;267;p32"/>
          <p:cNvSpPr txBox="1"/>
          <p:nvPr/>
        </p:nvSpPr>
        <p:spPr>
          <a:xfrm>
            <a:off x="2060525" y="6396825"/>
            <a:ext cx="9593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chemeClr val="accent1"/>
              </a:solidFill>
              <a:latin typeface="Helvetica Neue"/>
              <a:ea typeface="Helvetica Neue"/>
              <a:cs typeface="Helvetica Neue"/>
              <a:sym typeface="Helvetica Neue"/>
            </a:endParaRPr>
          </a:p>
        </p:txBody>
      </p:sp>
      <p:pic>
        <p:nvPicPr>
          <p:cNvPr id="268" name="Google Shape;268;p32"/>
          <p:cNvPicPr preferRelativeResize="0"/>
          <p:nvPr/>
        </p:nvPicPr>
        <p:blipFill>
          <a:blip r:embed="rId4">
            <a:alphaModFix/>
          </a:blip>
          <a:stretch>
            <a:fillRect/>
          </a:stretch>
        </p:blipFill>
        <p:spPr>
          <a:xfrm>
            <a:off x="7576325" y="2895750"/>
            <a:ext cx="4077600" cy="1066500"/>
          </a:xfrm>
          <a:prstGeom prst="roundRect">
            <a:avLst>
              <a:gd fmla="val 16667" name="adj"/>
            </a:avLst>
          </a:prstGeom>
          <a:noFill/>
          <a:ln>
            <a:noFill/>
          </a:ln>
        </p:spPr>
      </p:pic>
      <p:sp>
        <p:nvSpPr>
          <p:cNvPr id="269" name="Google Shape;269;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270" name="Google Shape;270;p32"/>
          <p:cNvSpPr txBox="1"/>
          <p:nvPr>
            <p:ph idx="1" type="body"/>
          </p:nvPr>
        </p:nvSpPr>
        <p:spPr>
          <a:xfrm>
            <a:off x="415600" y="6075175"/>
            <a:ext cx="10582500" cy="524700"/>
          </a:xfrm>
          <a:prstGeom prst="rect">
            <a:avLst/>
          </a:prstGeom>
        </p:spPr>
        <p:txBody>
          <a:bodyPr anchorCtr="0" anchor="ctr" bIns="121900" lIns="121900" spcFirstLastPara="1" rIns="121900" wrap="square" tIns="121900">
            <a:normAutofit/>
          </a:bodyPr>
          <a:lstStyle/>
          <a:p>
            <a:pPr indent="0" lvl="0" marL="0" rtl="0" algn="l">
              <a:lnSpc>
                <a:spcPct val="90000"/>
              </a:lnSpc>
              <a:spcBef>
                <a:spcPts val="0"/>
              </a:spcBef>
              <a:spcAft>
                <a:spcPts val="0"/>
              </a:spcAft>
              <a:buNone/>
            </a:pPr>
            <a:r>
              <a:rPr lang="en-US" sz="1600"/>
              <a:t>See more from the California Phenology Network: </a:t>
            </a:r>
            <a:r>
              <a:rPr lang="en-US" sz="1600" u="sng">
                <a:solidFill>
                  <a:schemeClr val="hlink"/>
                </a:solidFill>
                <a:hlinkClick r:id="rId5"/>
              </a:rPr>
              <a:t>https://www.capturingcaliforniasflowers.org</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800"/>
              <a:t>Example workflow for a paleo collection</a:t>
            </a:r>
            <a:endParaRPr sz="2800"/>
          </a:p>
        </p:txBody>
      </p:sp>
      <p:pic>
        <p:nvPicPr>
          <p:cNvPr id="277" name="Google Shape;277;p33"/>
          <p:cNvPicPr preferRelativeResize="0"/>
          <p:nvPr/>
        </p:nvPicPr>
        <p:blipFill rotWithShape="1">
          <a:blip r:embed="rId3">
            <a:alphaModFix/>
          </a:blip>
          <a:srcRect b="0" l="0" r="0" t="5320"/>
          <a:stretch/>
        </p:blipFill>
        <p:spPr>
          <a:xfrm>
            <a:off x="1711000" y="1433075"/>
            <a:ext cx="6464924" cy="4729799"/>
          </a:xfrm>
          <a:prstGeom prst="rect">
            <a:avLst/>
          </a:prstGeom>
          <a:noFill/>
          <a:ln>
            <a:noFill/>
          </a:ln>
        </p:spPr>
      </p:pic>
      <p:pic>
        <p:nvPicPr>
          <p:cNvPr id="278" name="Google Shape;278;p33"/>
          <p:cNvPicPr preferRelativeResize="0"/>
          <p:nvPr/>
        </p:nvPicPr>
        <p:blipFill>
          <a:blip r:embed="rId4">
            <a:alphaModFix/>
          </a:blip>
          <a:stretch>
            <a:fillRect/>
          </a:stretch>
        </p:blipFill>
        <p:spPr>
          <a:xfrm rot="-5400000">
            <a:off x="-1247162" y="3262588"/>
            <a:ext cx="4618949" cy="1034425"/>
          </a:xfrm>
          <a:prstGeom prst="rect">
            <a:avLst/>
          </a:prstGeom>
          <a:noFill/>
          <a:ln>
            <a:noFill/>
          </a:ln>
        </p:spPr>
      </p:pic>
      <p:sp>
        <p:nvSpPr>
          <p:cNvPr id="279" name="Google Shape;279;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280" name="Google Shape;280;p33"/>
          <p:cNvSpPr txBox="1"/>
          <p:nvPr>
            <p:ph idx="1" type="body"/>
          </p:nvPr>
        </p:nvSpPr>
        <p:spPr>
          <a:xfrm>
            <a:off x="415600" y="6210200"/>
            <a:ext cx="10005300" cy="524700"/>
          </a:xfrm>
          <a:prstGeom prst="rect">
            <a:avLst/>
          </a:prstGeom>
        </p:spPr>
        <p:txBody>
          <a:bodyPr anchorCtr="0" anchor="ctr" bIns="121900" lIns="121900" spcFirstLastPara="1" rIns="121900" wrap="square" tIns="121900">
            <a:normAutofit/>
          </a:bodyPr>
          <a:lstStyle/>
          <a:p>
            <a:pPr indent="0" lvl="0" marL="0" rtl="0" algn="l">
              <a:lnSpc>
                <a:spcPct val="90000"/>
              </a:lnSpc>
              <a:spcBef>
                <a:spcPts val="0"/>
              </a:spcBef>
              <a:spcAft>
                <a:spcPts val="0"/>
              </a:spcAft>
              <a:buNone/>
            </a:pPr>
            <a:r>
              <a:rPr lang="en-US" sz="1600"/>
              <a:t>See more from LACM Invert Paleo: </a:t>
            </a:r>
            <a:r>
              <a:rPr lang="en-US" sz="1600" u="sng">
                <a:solidFill>
                  <a:schemeClr val="hlink"/>
                </a:solidFill>
                <a:hlinkClick r:id="rId5"/>
              </a:rPr>
              <a:t>https://lacmip.github.io/emu/documentation/digitizing</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4"/>
          <p:cNvSpPr txBox="1"/>
          <p:nvPr>
            <p:ph idx="4294967295"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800"/>
              <a:t>Example workflow for an insect collection</a:t>
            </a:r>
            <a:endParaRPr sz="2800"/>
          </a:p>
        </p:txBody>
      </p:sp>
      <p:pic>
        <p:nvPicPr>
          <p:cNvPr id="287" name="Google Shape;287;p34"/>
          <p:cNvPicPr preferRelativeResize="0"/>
          <p:nvPr/>
        </p:nvPicPr>
        <p:blipFill>
          <a:blip r:embed="rId3">
            <a:alphaModFix/>
          </a:blip>
          <a:stretch>
            <a:fillRect/>
          </a:stretch>
        </p:blipFill>
        <p:spPr>
          <a:xfrm>
            <a:off x="546200" y="1541325"/>
            <a:ext cx="7816532" cy="4501374"/>
          </a:xfrm>
          <a:prstGeom prst="rect">
            <a:avLst/>
          </a:prstGeom>
          <a:noFill/>
          <a:ln>
            <a:noFill/>
          </a:ln>
        </p:spPr>
      </p:pic>
      <p:pic>
        <p:nvPicPr>
          <p:cNvPr id="288" name="Google Shape;288;p34"/>
          <p:cNvPicPr preferRelativeResize="0"/>
          <p:nvPr/>
        </p:nvPicPr>
        <p:blipFill>
          <a:blip r:embed="rId4">
            <a:alphaModFix/>
          </a:blip>
          <a:stretch>
            <a:fillRect/>
          </a:stretch>
        </p:blipFill>
        <p:spPr>
          <a:xfrm>
            <a:off x="7848075" y="1541318"/>
            <a:ext cx="2669500" cy="1957625"/>
          </a:xfrm>
          <a:prstGeom prst="rect">
            <a:avLst/>
          </a:prstGeom>
          <a:noFill/>
          <a:ln cap="flat" cmpd="sng" w="19050">
            <a:solidFill>
              <a:schemeClr val="accent3"/>
            </a:solidFill>
            <a:prstDash val="solid"/>
            <a:round/>
            <a:headEnd len="sm" w="sm" type="none"/>
            <a:tailEnd len="sm" w="sm" type="none"/>
          </a:ln>
        </p:spPr>
      </p:pic>
      <p:sp>
        <p:nvSpPr>
          <p:cNvPr id="289" name="Google Shape;289;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290" name="Google Shape;290;p34"/>
          <p:cNvSpPr txBox="1"/>
          <p:nvPr>
            <p:ph idx="1" type="body"/>
          </p:nvPr>
        </p:nvSpPr>
        <p:spPr>
          <a:xfrm>
            <a:off x="415600" y="5962142"/>
            <a:ext cx="7998300" cy="806700"/>
          </a:xfrm>
          <a:prstGeom prst="rect">
            <a:avLst/>
          </a:prstGeom>
        </p:spPr>
        <p:txBody>
          <a:bodyPr anchorCtr="0" anchor="ctr" bIns="121900" lIns="121900" spcFirstLastPara="1" rIns="121900" wrap="square" tIns="121900">
            <a:normAutofit/>
          </a:bodyPr>
          <a:lstStyle/>
          <a:p>
            <a:pPr indent="0" lvl="0" marL="0" rtl="0" algn="l">
              <a:spcBef>
                <a:spcPts val="0"/>
              </a:spcBef>
              <a:spcAft>
                <a:spcPts val="0"/>
              </a:spcAft>
              <a:buNone/>
            </a:pPr>
            <a:r>
              <a:rPr lang="en-US" sz="1600"/>
              <a:t>See more from BugFlow: </a:t>
            </a:r>
            <a:r>
              <a:rPr lang="en-US" sz="1600" u="sng">
                <a:solidFill>
                  <a:schemeClr val="hlink"/>
                </a:solidFill>
                <a:hlinkClick r:id="rId5"/>
              </a:rPr>
              <a:t>https://entcollnet.github.io/BugFlow</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800"/>
              <a:t>Resources for digitization workflows</a:t>
            </a:r>
            <a:endParaRPr sz="2800"/>
          </a:p>
        </p:txBody>
      </p:sp>
      <p:sp>
        <p:nvSpPr>
          <p:cNvPr id="297" name="Google Shape;297;p35"/>
          <p:cNvSpPr txBox="1"/>
          <p:nvPr>
            <p:ph idx="1" type="body"/>
          </p:nvPr>
        </p:nvSpPr>
        <p:spPr>
          <a:xfrm>
            <a:off x="415600" y="1536625"/>
            <a:ext cx="11360700" cy="4617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300"/>
              <a:t>DROID Workflow Modules &amp; Task Lists</a:t>
            </a:r>
            <a:br>
              <a:rPr lang="en-US" sz="2300"/>
            </a:br>
            <a:r>
              <a:rPr lang="en-US" sz="2300" u="sng">
                <a:solidFill>
                  <a:schemeClr val="hlink"/>
                </a:solidFill>
                <a:hlinkClick r:id="rId3"/>
              </a:rPr>
              <a:t>https://www.idigbio.org/content/workflow-modules-and-task-lists</a:t>
            </a:r>
            <a:endParaRPr sz="2300"/>
          </a:p>
          <a:p>
            <a:pPr indent="0" lvl="0" marL="0" rtl="0" algn="l">
              <a:spcBef>
                <a:spcPts val="1000"/>
              </a:spcBef>
              <a:spcAft>
                <a:spcPts val="0"/>
              </a:spcAft>
              <a:buNone/>
            </a:pPr>
            <a:r>
              <a:t/>
            </a:r>
            <a:endParaRPr sz="2300"/>
          </a:p>
          <a:p>
            <a:pPr indent="0" lvl="0" marL="0" rtl="0" algn="l">
              <a:spcBef>
                <a:spcPts val="1000"/>
              </a:spcBef>
              <a:spcAft>
                <a:spcPts val="0"/>
              </a:spcAft>
              <a:buNone/>
            </a:pPr>
            <a:r>
              <a:rPr lang="en-US" sz="2300"/>
              <a:t>iDigBio workshops</a:t>
            </a:r>
            <a:br>
              <a:rPr lang="en-US" sz="2300"/>
            </a:br>
            <a:r>
              <a:rPr lang="en-US" sz="2300" u="sng">
                <a:solidFill>
                  <a:schemeClr val="hlink"/>
                </a:solidFill>
                <a:hlinkClick r:id="rId4"/>
              </a:rPr>
              <a:t>https://www.idigbio.org/wiki/index.php/IDigBio_Workshops</a:t>
            </a:r>
            <a:endParaRPr sz="2300"/>
          </a:p>
          <a:p>
            <a:pPr indent="0" lvl="0" marL="0" rtl="0" algn="l">
              <a:spcBef>
                <a:spcPts val="1000"/>
              </a:spcBef>
              <a:spcAft>
                <a:spcPts val="0"/>
              </a:spcAft>
              <a:buNone/>
            </a:pPr>
            <a:r>
              <a:t/>
            </a:r>
            <a:endParaRPr sz="2300"/>
          </a:p>
          <a:p>
            <a:pPr indent="0" lvl="0" marL="0" rtl="0" algn="l">
              <a:spcBef>
                <a:spcPts val="1000"/>
              </a:spcBef>
              <a:spcAft>
                <a:spcPts val="1000"/>
              </a:spcAft>
              <a:buNone/>
            </a:pPr>
            <a:r>
              <a:rPr lang="en-US" sz="2300"/>
              <a:t>Thematic Collections Networks</a:t>
            </a:r>
            <a:br>
              <a:rPr lang="en-US" sz="2300"/>
            </a:br>
            <a:r>
              <a:rPr lang="en-US" sz="2300" u="sng">
                <a:solidFill>
                  <a:schemeClr val="hlink"/>
                </a:solidFill>
                <a:hlinkClick r:id="rId5"/>
              </a:rPr>
              <a:t>https://www.idigbio.org/content/thematic-collections-networks</a:t>
            </a:r>
            <a:endParaRPr sz="2300"/>
          </a:p>
        </p:txBody>
      </p:sp>
      <p:sp>
        <p:nvSpPr>
          <p:cNvPr id="298" name="Google Shape;298;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SzPts val="990"/>
              <a:buNone/>
            </a:pPr>
            <a:r>
              <a:rPr lang="en-US" sz="2830"/>
              <a:t>Designing digitization workflows</a:t>
            </a:r>
            <a:endParaRPr sz="2830"/>
          </a:p>
        </p:txBody>
      </p:sp>
      <p:sp>
        <p:nvSpPr>
          <p:cNvPr id="305" name="Google Shape;305;p36"/>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300"/>
              <a:t>Remember that…</a:t>
            </a:r>
            <a:endParaRPr sz="2300"/>
          </a:p>
          <a:p>
            <a:pPr indent="-374650" lvl="0" marL="457200" rtl="0" algn="l">
              <a:spcBef>
                <a:spcPts val="1000"/>
              </a:spcBef>
              <a:spcAft>
                <a:spcPts val="0"/>
              </a:spcAft>
              <a:buSzPts val="2300"/>
              <a:buChar char="●"/>
            </a:pPr>
            <a:r>
              <a:rPr lang="en-US" sz="2300"/>
              <a:t>not all tasks are required to meet the digitization goals of an institution or for a specimen.</a:t>
            </a:r>
            <a:endParaRPr sz="2300"/>
          </a:p>
          <a:p>
            <a:pPr indent="-374650" lvl="0" marL="457200" rtl="0" algn="l">
              <a:spcBef>
                <a:spcPts val="1000"/>
              </a:spcBef>
              <a:spcAft>
                <a:spcPts val="0"/>
              </a:spcAft>
              <a:buSzPts val="2300"/>
              <a:buChar char="●"/>
            </a:pPr>
            <a:r>
              <a:rPr lang="en-US" sz="2300"/>
              <a:t>you don’t need to reinvent the wheel.</a:t>
            </a:r>
            <a:endParaRPr sz="2300"/>
          </a:p>
          <a:p>
            <a:pPr indent="-374650" lvl="0" marL="457200" rtl="0" algn="l">
              <a:spcBef>
                <a:spcPts val="1000"/>
              </a:spcBef>
              <a:spcAft>
                <a:spcPts val="1000"/>
              </a:spcAft>
              <a:buSzPts val="2300"/>
              <a:buChar char="●"/>
            </a:pPr>
            <a:r>
              <a:rPr lang="en-US" sz="2300"/>
              <a:t>designing digitization workflows is an iterative process.</a:t>
            </a:r>
            <a:endParaRPr sz="2300"/>
          </a:p>
        </p:txBody>
      </p:sp>
      <p:sp>
        <p:nvSpPr>
          <p:cNvPr id="306" name="Google Shape;306;p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History25_Statzcollection.jpg" id="311" name="Google Shape;311;p37"/>
          <p:cNvPicPr preferRelativeResize="0"/>
          <p:nvPr/>
        </p:nvPicPr>
        <p:blipFill rotWithShape="1">
          <a:blip r:embed="rId3">
            <a:alphaModFix amt="31000"/>
          </a:blip>
          <a:srcRect b="0" l="0" r="0" t="0"/>
          <a:stretch/>
        </p:blipFill>
        <p:spPr>
          <a:xfrm>
            <a:off x="0" y="0"/>
            <a:ext cx="9143999" cy="6857999"/>
          </a:xfrm>
          <a:prstGeom prst="rect">
            <a:avLst/>
          </a:prstGeom>
          <a:noFill/>
          <a:ln>
            <a:noFill/>
          </a:ln>
        </p:spPr>
      </p:pic>
      <p:sp>
        <p:nvSpPr>
          <p:cNvPr id="312" name="Google Shape;312;p37"/>
          <p:cNvSpPr/>
          <p:nvPr/>
        </p:nvSpPr>
        <p:spPr>
          <a:xfrm>
            <a:off x="3447400" y="2164075"/>
            <a:ext cx="2249100" cy="1147800"/>
          </a:xfrm>
          <a:prstGeom prst="roundRect">
            <a:avLst>
              <a:gd fmla="val 16667" name="adj"/>
            </a:avLst>
          </a:prstGeom>
          <a:solidFill>
            <a:schemeClr val="lt2"/>
          </a:solid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specimen data</a:t>
            </a:r>
            <a:endParaRPr sz="2000"/>
          </a:p>
        </p:txBody>
      </p:sp>
      <p:sp>
        <p:nvSpPr>
          <p:cNvPr id="313" name="Google Shape;313;p37"/>
          <p:cNvSpPr/>
          <p:nvPr/>
        </p:nvSpPr>
        <p:spPr>
          <a:xfrm>
            <a:off x="313333" y="3109025"/>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taxonomic dictionary</a:t>
            </a:r>
            <a:endParaRPr sz="2000"/>
          </a:p>
        </p:txBody>
      </p:sp>
      <p:sp>
        <p:nvSpPr>
          <p:cNvPr id="314" name="Google Shape;314;p37"/>
          <p:cNvSpPr/>
          <p:nvPr/>
        </p:nvSpPr>
        <p:spPr>
          <a:xfrm>
            <a:off x="9296333" y="5156750"/>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iDigBio portal</a:t>
            </a:r>
            <a:endParaRPr sz="2000"/>
          </a:p>
        </p:txBody>
      </p:sp>
      <p:sp>
        <p:nvSpPr>
          <p:cNvPr id="315" name="Google Shape;315;p37"/>
          <p:cNvSpPr/>
          <p:nvPr/>
        </p:nvSpPr>
        <p:spPr>
          <a:xfrm>
            <a:off x="9296333" y="3218455"/>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IPT resource</a:t>
            </a:r>
            <a:endParaRPr sz="2000"/>
          </a:p>
        </p:txBody>
      </p:sp>
      <p:sp>
        <p:nvSpPr>
          <p:cNvPr id="316" name="Google Shape;316;p37"/>
          <p:cNvSpPr/>
          <p:nvPr/>
        </p:nvSpPr>
        <p:spPr>
          <a:xfrm>
            <a:off x="6720733" y="2374963"/>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Collections Mgmt System</a:t>
            </a:r>
            <a:endParaRPr sz="2000"/>
          </a:p>
        </p:txBody>
      </p:sp>
      <p:sp>
        <p:nvSpPr>
          <p:cNvPr id="317" name="Google Shape;317;p37"/>
          <p:cNvSpPr/>
          <p:nvPr/>
        </p:nvSpPr>
        <p:spPr>
          <a:xfrm>
            <a:off x="6720733" y="3944400"/>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institutional DAMS</a:t>
            </a:r>
            <a:endParaRPr sz="2000"/>
          </a:p>
        </p:txBody>
      </p:sp>
      <p:sp>
        <p:nvSpPr>
          <p:cNvPr id="318" name="Google Shape;318;p37"/>
          <p:cNvSpPr/>
          <p:nvPr/>
        </p:nvSpPr>
        <p:spPr>
          <a:xfrm>
            <a:off x="84733" y="5156750"/>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Paleobiology DB</a:t>
            </a:r>
            <a:endParaRPr sz="2000"/>
          </a:p>
        </p:txBody>
      </p:sp>
      <p:sp>
        <p:nvSpPr>
          <p:cNvPr id="319" name="Google Shape;319;p37"/>
          <p:cNvSpPr/>
          <p:nvPr/>
        </p:nvSpPr>
        <p:spPr>
          <a:xfrm>
            <a:off x="3447400" y="3733500"/>
            <a:ext cx="2249100" cy="1147800"/>
          </a:xfrm>
          <a:prstGeom prst="roundRect">
            <a:avLst>
              <a:gd fmla="val 16667" name="adj"/>
            </a:avLst>
          </a:prstGeom>
          <a:solidFill>
            <a:schemeClr val="lt2"/>
          </a:solid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specimen images</a:t>
            </a:r>
            <a:endParaRPr sz="2000"/>
          </a:p>
        </p:txBody>
      </p:sp>
      <p:sp>
        <p:nvSpPr>
          <p:cNvPr id="320" name="Google Shape;320;p37"/>
          <p:cNvSpPr/>
          <p:nvPr/>
        </p:nvSpPr>
        <p:spPr>
          <a:xfrm>
            <a:off x="84733" y="6015150"/>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ePANDDA</a:t>
            </a:r>
            <a:endParaRPr sz="2000"/>
          </a:p>
        </p:txBody>
      </p:sp>
      <p:sp>
        <p:nvSpPr>
          <p:cNvPr id="321" name="Google Shape;321;p37"/>
          <p:cNvSpPr/>
          <p:nvPr/>
        </p:nvSpPr>
        <p:spPr>
          <a:xfrm>
            <a:off x="313333" y="1718263"/>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new cabinets</a:t>
            </a:r>
            <a:endParaRPr sz="2000"/>
          </a:p>
        </p:txBody>
      </p:sp>
      <p:sp>
        <p:nvSpPr>
          <p:cNvPr id="322" name="Google Shape;322;p37"/>
          <p:cNvSpPr/>
          <p:nvPr/>
        </p:nvSpPr>
        <p:spPr>
          <a:xfrm>
            <a:off x="9296333" y="6015150"/>
            <a:ext cx="2249100" cy="726000"/>
          </a:xfrm>
          <a:prstGeom prst="roundRect">
            <a:avLst>
              <a:gd fmla="val 16667" name="adj"/>
            </a:avLst>
          </a:prstGeom>
          <a:solidFill>
            <a:schemeClr val="l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GBIF</a:t>
            </a:r>
            <a:endParaRPr sz="2000"/>
          </a:p>
        </p:txBody>
      </p:sp>
      <p:cxnSp>
        <p:nvCxnSpPr>
          <p:cNvPr id="323" name="Google Shape;323;p37"/>
          <p:cNvCxnSpPr>
            <a:stCxn id="312" idx="3"/>
            <a:endCxn id="316" idx="1"/>
          </p:cNvCxnSpPr>
          <p:nvPr/>
        </p:nvCxnSpPr>
        <p:spPr>
          <a:xfrm>
            <a:off x="5696500" y="2737975"/>
            <a:ext cx="1024200" cy="0"/>
          </a:xfrm>
          <a:prstGeom prst="straightConnector1">
            <a:avLst/>
          </a:prstGeom>
          <a:noFill/>
          <a:ln cap="flat" cmpd="sng" w="28575">
            <a:solidFill>
              <a:srgbClr val="FF9900"/>
            </a:solidFill>
            <a:prstDash val="solid"/>
            <a:round/>
            <a:headEnd len="med" w="med" type="none"/>
            <a:tailEnd len="med" w="med" type="none"/>
          </a:ln>
        </p:spPr>
      </p:cxnSp>
      <p:cxnSp>
        <p:nvCxnSpPr>
          <p:cNvPr id="324" name="Google Shape;324;p37"/>
          <p:cNvCxnSpPr>
            <a:stCxn id="319" idx="3"/>
            <a:endCxn id="317" idx="1"/>
          </p:cNvCxnSpPr>
          <p:nvPr/>
        </p:nvCxnSpPr>
        <p:spPr>
          <a:xfrm>
            <a:off x="5696500" y="4307400"/>
            <a:ext cx="1024200" cy="0"/>
          </a:xfrm>
          <a:prstGeom prst="straightConnector1">
            <a:avLst/>
          </a:prstGeom>
          <a:noFill/>
          <a:ln cap="flat" cmpd="sng" w="28575">
            <a:solidFill>
              <a:srgbClr val="FF9900"/>
            </a:solidFill>
            <a:prstDash val="solid"/>
            <a:round/>
            <a:headEnd len="med" w="med" type="none"/>
            <a:tailEnd len="med" w="med" type="none"/>
          </a:ln>
        </p:spPr>
      </p:cxnSp>
      <p:cxnSp>
        <p:nvCxnSpPr>
          <p:cNvPr id="325" name="Google Shape;325;p37"/>
          <p:cNvCxnSpPr>
            <a:stCxn id="316" idx="3"/>
            <a:endCxn id="315" idx="1"/>
          </p:cNvCxnSpPr>
          <p:nvPr/>
        </p:nvCxnSpPr>
        <p:spPr>
          <a:xfrm>
            <a:off x="8969833" y="2737963"/>
            <a:ext cx="326400" cy="843600"/>
          </a:xfrm>
          <a:prstGeom prst="bentConnector3">
            <a:avLst>
              <a:gd fmla="val 50015" name="adj1"/>
            </a:avLst>
          </a:prstGeom>
          <a:noFill/>
          <a:ln cap="flat" cmpd="sng" w="28575">
            <a:solidFill>
              <a:srgbClr val="FF9900"/>
            </a:solidFill>
            <a:prstDash val="solid"/>
            <a:round/>
            <a:headEnd len="med" w="med" type="none"/>
            <a:tailEnd len="med" w="med" type="none"/>
          </a:ln>
        </p:spPr>
      </p:cxnSp>
      <p:cxnSp>
        <p:nvCxnSpPr>
          <p:cNvPr id="326" name="Google Shape;326;p37"/>
          <p:cNvCxnSpPr>
            <a:stCxn id="317" idx="3"/>
            <a:endCxn id="315" idx="1"/>
          </p:cNvCxnSpPr>
          <p:nvPr/>
        </p:nvCxnSpPr>
        <p:spPr>
          <a:xfrm flipH="1" rot="10800000">
            <a:off x="8969833" y="3581400"/>
            <a:ext cx="326400" cy="726000"/>
          </a:xfrm>
          <a:prstGeom prst="bentConnector3">
            <a:avLst>
              <a:gd fmla="val 50015" name="adj1"/>
            </a:avLst>
          </a:prstGeom>
          <a:noFill/>
          <a:ln cap="flat" cmpd="sng" w="28575">
            <a:solidFill>
              <a:srgbClr val="FF9900"/>
            </a:solidFill>
            <a:prstDash val="solid"/>
            <a:round/>
            <a:headEnd len="med" w="med" type="none"/>
            <a:tailEnd len="med" w="med" type="none"/>
          </a:ln>
        </p:spPr>
      </p:cxnSp>
      <p:cxnSp>
        <p:nvCxnSpPr>
          <p:cNvPr id="327" name="Google Shape;327;p37"/>
          <p:cNvCxnSpPr/>
          <p:nvPr/>
        </p:nvCxnSpPr>
        <p:spPr>
          <a:xfrm>
            <a:off x="10192283" y="3944455"/>
            <a:ext cx="0" cy="1212300"/>
          </a:xfrm>
          <a:prstGeom prst="straightConnector1">
            <a:avLst/>
          </a:prstGeom>
          <a:noFill/>
          <a:ln cap="flat" cmpd="sng" w="28575">
            <a:solidFill>
              <a:srgbClr val="FF9900"/>
            </a:solidFill>
            <a:prstDash val="solid"/>
            <a:round/>
            <a:headEnd len="med" w="med" type="none"/>
            <a:tailEnd len="med" w="med" type="none"/>
          </a:ln>
        </p:spPr>
      </p:cxnSp>
      <p:cxnSp>
        <p:nvCxnSpPr>
          <p:cNvPr id="328" name="Google Shape;328;p37"/>
          <p:cNvCxnSpPr/>
          <p:nvPr/>
        </p:nvCxnSpPr>
        <p:spPr>
          <a:xfrm rot="10800000">
            <a:off x="10192283" y="5882850"/>
            <a:ext cx="0" cy="132300"/>
          </a:xfrm>
          <a:prstGeom prst="straightConnector1">
            <a:avLst/>
          </a:prstGeom>
          <a:noFill/>
          <a:ln cap="flat" cmpd="sng" w="28575">
            <a:solidFill>
              <a:srgbClr val="FF9900"/>
            </a:solidFill>
            <a:prstDash val="solid"/>
            <a:round/>
            <a:headEnd len="med" w="med" type="none"/>
            <a:tailEnd len="med" w="med" type="none"/>
          </a:ln>
        </p:spPr>
      </p:cxnSp>
      <p:cxnSp>
        <p:nvCxnSpPr>
          <p:cNvPr id="329" name="Google Shape;329;p37"/>
          <p:cNvCxnSpPr>
            <a:stCxn id="312" idx="1"/>
            <a:endCxn id="321" idx="3"/>
          </p:cNvCxnSpPr>
          <p:nvPr/>
        </p:nvCxnSpPr>
        <p:spPr>
          <a:xfrm rot="10800000">
            <a:off x="2562400" y="2081275"/>
            <a:ext cx="885000" cy="656700"/>
          </a:xfrm>
          <a:prstGeom prst="bentConnector3">
            <a:avLst>
              <a:gd fmla="val 22506" name="adj1"/>
            </a:avLst>
          </a:prstGeom>
          <a:noFill/>
          <a:ln cap="flat" cmpd="sng" w="28575">
            <a:solidFill>
              <a:srgbClr val="FF9900"/>
            </a:solidFill>
            <a:prstDash val="solid"/>
            <a:round/>
            <a:headEnd len="med" w="med" type="none"/>
            <a:tailEnd len="med" w="med" type="none"/>
          </a:ln>
        </p:spPr>
      </p:cxnSp>
      <p:cxnSp>
        <p:nvCxnSpPr>
          <p:cNvPr id="330" name="Google Shape;330;p37"/>
          <p:cNvCxnSpPr>
            <a:stCxn id="312" idx="1"/>
            <a:endCxn id="313" idx="0"/>
          </p:cNvCxnSpPr>
          <p:nvPr/>
        </p:nvCxnSpPr>
        <p:spPr>
          <a:xfrm flipH="1">
            <a:off x="1438000" y="2737975"/>
            <a:ext cx="2009400" cy="371100"/>
          </a:xfrm>
          <a:prstGeom prst="bentConnector2">
            <a:avLst/>
          </a:prstGeom>
          <a:noFill/>
          <a:ln cap="flat" cmpd="sng" w="28575">
            <a:solidFill>
              <a:srgbClr val="FF9900"/>
            </a:solidFill>
            <a:prstDash val="solid"/>
            <a:round/>
            <a:headEnd len="med" w="med" type="none"/>
            <a:tailEnd len="med" w="med" type="none"/>
          </a:ln>
        </p:spPr>
      </p:cxnSp>
      <p:cxnSp>
        <p:nvCxnSpPr>
          <p:cNvPr id="331" name="Google Shape;331;p37"/>
          <p:cNvCxnSpPr>
            <a:stCxn id="312" idx="1"/>
            <a:endCxn id="318" idx="3"/>
          </p:cNvCxnSpPr>
          <p:nvPr/>
        </p:nvCxnSpPr>
        <p:spPr>
          <a:xfrm flipH="1">
            <a:off x="2333800" y="2737975"/>
            <a:ext cx="1113600" cy="2781900"/>
          </a:xfrm>
          <a:prstGeom prst="bentConnector3">
            <a:avLst>
              <a:gd fmla="val 49999" name="adj1"/>
            </a:avLst>
          </a:prstGeom>
          <a:noFill/>
          <a:ln cap="flat" cmpd="sng" w="28575">
            <a:solidFill>
              <a:srgbClr val="FF9900"/>
            </a:solidFill>
            <a:prstDash val="solid"/>
            <a:round/>
            <a:headEnd len="med" w="med" type="none"/>
            <a:tailEnd len="med" w="med" type="none"/>
          </a:ln>
        </p:spPr>
      </p:cxnSp>
      <p:cxnSp>
        <p:nvCxnSpPr>
          <p:cNvPr id="332" name="Google Shape;332;p37"/>
          <p:cNvCxnSpPr>
            <a:stCxn id="318" idx="2"/>
            <a:endCxn id="320" idx="0"/>
          </p:cNvCxnSpPr>
          <p:nvPr/>
        </p:nvCxnSpPr>
        <p:spPr>
          <a:xfrm>
            <a:off x="1209283" y="5882750"/>
            <a:ext cx="0" cy="132300"/>
          </a:xfrm>
          <a:prstGeom prst="straightConnector1">
            <a:avLst/>
          </a:prstGeom>
          <a:noFill/>
          <a:ln cap="flat" cmpd="sng" w="28575">
            <a:solidFill>
              <a:srgbClr val="FF9900"/>
            </a:solidFill>
            <a:prstDash val="solid"/>
            <a:round/>
            <a:headEnd len="med" w="med" type="none"/>
            <a:tailEnd len="med" w="med" type="none"/>
          </a:ln>
        </p:spPr>
      </p:cxnSp>
      <p:sp>
        <p:nvSpPr>
          <p:cNvPr id="333" name="Google Shape;333;p37"/>
          <p:cNvSpPr/>
          <p:nvPr/>
        </p:nvSpPr>
        <p:spPr>
          <a:xfrm>
            <a:off x="6826100" y="1682450"/>
            <a:ext cx="1389600" cy="586800"/>
          </a:xfrm>
          <a:prstGeom prst="wedgeRectCallout">
            <a:avLst>
              <a:gd fmla="val -79119" name="adj1"/>
              <a:gd fmla="val 128421"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I’m from IT</a:t>
            </a:r>
            <a:endParaRPr/>
          </a:p>
        </p:txBody>
      </p:sp>
      <p:sp>
        <p:nvSpPr>
          <p:cNvPr id="334" name="Google Shape;334;p37"/>
          <p:cNvSpPr/>
          <p:nvPr/>
        </p:nvSpPr>
        <p:spPr>
          <a:xfrm>
            <a:off x="3327916" y="1267474"/>
            <a:ext cx="1834500" cy="504600"/>
          </a:xfrm>
          <a:prstGeom prst="wedgeRectCallout">
            <a:avLst>
              <a:gd fmla="val 37736" name="adj1"/>
              <a:gd fmla="val 118579"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I’m a digitizer</a:t>
            </a:r>
            <a:endParaRPr/>
          </a:p>
        </p:txBody>
      </p:sp>
      <p:sp>
        <p:nvSpPr>
          <p:cNvPr id="335" name="Google Shape;335;p37"/>
          <p:cNvSpPr/>
          <p:nvPr/>
        </p:nvSpPr>
        <p:spPr>
          <a:xfrm>
            <a:off x="5472333" y="1164500"/>
            <a:ext cx="1023900" cy="726000"/>
          </a:xfrm>
          <a:prstGeom prst="wedgeRectCallout">
            <a:avLst>
              <a:gd fmla="val -98385" name="adj1"/>
              <a:gd fmla="val 81353"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I’m a digitizer</a:t>
            </a:r>
            <a:endParaRPr/>
          </a:p>
        </p:txBody>
      </p:sp>
      <p:sp>
        <p:nvSpPr>
          <p:cNvPr id="336" name="Google Shape;336;p37"/>
          <p:cNvSpPr/>
          <p:nvPr/>
        </p:nvSpPr>
        <p:spPr>
          <a:xfrm>
            <a:off x="5873867" y="4809650"/>
            <a:ext cx="2009700" cy="504600"/>
          </a:xfrm>
          <a:prstGeom prst="wedgeRectCallout">
            <a:avLst>
              <a:gd fmla="val -36767" name="adj1"/>
              <a:gd fmla="val -146899"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I’m from Marketing</a:t>
            </a:r>
            <a:endParaRPr/>
          </a:p>
        </p:txBody>
      </p:sp>
      <p:sp>
        <p:nvSpPr>
          <p:cNvPr id="337" name="Google Shape;337;p37"/>
          <p:cNvSpPr/>
          <p:nvPr/>
        </p:nvSpPr>
        <p:spPr>
          <a:xfrm>
            <a:off x="10347208" y="4187600"/>
            <a:ext cx="1389600" cy="726000"/>
          </a:xfrm>
          <a:prstGeom prst="wedgeRectCallout">
            <a:avLst>
              <a:gd fmla="val -61576" name="adj1"/>
              <a:gd fmla="val 16460"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I’m from iDigBio</a:t>
            </a:r>
            <a:endParaRPr/>
          </a:p>
        </p:txBody>
      </p:sp>
      <p:cxnSp>
        <p:nvCxnSpPr>
          <p:cNvPr id="338" name="Google Shape;338;p37"/>
          <p:cNvCxnSpPr>
            <a:stCxn id="319" idx="0"/>
            <a:endCxn id="316" idx="2"/>
          </p:cNvCxnSpPr>
          <p:nvPr/>
        </p:nvCxnSpPr>
        <p:spPr>
          <a:xfrm rot="-5400000">
            <a:off x="5892400" y="1780650"/>
            <a:ext cx="632400" cy="3273300"/>
          </a:xfrm>
          <a:prstGeom prst="bentConnector3">
            <a:avLst>
              <a:gd fmla="val 31448" name="adj1"/>
            </a:avLst>
          </a:prstGeom>
          <a:noFill/>
          <a:ln cap="flat" cmpd="sng" w="28575">
            <a:solidFill>
              <a:srgbClr val="FF9900"/>
            </a:solidFill>
            <a:prstDash val="solid"/>
            <a:round/>
            <a:headEnd len="med" w="med" type="none"/>
            <a:tailEnd len="med" w="med" type="none"/>
          </a:ln>
        </p:spPr>
      </p:cxnSp>
      <p:sp>
        <p:nvSpPr>
          <p:cNvPr id="339" name="Google Shape;339;p37"/>
          <p:cNvSpPr/>
          <p:nvPr/>
        </p:nvSpPr>
        <p:spPr>
          <a:xfrm>
            <a:off x="181033" y="580975"/>
            <a:ext cx="1834500" cy="843600"/>
          </a:xfrm>
          <a:prstGeom prst="wedgeRectCallout">
            <a:avLst>
              <a:gd fmla="val 17922" name="adj1"/>
              <a:gd fmla="val 98139"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We’re the crowd in crowdfunding</a:t>
            </a:r>
            <a:endParaRPr/>
          </a:p>
        </p:txBody>
      </p:sp>
      <p:sp>
        <p:nvSpPr>
          <p:cNvPr id="340" name="Google Shape;340;p37"/>
          <p:cNvSpPr/>
          <p:nvPr/>
        </p:nvSpPr>
        <p:spPr>
          <a:xfrm>
            <a:off x="981500" y="4013550"/>
            <a:ext cx="1834500" cy="726000"/>
          </a:xfrm>
          <a:prstGeom prst="wedgeRectCallout">
            <a:avLst>
              <a:gd fmla="val 22392" name="adj1"/>
              <a:gd fmla="val -112090"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I’m a knowledgeable collector</a:t>
            </a:r>
            <a:endParaRPr/>
          </a:p>
        </p:txBody>
      </p:sp>
      <p:sp>
        <p:nvSpPr>
          <p:cNvPr id="341" name="Google Shape;341;p37"/>
          <p:cNvSpPr/>
          <p:nvPr/>
        </p:nvSpPr>
        <p:spPr>
          <a:xfrm>
            <a:off x="4261874" y="5519850"/>
            <a:ext cx="1389600" cy="726000"/>
          </a:xfrm>
          <a:prstGeom prst="wedgeRectCallout">
            <a:avLst>
              <a:gd fmla="val -113459" name="adj1"/>
              <a:gd fmla="val 66990"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I’m a researcher</a:t>
            </a:r>
            <a:endParaRPr/>
          </a:p>
        </p:txBody>
      </p:sp>
      <p:cxnSp>
        <p:nvCxnSpPr>
          <p:cNvPr id="342" name="Google Shape;342;p37"/>
          <p:cNvCxnSpPr>
            <a:stCxn id="320" idx="3"/>
            <a:endCxn id="314" idx="1"/>
          </p:cNvCxnSpPr>
          <p:nvPr/>
        </p:nvCxnSpPr>
        <p:spPr>
          <a:xfrm flipH="1" rot="10800000">
            <a:off x="2333833" y="5519850"/>
            <a:ext cx="6962400" cy="858300"/>
          </a:xfrm>
          <a:prstGeom prst="bentConnector3">
            <a:avLst>
              <a:gd fmla="val 50001" name="adj1"/>
            </a:avLst>
          </a:prstGeom>
          <a:noFill/>
          <a:ln cap="flat" cmpd="sng" w="28575">
            <a:solidFill>
              <a:srgbClr val="FF9900"/>
            </a:solidFill>
            <a:prstDash val="solid"/>
            <a:round/>
            <a:headEnd len="med" w="med" type="none"/>
            <a:tailEnd len="med" w="med" type="none"/>
          </a:ln>
        </p:spPr>
      </p:cxnSp>
      <p:sp>
        <p:nvSpPr>
          <p:cNvPr id="343" name="Google Shape;343;p37"/>
          <p:cNvSpPr/>
          <p:nvPr/>
        </p:nvSpPr>
        <p:spPr>
          <a:xfrm>
            <a:off x="3147600" y="5095075"/>
            <a:ext cx="1023900" cy="726000"/>
          </a:xfrm>
          <a:prstGeom prst="wedgeRectCallout">
            <a:avLst>
              <a:gd fmla="val -62298" name="adj1"/>
              <a:gd fmla="val -98926" name="adj2"/>
            </a:avLst>
          </a:prstGeom>
          <a:solidFill>
            <a:srgbClr val="FF9900"/>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Hi! I’m a curator</a:t>
            </a:r>
            <a:endParaRPr/>
          </a:p>
        </p:txBody>
      </p:sp>
      <p:sp>
        <p:nvSpPr>
          <p:cNvPr id="344" name="Google Shape;344;p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345" name="Google Shape;345;p37"/>
          <p:cNvSpPr/>
          <p:nvPr/>
        </p:nvSpPr>
        <p:spPr>
          <a:xfrm>
            <a:off x="9144000" y="14075"/>
            <a:ext cx="3048000" cy="206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7"/>
          <p:cNvSpPr txBox="1"/>
          <p:nvPr>
            <p:ph type="title"/>
          </p:nvPr>
        </p:nvSpPr>
        <p:spPr>
          <a:xfrm>
            <a:off x="5024825" y="-2950"/>
            <a:ext cx="6888300" cy="18756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US" sz="3300"/>
              <a:t>Designing digitization workflows provides opportunities to</a:t>
            </a:r>
            <a:br>
              <a:rPr lang="en-US" sz="3300"/>
            </a:br>
            <a:r>
              <a:rPr lang="en-US" sz="3300"/>
              <a:t>build relationships</a:t>
            </a:r>
            <a:endParaRPr sz="3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8"/>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Breakout room discussion questions	</a:t>
            </a:r>
            <a:endParaRPr/>
          </a:p>
        </p:txBody>
      </p:sp>
      <p:sp>
        <p:nvSpPr>
          <p:cNvPr id="353" name="Google Shape;353;p38"/>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406400" lvl="0" marL="457200" rtl="0" algn="l">
              <a:spcBef>
                <a:spcPts val="0"/>
              </a:spcBef>
              <a:spcAft>
                <a:spcPts val="0"/>
              </a:spcAft>
              <a:buSzPts val="2800"/>
              <a:buAutoNum type="arabicPeriod"/>
            </a:pPr>
            <a:r>
              <a:rPr lang="en-US" sz="2800"/>
              <a:t>Which of the digitization workflow sequences from Nelson et al. is most applicable to your collection?</a:t>
            </a:r>
            <a:endParaRPr sz="2800"/>
          </a:p>
          <a:p>
            <a:pPr indent="0" lvl="0" marL="457200" rtl="0" algn="l">
              <a:spcBef>
                <a:spcPts val="1600"/>
              </a:spcBef>
              <a:spcAft>
                <a:spcPts val="0"/>
              </a:spcAft>
              <a:buNone/>
            </a:pPr>
            <a:r>
              <a:t/>
            </a:r>
            <a:endParaRPr sz="1000"/>
          </a:p>
          <a:p>
            <a:pPr indent="-406400" lvl="0" marL="457200" rtl="0" algn="l">
              <a:spcBef>
                <a:spcPts val="1600"/>
              </a:spcBef>
              <a:spcAft>
                <a:spcPts val="0"/>
              </a:spcAft>
              <a:buSzPts val="2800"/>
              <a:buAutoNum type="arabicPeriod"/>
            </a:pPr>
            <a:r>
              <a:rPr lang="en-US" sz="2800"/>
              <a:t>What are the most significant aspects of your collection that will affect pre-digitization curation?</a:t>
            </a:r>
            <a:endParaRPr sz="2800"/>
          </a:p>
          <a:p>
            <a:pPr indent="0" lvl="0" marL="457200" rtl="0" algn="l">
              <a:spcBef>
                <a:spcPts val="1600"/>
              </a:spcBef>
              <a:spcAft>
                <a:spcPts val="0"/>
              </a:spcAft>
              <a:buNone/>
            </a:pPr>
            <a:r>
              <a:t/>
            </a:r>
            <a:endParaRPr sz="1000"/>
          </a:p>
          <a:p>
            <a:pPr indent="-406400" lvl="0" marL="457200" rtl="0" algn="l">
              <a:spcBef>
                <a:spcPts val="1600"/>
              </a:spcBef>
              <a:spcAft>
                <a:spcPts val="0"/>
              </a:spcAft>
              <a:buSzPts val="2800"/>
              <a:buAutoNum type="arabicPeriod"/>
            </a:pPr>
            <a:r>
              <a:rPr lang="en-US" sz="2800"/>
              <a:t>What additional resources might you need for pre-digitization curation, and where might you find them?</a:t>
            </a:r>
            <a:endParaRPr sz="2800"/>
          </a:p>
        </p:txBody>
      </p:sp>
      <p:sp>
        <p:nvSpPr>
          <p:cNvPr id="354" name="Google Shape;354;p3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5"/>
          <p:cNvSpPr txBox="1"/>
          <p:nvPr>
            <p:ph type="title"/>
          </p:nvPr>
        </p:nvSpPr>
        <p:spPr>
          <a:xfrm>
            <a:off x="415600" y="593367"/>
            <a:ext cx="11360700" cy="763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00"/>
              <a:buFont typeface="Helvetica Neue"/>
              <a:buNone/>
            </a:pPr>
            <a:r>
              <a:rPr lang="en-US" sz="2800"/>
              <a:t>What</a:t>
            </a:r>
            <a:r>
              <a:rPr lang="en-US" sz="2800"/>
              <a:t> is a digitization workflow?</a:t>
            </a:r>
            <a:endParaRPr sz="2800"/>
          </a:p>
        </p:txBody>
      </p:sp>
      <p:sp>
        <p:nvSpPr>
          <p:cNvPr id="89" name="Google Shape;89;p15"/>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1600"/>
              </a:spcAft>
              <a:buNone/>
            </a:pPr>
            <a:r>
              <a:rPr lang="en-US" sz="2300"/>
              <a:t>“a sequence of tasks that are performed in order to create digital information that characterises individual specimens” (Nelson et al. 2012)</a:t>
            </a:r>
            <a:endParaRPr sz="2300"/>
          </a:p>
        </p:txBody>
      </p:sp>
      <p:sp>
        <p:nvSpPr>
          <p:cNvPr id="90" name="Google Shape;90;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91" name="Google Shape;91;p15"/>
          <p:cNvPicPr preferRelativeResize="0"/>
          <p:nvPr/>
        </p:nvPicPr>
        <p:blipFill>
          <a:blip r:embed="rId3">
            <a:alphaModFix/>
          </a:blip>
          <a:stretch>
            <a:fillRect/>
          </a:stretch>
        </p:blipFill>
        <p:spPr>
          <a:xfrm>
            <a:off x="9112950" y="2501775"/>
            <a:ext cx="2578257" cy="3437650"/>
          </a:xfrm>
          <a:prstGeom prst="rect">
            <a:avLst/>
          </a:prstGeom>
          <a:noFill/>
          <a:ln>
            <a:noFill/>
          </a:ln>
        </p:spPr>
      </p:pic>
      <p:pic>
        <p:nvPicPr>
          <p:cNvPr id="92" name="Google Shape;92;p15"/>
          <p:cNvPicPr preferRelativeResize="0"/>
          <p:nvPr/>
        </p:nvPicPr>
        <p:blipFill rotWithShape="1">
          <a:blip r:embed="rId4">
            <a:alphaModFix/>
          </a:blip>
          <a:srcRect b="0" l="0" r="19549" t="0"/>
          <a:stretch/>
        </p:blipFill>
        <p:spPr>
          <a:xfrm>
            <a:off x="500675" y="2501776"/>
            <a:ext cx="3687572" cy="3437649"/>
          </a:xfrm>
          <a:prstGeom prst="rect">
            <a:avLst/>
          </a:prstGeom>
          <a:noFill/>
          <a:ln>
            <a:noFill/>
          </a:ln>
        </p:spPr>
      </p:pic>
      <p:pic>
        <p:nvPicPr>
          <p:cNvPr id="93" name="Google Shape;93;p15"/>
          <p:cNvPicPr preferRelativeResize="0"/>
          <p:nvPr/>
        </p:nvPicPr>
        <p:blipFill>
          <a:blip r:embed="rId5">
            <a:alphaModFix/>
          </a:blip>
          <a:stretch>
            <a:fillRect/>
          </a:stretch>
        </p:blipFill>
        <p:spPr>
          <a:xfrm>
            <a:off x="4358824" y="2501775"/>
            <a:ext cx="4583549" cy="3437651"/>
          </a:xfrm>
          <a:prstGeom prst="rect">
            <a:avLst/>
          </a:prstGeom>
          <a:noFill/>
          <a:ln>
            <a:noFill/>
          </a:ln>
        </p:spPr>
      </p:pic>
      <p:sp>
        <p:nvSpPr>
          <p:cNvPr id="94" name="Google Shape;94;p15"/>
          <p:cNvSpPr txBox="1"/>
          <p:nvPr/>
        </p:nvSpPr>
        <p:spPr>
          <a:xfrm>
            <a:off x="514450" y="5939425"/>
            <a:ext cx="3673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Erica Krimmel, digitization in the Natural History Museum of Los Angeles Invertebrate Paleontology Collection</a:t>
            </a:r>
            <a:endParaRPr sz="1200">
              <a:solidFill>
                <a:schemeClr val="dk2"/>
              </a:solidFill>
            </a:endParaRPr>
          </a:p>
        </p:txBody>
      </p:sp>
      <p:sp>
        <p:nvSpPr>
          <p:cNvPr id="95" name="Google Shape;95;p15"/>
          <p:cNvSpPr txBox="1"/>
          <p:nvPr/>
        </p:nvSpPr>
        <p:spPr>
          <a:xfrm>
            <a:off x="4358825" y="5939425"/>
            <a:ext cx="4583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Ingrid Lin, https://nmnh.typepad.com/the_ plant_press/2016/02/conveying-specimen-value-through-digitization.html</a:t>
            </a:r>
            <a:endParaRPr sz="1200">
              <a:solidFill>
                <a:schemeClr val="dk2"/>
              </a:solidFill>
            </a:endParaRPr>
          </a:p>
        </p:txBody>
      </p:sp>
      <p:sp>
        <p:nvSpPr>
          <p:cNvPr id="96" name="Google Shape;96;p15"/>
          <p:cNvSpPr txBox="1"/>
          <p:nvPr/>
        </p:nvSpPr>
        <p:spPr>
          <a:xfrm>
            <a:off x="9112950" y="5939425"/>
            <a:ext cx="2578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2"/>
                </a:solidFill>
              </a:rPr>
              <a:t>Image: Erica Krimmel, digitization in the Chicago Academy of Sciences</a:t>
            </a:r>
            <a:endParaRPr sz="12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415600" y="593367"/>
            <a:ext cx="11360700" cy="763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00"/>
              <a:buFont typeface="Helvetica Neue"/>
              <a:buNone/>
            </a:pPr>
            <a:r>
              <a:rPr lang="en-US" sz="2800"/>
              <a:t>Task clusters defined in Nelson et al. 2012</a:t>
            </a:r>
            <a:endParaRPr sz="2800"/>
          </a:p>
        </p:txBody>
      </p:sp>
      <p:sp>
        <p:nvSpPr>
          <p:cNvPr id="102" name="Google Shape;102;p16"/>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p>
            <a:pPr indent="-374650" lvl="0" marL="457200" rtl="0" algn="l">
              <a:spcBef>
                <a:spcPts val="0"/>
              </a:spcBef>
              <a:spcAft>
                <a:spcPts val="0"/>
              </a:spcAft>
              <a:buSzPts val="2300"/>
              <a:buChar char="●"/>
            </a:pPr>
            <a:r>
              <a:rPr lang="en-US" sz="2300"/>
              <a:t>pre-digitization curation and staging</a:t>
            </a:r>
            <a:endParaRPr i="1" sz="2300"/>
          </a:p>
          <a:p>
            <a:pPr indent="-374650" lvl="0" marL="457200" rtl="0" algn="l">
              <a:spcBef>
                <a:spcPts val="1000"/>
              </a:spcBef>
              <a:spcAft>
                <a:spcPts val="0"/>
              </a:spcAft>
              <a:buSzPts val="2300"/>
              <a:buChar char="●"/>
            </a:pPr>
            <a:r>
              <a:rPr lang="en-US" sz="2300"/>
              <a:t>specimen image capture</a:t>
            </a:r>
            <a:endParaRPr i="1" sz="2300"/>
          </a:p>
          <a:p>
            <a:pPr indent="-374650" lvl="0" marL="457200" rtl="0" algn="l">
              <a:spcBef>
                <a:spcPts val="1000"/>
              </a:spcBef>
              <a:spcAft>
                <a:spcPts val="0"/>
              </a:spcAft>
              <a:buSzPts val="2300"/>
              <a:buChar char="●"/>
            </a:pPr>
            <a:r>
              <a:rPr lang="en-US" sz="2300"/>
              <a:t>specimen image processing</a:t>
            </a:r>
            <a:endParaRPr i="1" sz="2300"/>
          </a:p>
          <a:p>
            <a:pPr indent="-374650" lvl="0" marL="457200" rtl="0" algn="l">
              <a:spcBef>
                <a:spcPts val="1000"/>
              </a:spcBef>
              <a:spcAft>
                <a:spcPts val="0"/>
              </a:spcAft>
              <a:buSzPts val="2300"/>
              <a:buChar char="●"/>
            </a:pPr>
            <a:r>
              <a:rPr lang="en-US" sz="2300"/>
              <a:t>electronic data capture</a:t>
            </a:r>
            <a:endParaRPr i="1" sz="2300"/>
          </a:p>
          <a:p>
            <a:pPr indent="-374650" lvl="0" marL="457200" rtl="0" algn="l">
              <a:spcBef>
                <a:spcPts val="1000"/>
              </a:spcBef>
              <a:spcAft>
                <a:spcPts val="1000"/>
              </a:spcAft>
              <a:buSzPts val="2300"/>
              <a:buChar char="●"/>
            </a:pPr>
            <a:r>
              <a:rPr lang="en-US" sz="2300"/>
              <a:t>georeferencing specimen data</a:t>
            </a:r>
            <a:endParaRPr i="1" sz="2300"/>
          </a:p>
        </p:txBody>
      </p:sp>
      <p:sp>
        <p:nvSpPr>
          <p:cNvPr id="103" name="Google Shape;103;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t/>
            </a:r>
            <a:endParaRPr/>
          </a:p>
        </p:txBody>
      </p:sp>
      <p:sp>
        <p:nvSpPr>
          <p:cNvPr id="110" name="Google Shape;110;p17"/>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1600"/>
              </a:spcAft>
              <a:buNone/>
            </a:pPr>
            <a:r>
              <a:t/>
            </a:r>
            <a:endParaRPr/>
          </a:p>
        </p:txBody>
      </p:sp>
      <p:sp>
        <p:nvSpPr>
          <p:cNvPr id="111" name="Google Shape;111;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112" name="Google Shape;112;p1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t/>
            </a:r>
            <a:endParaRPr/>
          </a:p>
        </p:txBody>
      </p:sp>
      <p:sp>
        <p:nvSpPr>
          <p:cNvPr id="119" name="Google Shape;119;p18"/>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1600"/>
              </a:spcAft>
              <a:buNone/>
            </a:pPr>
            <a:r>
              <a:t/>
            </a:r>
            <a:endParaRPr/>
          </a:p>
        </p:txBody>
      </p:sp>
      <p:sp>
        <p:nvSpPr>
          <p:cNvPr id="120" name="Google Shape;120;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121" name="Google Shape;121;p1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9"/>
          <p:cNvPicPr preferRelativeResize="0"/>
          <p:nvPr/>
        </p:nvPicPr>
        <p:blipFill rotWithShape="1">
          <a:blip r:embed="rId3">
            <a:alphaModFix/>
          </a:blip>
          <a:srcRect b="70877" l="0" r="0" t="3429"/>
          <a:stretch/>
        </p:blipFill>
        <p:spPr>
          <a:xfrm>
            <a:off x="507263" y="2455587"/>
            <a:ext cx="11177475" cy="1946826"/>
          </a:xfrm>
          <a:prstGeom prst="rect">
            <a:avLst/>
          </a:prstGeom>
          <a:noFill/>
          <a:ln>
            <a:noFill/>
          </a:ln>
        </p:spPr>
      </p:pic>
      <p:sp>
        <p:nvSpPr>
          <p:cNvPr id="128" name="Google Shape;128;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129" name="Google Shape;129;p19"/>
          <p:cNvSpPr txBox="1"/>
          <p:nvPr>
            <p:ph idx="4294967295" type="title"/>
          </p:nvPr>
        </p:nvSpPr>
        <p:spPr>
          <a:xfrm>
            <a:off x="415600" y="593381"/>
            <a:ext cx="11360700" cy="127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800"/>
              <a:t>Workflow</a:t>
            </a:r>
            <a:r>
              <a:rPr lang="en-US" sz="2800"/>
              <a:t> sequence A:</a:t>
            </a:r>
            <a:endParaRPr sz="2800"/>
          </a:p>
          <a:p>
            <a:pPr indent="0" lvl="0" marL="0" rtl="0" algn="l">
              <a:spcBef>
                <a:spcPts val="0"/>
              </a:spcBef>
              <a:spcAft>
                <a:spcPts val="0"/>
              </a:spcAft>
              <a:buClr>
                <a:schemeClr val="dk1"/>
              </a:buClr>
              <a:buSzPts val="1100"/>
              <a:buFont typeface="Arial"/>
              <a:buNone/>
            </a:pPr>
            <a:r>
              <a:rPr lang="en-US" sz="2800"/>
              <a:t>Data to occasional or optional image to distribution</a:t>
            </a:r>
            <a:endParaRPr sz="2800"/>
          </a:p>
        </p:txBody>
      </p:sp>
      <p:sp>
        <p:nvSpPr>
          <p:cNvPr id="130" name="Google Shape;130;p19"/>
          <p:cNvSpPr txBox="1"/>
          <p:nvPr>
            <p:ph idx="1" type="body"/>
          </p:nvPr>
        </p:nvSpPr>
        <p:spPr>
          <a:xfrm>
            <a:off x="441100" y="5807250"/>
            <a:ext cx="11309700" cy="806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1600">
                <a:solidFill>
                  <a:schemeClr val="dk2"/>
                </a:solidFill>
              </a:rPr>
              <a:t>Image m</a:t>
            </a:r>
            <a:r>
              <a:rPr lang="en-US" sz="1600">
                <a:solidFill>
                  <a:schemeClr val="dk2"/>
                </a:solidFill>
              </a:rPr>
              <a:t>odified from Figure 6 in Nelson G, Paul D, Riccardi G, Mast A. 2012. Five task clusters that enable efficient and effective digitization of biological collections. ZooKeys 209: 19-45. </a:t>
            </a:r>
            <a:r>
              <a:rPr lang="en-US" sz="1600" u="sng">
                <a:solidFill>
                  <a:schemeClr val="hlink"/>
                </a:solidFill>
                <a:hlinkClick r:id="rId4"/>
              </a:rPr>
              <a:t>https://doi.org/10.3897/zookeys.209.3135</a:t>
            </a:r>
            <a:endParaRPr sz="16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34443" l="0" r="0" t="32155"/>
          <a:stretch/>
        </p:blipFill>
        <p:spPr>
          <a:xfrm>
            <a:off x="540175" y="2171000"/>
            <a:ext cx="11111525" cy="2515975"/>
          </a:xfrm>
          <a:prstGeom prst="rect">
            <a:avLst/>
          </a:prstGeom>
          <a:noFill/>
          <a:ln>
            <a:noFill/>
          </a:ln>
        </p:spPr>
      </p:pic>
      <p:sp>
        <p:nvSpPr>
          <p:cNvPr id="137" name="Google Shape;137;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138" name="Google Shape;138;p20"/>
          <p:cNvSpPr txBox="1"/>
          <p:nvPr>
            <p:ph idx="4294967295" type="title"/>
          </p:nvPr>
        </p:nvSpPr>
        <p:spPr>
          <a:xfrm>
            <a:off x="415600" y="593381"/>
            <a:ext cx="11360700" cy="127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800"/>
              <a:t>Workflow sequence B:</a:t>
            </a:r>
            <a:endParaRPr sz="2800"/>
          </a:p>
          <a:p>
            <a:pPr indent="0" lvl="0" marL="0" rtl="0" algn="l">
              <a:spcBef>
                <a:spcPts val="0"/>
              </a:spcBef>
              <a:spcAft>
                <a:spcPts val="0"/>
              </a:spcAft>
              <a:buClr>
                <a:schemeClr val="dk1"/>
              </a:buClr>
              <a:buSzPts val="1100"/>
              <a:buFont typeface="Arial"/>
              <a:buNone/>
            </a:pPr>
            <a:r>
              <a:rPr lang="en-US" sz="2800"/>
              <a:t>Parallel data/image to distribution</a:t>
            </a:r>
            <a:endParaRPr sz="2800"/>
          </a:p>
        </p:txBody>
      </p:sp>
      <p:sp>
        <p:nvSpPr>
          <p:cNvPr id="139" name="Google Shape;139;p20"/>
          <p:cNvSpPr txBox="1"/>
          <p:nvPr>
            <p:ph idx="1" type="body"/>
          </p:nvPr>
        </p:nvSpPr>
        <p:spPr>
          <a:xfrm>
            <a:off x="441100" y="5807250"/>
            <a:ext cx="11309700" cy="806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1600">
                <a:solidFill>
                  <a:schemeClr val="dk2"/>
                </a:solidFill>
              </a:rPr>
              <a:t>Image modified from Figure 6 in Nelson G, Paul D, Riccardi G, Mast A. 2012. Five task clusters that enable efficient and effective digitization of biological collections. ZooKeys 209: 19-45. </a:t>
            </a:r>
            <a:r>
              <a:rPr lang="en-US" sz="1600" u="sng">
                <a:solidFill>
                  <a:schemeClr val="hlink"/>
                </a:solidFill>
                <a:hlinkClick r:id="rId4"/>
              </a:rPr>
              <a:t>https://doi.org/10.3897/zookeys.209.3135</a:t>
            </a:r>
            <a:endParaRPr sz="16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grpSp>
        <p:nvGrpSpPr>
          <p:cNvPr id="145" name="Google Shape;145;p21"/>
          <p:cNvGrpSpPr/>
          <p:nvPr/>
        </p:nvGrpSpPr>
        <p:grpSpPr>
          <a:xfrm>
            <a:off x="466985" y="2141594"/>
            <a:ext cx="11258045" cy="2574831"/>
            <a:chOff x="464700" y="2750750"/>
            <a:chExt cx="11145475" cy="2574831"/>
          </a:xfrm>
        </p:grpSpPr>
        <p:pic>
          <p:nvPicPr>
            <p:cNvPr id="146" name="Google Shape;146;p21"/>
            <p:cNvPicPr preferRelativeResize="0"/>
            <p:nvPr/>
          </p:nvPicPr>
          <p:blipFill rotWithShape="1">
            <a:blip r:embed="rId3">
              <a:alphaModFix/>
            </a:blip>
            <a:srcRect b="0" l="0" r="0" t="65560"/>
            <a:stretch/>
          </p:blipFill>
          <p:spPr>
            <a:xfrm>
              <a:off x="581825" y="2750750"/>
              <a:ext cx="11028350" cy="2574831"/>
            </a:xfrm>
            <a:prstGeom prst="rect">
              <a:avLst/>
            </a:prstGeom>
            <a:noFill/>
            <a:ln>
              <a:noFill/>
            </a:ln>
          </p:spPr>
        </p:pic>
        <p:sp>
          <p:nvSpPr>
            <p:cNvPr id="147" name="Google Shape;147;p21"/>
            <p:cNvSpPr/>
            <p:nvPr/>
          </p:nvSpPr>
          <p:spPr>
            <a:xfrm>
              <a:off x="464700" y="2929075"/>
              <a:ext cx="3422100" cy="577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149" name="Google Shape;149;p21"/>
          <p:cNvSpPr txBox="1"/>
          <p:nvPr>
            <p:ph idx="4294967295" type="title"/>
          </p:nvPr>
        </p:nvSpPr>
        <p:spPr>
          <a:xfrm>
            <a:off x="415600" y="593381"/>
            <a:ext cx="11360700" cy="127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800"/>
              <a:t>Workflow sequence C:</a:t>
            </a:r>
            <a:endParaRPr sz="2800"/>
          </a:p>
          <a:p>
            <a:pPr indent="0" lvl="0" marL="0" rtl="0" algn="l">
              <a:spcBef>
                <a:spcPts val="0"/>
              </a:spcBef>
              <a:spcAft>
                <a:spcPts val="0"/>
              </a:spcAft>
              <a:buClr>
                <a:schemeClr val="dk1"/>
              </a:buClr>
              <a:buSzPts val="1100"/>
              <a:buFont typeface="Arial"/>
              <a:buNone/>
            </a:pPr>
            <a:r>
              <a:rPr lang="en-US" sz="2800"/>
              <a:t>Image to data to distribution</a:t>
            </a:r>
            <a:endParaRPr sz="2800"/>
          </a:p>
        </p:txBody>
      </p:sp>
      <p:sp>
        <p:nvSpPr>
          <p:cNvPr id="150" name="Google Shape;150;p21"/>
          <p:cNvSpPr txBox="1"/>
          <p:nvPr>
            <p:ph idx="1" type="body"/>
          </p:nvPr>
        </p:nvSpPr>
        <p:spPr>
          <a:xfrm>
            <a:off x="441100" y="5807250"/>
            <a:ext cx="11309700" cy="806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1600">
                <a:solidFill>
                  <a:schemeClr val="dk2"/>
                </a:solidFill>
              </a:rPr>
              <a:t>Image modified from Figure 6 in Nelson G, Paul D, Riccardi G, Mast A. 2012. Five task clusters that enable efficient and effective digitization of biological collections. ZooKeys 209: 19-45. </a:t>
            </a:r>
            <a:r>
              <a:rPr lang="en-US" sz="1600" u="sng">
                <a:solidFill>
                  <a:schemeClr val="hlink"/>
                </a:solidFill>
                <a:hlinkClick r:id="rId4"/>
              </a:rPr>
              <a:t>https://doi.org/10.3897/zookeys.209.3135</a:t>
            </a:r>
            <a:endParaRPr sz="16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Digitization Academy">
  <a:themeElements>
    <a:clrScheme name="Simple Light">
      <a:dk1>
        <a:srgbClr val="000000"/>
      </a:dk1>
      <a:lt1>
        <a:srgbClr val="FFFFFF"/>
      </a:lt1>
      <a:dk2>
        <a:srgbClr val="595959"/>
      </a:dk2>
      <a:lt2>
        <a:srgbClr val="EEEEEE"/>
      </a:lt2>
      <a:accent1>
        <a:srgbClr val="628CBB"/>
      </a:accent1>
      <a:accent2>
        <a:srgbClr val="D3BB34"/>
      </a:accent2>
      <a:accent3>
        <a:srgbClr val="6BAB4C"/>
      </a:accent3>
      <a:accent4>
        <a:srgbClr val="D48C2B"/>
      </a:accent4>
      <a:accent5>
        <a:srgbClr val="FFFFFF"/>
      </a:accent5>
      <a:accent6>
        <a:srgbClr val="FFFFFF"/>
      </a:accent6>
      <a:hlink>
        <a:srgbClr val="628CB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