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25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926" r:id="rId2"/>
    <p:sldId id="971" r:id="rId3"/>
    <p:sldId id="832" r:id="rId4"/>
    <p:sldId id="840" r:id="rId5"/>
    <p:sldId id="834" r:id="rId6"/>
    <p:sldId id="703" r:id="rId7"/>
    <p:sldId id="699" r:id="rId8"/>
    <p:sldId id="972" r:id="rId9"/>
    <p:sldId id="978" r:id="rId10"/>
    <p:sldId id="807" r:id="rId11"/>
    <p:sldId id="991" r:id="rId12"/>
    <p:sldId id="979" r:id="rId13"/>
    <p:sldId id="980" r:id="rId14"/>
    <p:sldId id="1035" r:id="rId15"/>
    <p:sldId id="1036" r:id="rId16"/>
    <p:sldId id="981" r:id="rId17"/>
    <p:sldId id="982" r:id="rId18"/>
    <p:sldId id="983" r:id="rId19"/>
    <p:sldId id="1041" r:id="rId20"/>
    <p:sldId id="1042" r:id="rId21"/>
    <p:sldId id="984" r:id="rId22"/>
    <p:sldId id="985" r:id="rId23"/>
    <p:sldId id="986" r:id="rId24"/>
    <p:sldId id="987" r:id="rId25"/>
    <p:sldId id="992" r:id="rId26"/>
    <p:sldId id="988" r:id="rId27"/>
    <p:sldId id="989" r:id="rId28"/>
    <p:sldId id="990" r:id="rId29"/>
    <p:sldId id="993" r:id="rId30"/>
    <p:sldId id="994" r:id="rId31"/>
    <p:sldId id="886" r:id="rId32"/>
    <p:sldId id="1037" r:id="rId33"/>
    <p:sldId id="869" r:id="rId34"/>
    <p:sldId id="871" r:id="rId35"/>
    <p:sldId id="870" r:id="rId36"/>
    <p:sldId id="942" r:id="rId37"/>
    <p:sldId id="943" r:id="rId38"/>
    <p:sldId id="1038" r:id="rId39"/>
    <p:sldId id="996" r:id="rId40"/>
    <p:sldId id="997" r:id="rId41"/>
    <p:sldId id="1039" r:id="rId42"/>
    <p:sldId id="1040" r:id="rId43"/>
    <p:sldId id="863" r:id="rId44"/>
    <p:sldId id="864" r:id="rId45"/>
    <p:sldId id="865" r:id="rId46"/>
    <p:sldId id="950" r:id="rId47"/>
    <p:sldId id="998" r:id="rId48"/>
    <p:sldId id="951" r:id="rId49"/>
    <p:sldId id="952" r:id="rId50"/>
    <p:sldId id="955" r:id="rId51"/>
    <p:sldId id="956" r:id="rId52"/>
    <p:sldId id="913" r:id="rId53"/>
    <p:sldId id="894" r:id="rId54"/>
    <p:sldId id="953" r:id="rId55"/>
    <p:sldId id="877" r:id="rId56"/>
    <p:sldId id="416" r:id="rId57"/>
    <p:sldId id="923" r:id="rId5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BEBDE"/>
    <a:srgbClr val="B31A1B"/>
    <a:srgbClr val="333333"/>
    <a:srgbClr val="B31B1B"/>
    <a:srgbClr val="FF5050"/>
    <a:srgbClr val="B3B3B3"/>
    <a:srgbClr val="FFFFFF"/>
    <a:srgbClr val="FF75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763" autoAdjust="0"/>
    <p:restoredTop sz="81180" autoAdjust="0"/>
  </p:normalViewPr>
  <p:slideViewPr>
    <p:cSldViewPr snapToGrid="0">
      <p:cViewPr varScale="1">
        <p:scale>
          <a:sx n="78" d="100"/>
          <a:sy n="78" d="100"/>
        </p:scale>
        <p:origin x="356" y="52"/>
      </p:cViewPr>
      <p:guideLst/>
    </p:cSldViewPr>
  </p:slideViewPr>
  <p:outlineViewPr>
    <p:cViewPr>
      <p:scale>
        <a:sx n="33" d="100"/>
        <a:sy n="33" d="100"/>
      </p:scale>
      <p:origin x="0" y="-145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3" d="100"/>
        <a:sy n="63" d="100"/>
      </p:scale>
      <p:origin x="0" y="-93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A8C565-F3BF-4A84-AE07-9A89EABD0C05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C334D6-74E3-493C-842C-2A0D832D06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049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</a:t>
            </a:r>
            <a:r>
              <a:rPr lang="en-US" baseline="0" dirty="0"/>
              <a:t> going to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Very briefly describe the background we are coming from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Describe </a:t>
            </a:r>
            <a:r>
              <a:rPr lang="en-US" baseline="0" dirty="0"/>
              <a:t>some of the </a:t>
            </a:r>
            <a:r>
              <a:rPr lang="en-US" baseline="0" dirty="0" smtClean="0"/>
              <a:t>challenges</a:t>
            </a:r>
            <a:endParaRPr lang="en-US" baseline="0" dirty="0"/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Provide some guidance based on the lessons </a:t>
            </a:r>
            <a:r>
              <a:rPr lang="en-US" baseline="0" dirty="0" smtClean="0"/>
              <a:t>learned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029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logo from AEA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334D6-74E3-493C-842C-2A0D832D068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3423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505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D1544D-F39A-4F55-BC21-9BE909A9BAC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387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16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3074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99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50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8452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801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5411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039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entered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3960" y="2464858"/>
            <a:ext cx="9784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09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b_Title and Content Narr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2226" y="1847850"/>
            <a:ext cx="7887547" cy="4351338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53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8" name="Picture 7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0121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1708" y="365125"/>
            <a:ext cx="9802091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9" name="Picture 8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492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0" y="365125"/>
            <a:ext cx="978408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12192000" cy="222250"/>
          </a:xfrm>
          <a:prstGeom prst="rect">
            <a:avLst/>
          </a:prstGeom>
          <a:solidFill>
            <a:srgbClr val="B31B1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 dirty="0"/>
          </a:p>
        </p:txBody>
      </p:sp>
      <p:pic>
        <p:nvPicPr>
          <p:cNvPr id="11" name="Picture 10" descr="cu screen b31b1b.psd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712" y="402168"/>
            <a:ext cx="1384120" cy="126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7762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60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27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98DA53-2AE6-479B-901D-5117A0B269E4}" type="datetimeFigureOut">
              <a:rPr lang="en-US" smtClean="0"/>
              <a:t>2020-10-08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C151D-353C-46B9-AA66-2AB42B8086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987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4" r:id="rId3"/>
    <p:sldLayoutId id="214748366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users/adrimarie-11998457/?utm_source=link-attribution&amp;utm_medium=referral&amp;utm_campaign=image&amp;utm_content=4836140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ixabay.com/?utm_source=link-attribution&amp;utm_medium=referral&amp;utm_campaign=image&amp;utm_content=4836140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orce11.org/group/joint-declaration-data-citation-principles-final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hicagomanualofstyle.org/book/ed17/part3/ch14/psec001.html" TargetMode="External"/><Relationship Id="rId2" Type="http://schemas.openxmlformats.org/officeDocument/2006/relationships/hyperlink" Target="https://www.icpsr.umich.edu/web/pages/datamanagement/citations.html" TargetMode="External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psr.umich.edu/web/pages/datamanagement/citations.html" TargetMode="Externa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psr.umich.edu/web/pages/datamanagement/citations.html" TargetMode="External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cpsr.umich.edu/web/pages/datamanagement/citations.html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orldvaluessurvey.org/WVSDocumentationWV6.jsp" TargetMode="Externa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valuessurvey.org/WVSDocumentationWV6.jsp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s://social-science-data-editors.github.io/guidance/" TargetMode="External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5.jpg"/><Relationship Id="rId4" Type="http://schemas.openxmlformats.org/officeDocument/2006/relationships/image" Target="../media/image34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hyperlink" Target="https://doi.org/10.5281/zenodo.4073995" TargetMode="External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hyperlink" Target="https://aeadataeditor.github.io/aea-de-guidance/" TargetMode="External"/><Relationship Id="rId7" Type="http://schemas.openxmlformats.org/officeDocument/2006/relationships/hyperlink" Target="https://doi.org/10.5164/IAB.BHP7516.de.en.v1" TargetMode="External"/><Relationship Id="rId2" Type="http://schemas.openxmlformats.org/officeDocument/2006/relationships/hyperlink" Target="https://social-science-data-editors.github.io/guidance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aeadataeditor.github.io/aea-de-guidance/addtl-data-citation-guidance.html" TargetMode="External"/><Relationship Id="rId5" Type="http://schemas.openxmlformats.org/officeDocument/2006/relationships/hyperlink" Target="https://social-science-data-editors.github.io/guidance/Licensing_guidance.html" TargetMode="External"/><Relationship Id="rId4" Type="http://schemas.openxmlformats.org/officeDocument/2006/relationships/hyperlink" Target="https://aeadataeditor.github.io/aea-de-guidance/template-README.html" TargetMode="External"/><Relationship Id="rId9" Type="http://schemas.openxmlformats.org/officeDocument/2006/relationships/image" Target="../media/image3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250350"/>
          </a:xfrm>
        </p:spPr>
        <p:txBody>
          <a:bodyPr>
            <a:normAutofit/>
          </a:bodyPr>
          <a:lstStyle/>
          <a:p>
            <a:r>
              <a:rPr lang="en-US" dirty="0" smtClean="0"/>
              <a:t>Data Provenance: </a:t>
            </a:r>
            <a:br>
              <a:rPr lang="en-US" dirty="0" smtClean="0"/>
            </a:br>
            <a:r>
              <a:rPr lang="en-US" dirty="0" smtClean="0"/>
              <a:t>Why and How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531658"/>
            <a:ext cx="9144000" cy="2141857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Lars Vilhuber</a:t>
            </a:r>
            <a:endParaRPr lang="en-US" dirty="0"/>
          </a:p>
          <a:p>
            <a:r>
              <a:rPr lang="en-US" dirty="0" smtClean="0"/>
              <a:t>Cornell University</a:t>
            </a:r>
          </a:p>
          <a:p>
            <a:r>
              <a:rPr lang="en-US" dirty="0" smtClean="0"/>
              <a:t>2020-10-09</a:t>
            </a:r>
            <a:endParaRPr lang="en-US" dirty="0"/>
          </a:p>
          <a:p>
            <a:endParaRPr lang="en-US" dirty="0"/>
          </a:p>
          <a:p>
            <a:r>
              <a:rPr lang="en-US" sz="1600" dirty="0" smtClean="0"/>
              <a:t>The opinions expressed in this talk are solely the </a:t>
            </a:r>
            <a:r>
              <a:rPr lang="en-US" sz="1600" dirty="0" smtClean="0"/>
              <a:t>author’s</a:t>
            </a:r>
            <a:r>
              <a:rPr lang="en-US" sz="1600" dirty="0" smtClean="0"/>
              <a:t>, and do not represent the views of the U.S. Census Bureau, the American Economic Association, or any of the funding agencies. </a:t>
            </a:r>
            <a:endParaRPr lang="en-US" sz="1600" dirty="0"/>
          </a:p>
          <a:p>
            <a:r>
              <a:rPr lang="en-US" sz="1600" dirty="0" smtClean="0"/>
              <a:t>© Lars Vilhuber                  .</a:t>
            </a:r>
            <a:endParaRPr lang="en-US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3" y="6371695"/>
            <a:ext cx="762000" cy="142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467" y="219221"/>
            <a:ext cx="1796270" cy="1716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467" y="5063"/>
            <a:ext cx="12192000" cy="1212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71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Poor citation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b="1" dirty="0" err="1"/>
              <a:t>Macrodata</a:t>
            </a:r>
            <a:r>
              <a:rPr lang="en-US" sz="3200" b="1" dirty="0"/>
              <a:t>:</a:t>
            </a:r>
          </a:p>
          <a:p>
            <a:pPr marL="0" indent="0" algn="ctr">
              <a:buNone/>
            </a:pPr>
            <a:r>
              <a:rPr lang="en-US" dirty="0">
                <a:latin typeface="Century" panose="02040604050505020304" pitchFamily="18" charset="0"/>
              </a:rPr>
              <a:t>“</a:t>
            </a:r>
            <a:r>
              <a:rPr lang="en-US" dirty="0" smtClean="0">
                <a:latin typeface="Century" panose="02040604050505020304" pitchFamily="18" charset="0"/>
              </a:rPr>
              <a:t>We use data downloaded from </a:t>
            </a:r>
            <a:r>
              <a:rPr lang="en-US" dirty="0">
                <a:latin typeface="Century" panose="02040604050505020304" pitchFamily="18" charset="0"/>
              </a:rPr>
              <a:t/>
            </a:r>
            <a:br>
              <a:rPr lang="en-US" dirty="0">
                <a:latin typeface="Century" panose="02040604050505020304" pitchFamily="18" charset="0"/>
              </a:rPr>
            </a:br>
            <a:r>
              <a:rPr lang="en-US" dirty="0" smtClean="0">
                <a:latin typeface="Century" panose="02040604050505020304" pitchFamily="18" charset="0"/>
              </a:rPr>
              <a:t>the Bureau of Economic Analysis</a:t>
            </a:r>
            <a:r>
              <a:rPr lang="en-US" dirty="0">
                <a:latin typeface="Century" panose="02040604050505020304" pitchFamily="18" charset="0"/>
              </a:rPr>
              <a:t>…”</a:t>
            </a:r>
            <a:endParaRPr lang="en-US" dirty="0"/>
          </a:p>
          <a:p>
            <a:r>
              <a:rPr lang="en-US" sz="3200" b="1" dirty="0"/>
              <a:t>Microdata</a:t>
            </a:r>
            <a:r>
              <a:rPr lang="en-US" dirty="0"/>
              <a:t>:</a:t>
            </a:r>
          </a:p>
          <a:p>
            <a:endParaRPr lang="en-US" dirty="0"/>
          </a:p>
          <a:p>
            <a:pPr marL="0" indent="0" algn="ctr">
              <a:buNone/>
            </a:pPr>
            <a:r>
              <a:rPr lang="en-US" dirty="0" smtClean="0">
                <a:latin typeface="Century" panose="02040604050505020304" pitchFamily="18" charset="0"/>
              </a:rPr>
              <a:t>“… this paper uses data from </a:t>
            </a:r>
            <a:r>
              <a:rPr lang="en-US" dirty="0">
                <a:latin typeface="Century" panose="02040604050505020304" pitchFamily="18" charset="0"/>
              </a:rPr>
              <a:t/>
            </a:r>
            <a:br>
              <a:rPr lang="en-US" dirty="0">
                <a:latin typeface="Century" panose="02040604050505020304" pitchFamily="18" charset="0"/>
              </a:rPr>
            </a:br>
            <a:r>
              <a:rPr lang="en-US" dirty="0" smtClean="0">
                <a:latin typeface="Century" panose="02040604050505020304" pitchFamily="18" charset="0"/>
              </a:rPr>
              <a:t>the Current Population Survey</a:t>
            </a:r>
            <a:r>
              <a:rPr lang="en-US" dirty="0">
                <a:latin typeface="Century" panose="02040604050505020304" pitchFamily="18" charset="0"/>
              </a:rPr>
              <a:t>…”</a:t>
            </a:r>
          </a:p>
        </p:txBody>
      </p:sp>
    </p:spTree>
    <p:extLst>
      <p:ext uri="{BB962C8B-B14F-4D97-AF65-F5344CB8AC3E}">
        <p14:creationId xmlns:p14="http://schemas.microsoft.com/office/powerpoint/2010/main" val="160152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analogy…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39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buy a car from this guy?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004" y="1825625"/>
            <a:ext cx="6065991" cy="4351338"/>
          </a:xfrm>
        </p:spPr>
      </p:pic>
    </p:spTree>
    <p:extLst>
      <p:ext uri="{BB962C8B-B14F-4D97-AF65-F5344CB8AC3E}">
        <p14:creationId xmlns:p14="http://schemas.microsoft.com/office/powerpoint/2010/main" val="3637613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Does the sales person have a good record?</a:t>
            </a:r>
          </a:p>
          <a:p>
            <a:r>
              <a:rPr lang="en-US" sz="4800" dirty="0" smtClean="0"/>
              <a:t>Where does the car come from?</a:t>
            </a:r>
          </a:p>
          <a:p>
            <a:r>
              <a:rPr lang="en-US" sz="4800" dirty="0" smtClean="0"/>
              <a:t>What do we know about the car?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5004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don’t want end up like this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  <p:sp>
        <p:nvSpPr>
          <p:cNvPr id="5" name="TextBox 4"/>
          <p:cNvSpPr txBox="1"/>
          <p:nvPr/>
        </p:nvSpPr>
        <p:spPr>
          <a:xfrm>
            <a:off x="7266215" y="6441621"/>
            <a:ext cx="38290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/>
              <a:t>Source: </a:t>
            </a:r>
            <a:r>
              <a:rPr lang="en-US" sz="1050" dirty="0" err="1">
                <a:hlinkClick r:id="rId3"/>
              </a:rPr>
              <a:t>Adri</a:t>
            </a:r>
            <a:r>
              <a:rPr lang="en-US" sz="1050" dirty="0">
                <a:hlinkClick r:id="rId3"/>
              </a:rPr>
              <a:t> Marie</a:t>
            </a:r>
            <a:r>
              <a:rPr lang="en-US" sz="1050" dirty="0"/>
              <a:t> from </a:t>
            </a:r>
            <a:r>
              <a:rPr lang="en-US" sz="1050" dirty="0" err="1" smtClean="0">
                <a:hlinkClick r:id="rId4"/>
              </a:rPr>
              <a:t>Pixabay</a:t>
            </a:r>
            <a:r>
              <a:rPr lang="en-US" sz="1050" dirty="0" smtClean="0"/>
              <a:t> (</a:t>
            </a:r>
            <a:r>
              <a:rPr lang="en-US" sz="1050" dirty="0" err="1" smtClean="0"/>
              <a:t>Pixabay</a:t>
            </a:r>
            <a:r>
              <a:rPr lang="en-US" sz="1050" dirty="0" smtClean="0"/>
              <a:t> License)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42283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Translating into the data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948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Would you use this data?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43239" y="2140648"/>
            <a:ext cx="4305521" cy="3721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497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 would you trust this data?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17" y="1825625"/>
            <a:ext cx="7384966" cy="4351338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868" t="78809" r="12241"/>
          <a:stretch/>
        </p:blipFill>
        <p:spPr>
          <a:xfrm>
            <a:off x="228438" y="1690688"/>
            <a:ext cx="11882088" cy="402159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4564" y="4531179"/>
            <a:ext cx="6849835" cy="1181101"/>
          </a:xfrm>
          <a:prstGeom prst="rect">
            <a:avLst/>
          </a:prstGeom>
          <a:noFill/>
          <a:ln w="107950" cap="rnd">
            <a:solidFill>
              <a:srgbClr val="FF0000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131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Does the provider have a good record?</a:t>
            </a:r>
          </a:p>
          <a:p>
            <a:r>
              <a:rPr lang="en-US" sz="4800" dirty="0" smtClean="0"/>
              <a:t>Where do the data come from?</a:t>
            </a:r>
          </a:p>
          <a:p>
            <a:r>
              <a:rPr lang="en-US" sz="4800" dirty="0" smtClean="0"/>
              <a:t>What do we know about the data?</a:t>
            </a:r>
            <a:endParaRPr lang="en-US" sz="4800" dirty="0"/>
          </a:p>
        </p:txBody>
      </p:sp>
      <p:sp>
        <p:nvSpPr>
          <p:cNvPr id="4" name="TextBox 3"/>
          <p:cNvSpPr txBox="1"/>
          <p:nvPr/>
        </p:nvSpPr>
        <p:spPr>
          <a:xfrm>
            <a:off x="2867025" y="4314915"/>
            <a:ext cx="645795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smtClean="0"/>
              <a:t>Metadata!</a:t>
            </a:r>
            <a:endParaRPr lang="en-US" sz="11500" dirty="0"/>
          </a:p>
        </p:txBody>
      </p:sp>
    </p:spTree>
    <p:extLst>
      <p:ext uri="{BB962C8B-B14F-4D97-AF65-F5344CB8AC3E}">
        <p14:creationId xmlns:p14="http://schemas.microsoft.com/office/powerpoint/2010/main" val="74870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Provenance!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“CDC warns not to ingest Lysol.”</a:t>
            </a:r>
          </a:p>
          <a:p>
            <a:r>
              <a:rPr lang="en-US" dirty="0" smtClean="0"/>
              <a:t>“</a:t>
            </a:r>
            <a:r>
              <a:rPr lang="en-US" dirty="0" smtClean="0">
                <a:solidFill>
                  <a:srgbClr val="FF0000"/>
                </a:solidFill>
              </a:rPr>
              <a:t>It suggests that Clorox is better.</a:t>
            </a:r>
            <a:r>
              <a:rPr lang="en-US" dirty="0" smtClean="0"/>
              <a:t>”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514" y="2106689"/>
            <a:ext cx="5181600" cy="3691240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2871" y="2175782"/>
            <a:ext cx="447675" cy="285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1708" y="3886199"/>
            <a:ext cx="8316873" cy="2491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06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 the menu 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35035"/>
            <a:ext cx="10515600" cy="3441927"/>
          </a:xfrm>
        </p:spPr>
        <p:txBody>
          <a:bodyPr>
            <a:normAutofit/>
          </a:bodyPr>
          <a:lstStyle/>
          <a:p>
            <a:r>
              <a:rPr lang="en-US" sz="4000" u="sng" dirty="0" smtClean="0"/>
              <a:t>Data provenance</a:t>
            </a:r>
            <a:r>
              <a:rPr lang="en-US" sz="4000" dirty="0" smtClean="0"/>
              <a:t>: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	what </a:t>
            </a:r>
            <a:r>
              <a:rPr lang="en-US" sz="4000" dirty="0" smtClean="0"/>
              <a:t>you want is what you should get</a:t>
            </a:r>
          </a:p>
          <a:p>
            <a:r>
              <a:rPr lang="en-US" sz="4000" u="sng" dirty="0" smtClean="0"/>
              <a:t>Data citations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4000" dirty="0" smtClean="0"/>
              <a:t>	what you got is not yours</a:t>
            </a:r>
            <a:endParaRPr lang="en-US" sz="4000" dirty="0" smtClean="0"/>
          </a:p>
        </p:txBody>
      </p:sp>
    </p:spTree>
    <p:extLst>
      <p:ext uri="{BB962C8B-B14F-4D97-AF65-F5344CB8AC3E}">
        <p14:creationId xmlns:p14="http://schemas.microsoft.com/office/powerpoint/2010/main" val="30376571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 the source!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06248" y="1931087"/>
            <a:ext cx="9779503" cy="414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1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“It’s a file called stockmarket.xlsx”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67139646"/>
              </p:ext>
            </p:extLst>
          </p:nvPr>
        </p:nvGraphicFramePr>
        <p:xfrm>
          <a:off x="7679980" y="1937542"/>
          <a:ext cx="1447800" cy="412750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3898472041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2101.49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2467675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199540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2063.11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708170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2077.42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4276871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492428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55949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2068.76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31068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2081.34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5048895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2046.68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434972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2051.31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790944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952998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2099.60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9936475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727216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2107.40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3809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2124.29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386668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2126.64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207680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2128.28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187670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2119.21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305785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2114.15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562551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2102.15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6932607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2079.65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899504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75084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2093.25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51994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5554836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2108.63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7387678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2103.84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401316"/>
                  </a:ext>
                </a:extLst>
              </a:tr>
            </a:tbl>
          </a:graphicData>
        </a:graphic>
      </p:graphicFrame>
      <p:pic>
        <p:nvPicPr>
          <p:cNvPr id="10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5028" y="2140646"/>
            <a:ext cx="4305521" cy="3721291"/>
          </a:xfrm>
          <a:prstGeom prst="rect">
            <a:avLst/>
          </a:prstGeom>
        </p:spPr>
      </p:pic>
      <p:sp>
        <p:nvSpPr>
          <p:cNvPr id="4" name="Right Arrow 3"/>
          <p:cNvSpPr/>
          <p:nvPr/>
        </p:nvSpPr>
        <p:spPr>
          <a:xfrm>
            <a:off x="5625194" y="3127712"/>
            <a:ext cx="2669720" cy="174715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95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“It’s a file called SP500.xlsx”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03980"/>
            <a:ext cx="5181600" cy="1994627"/>
          </a:xfrm>
        </p:spPr>
      </p:pic>
      <p:sp>
        <p:nvSpPr>
          <p:cNvPr id="8" name="Rectangle 7"/>
          <p:cNvSpPr/>
          <p:nvPr/>
        </p:nvSpPr>
        <p:spPr>
          <a:xfrm>
            <a:off x="5910943" y="2808514"/>
            <a:ext cx="5763986" cy="2375807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63343" y="2960914"/>
            <a:ext cx="851807" cy="2068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981200" y="2258219"/>
          <a:ext cx="2895600" cy="34861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9015476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11441662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S&amp;P 500, Index, Daily, Not Seasonally Adjusted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16456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6919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Frequency: Daily, Close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312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observation_date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24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2101.49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2621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0463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2063.11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332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2077.42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132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650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466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2068.76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29972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2081.34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5933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2046.68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571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2051.31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9169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96389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2099.60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326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2107.40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469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2124.29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4862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2126.64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604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2128.28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57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7811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“It’s a file called SP500.xlsx, downloaded from FRED.”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003980"/>
            <a:ext cx="5181600" cy="1994627"/>
          </a:xfrm>
        </p:spPr>
      </p:pic>
      <p:sp>
        <p:nvSpPr>
          <p:cNvPr id="8" name="Rectangle 7"/>
          <p:cNvSpPr/>
          <p:nvPr/>
        </p:nvSpPr>
        <p:spPr>
          <a:xfrm>
            <a:off x="5910943" y="2808514"/>
            <a:ext cx="5763986" cy="2375807"/>
          </a:xfrm>
          <a:prstGeom prst="rect">
            <a:avLst/>
          </a:prstGeom>
          <a:solidFill>
            <a:schemeClr val="bg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981200" y="2258219"/>
          <a:ext cx="2895600" cy="34861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9015476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11441662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S&amp;P 500, Index, Daily, Not Seasonally Adjusted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16456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6919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Frequency: Daily, Close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312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observation_date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24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2101.49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2621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0463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2063.11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332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2077.42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132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650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466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2068.76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29972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2081.34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5933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2046.68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571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2051.31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9169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96389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2099.60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326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2107.40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469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2124.29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4862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2126.64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604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2128.28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5779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867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“It’s a file called SP500.xlsx, downloaded from FRED.”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3749742"/>
            <a:ext cx="5181600" cy="1994627"/>
          </a:xfr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981200" y="2258219"/>
          <a:ext cx="2895600" cy="34861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9015476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11441662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S&amp;P 500, Index, Daily, Not Seasonally Adjusted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16456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6919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Frequency: Daily, Close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312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observation_date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24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2101.49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2621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0463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2063.11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332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2077.42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132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650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466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2068.76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29972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2081.34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5933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2046.68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571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2051.31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9169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96389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2099.60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326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2107.40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469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2124.29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4862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2126.64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604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2128.28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5779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2842" y="2114550"/>
            <a:ext cx="558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S&amp;P Dow Jones Indices LLC. 2020. “</a:t>
            </a:r>
            <a:r>
              <a:rPr lang="en-US" i="1" dirty="0" smtClean="0"/>
              <a:t>S&amp;P 500 [SP500] [dataset]”</a:t>
            </a:r>
            <a:r>
              <a:rPr lang="en-US" dirty="0" smtClean="0"/>
              <a:t>, retrieved from FRED, Federal Reserve Bank of St. Louis; https</a:t>
            </a:r>
            <a:r>
              <a:rPr lang="en-US" dirty="0"/>
              <a:t>://</a:t>
            </a:r>
            <a:r>
              <a:rPr lang="en-US" dirty="0" smtClean="0"/>
              <a:t>fred.stlouisfed.org/series/SP500, June 26, 2020.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578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We’re all set then.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68668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“SP500.xlsx, from S&amp;P (2020). Not provided as part of replication package because © S&amp;P. ”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228" y="3749742"/>
            <a:ext cx="5181600" cy="1994627"/>
          </a:xfr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sz="half" idx="1"/>
          </p:nvPr>
        </p:nvGraphicFramePr>
        <p:xfrm>
          <a:off x="1981200" y="2258219"/>
          <a:ext cx="2895600" cy="3486150"/>
        </p:xfrm>
        <a:graphic>
          <a:graphicData uri="http://schemas.openxmlformats.org/drawingml/2006/table">
            <a:tbl>
              <a:tblPr/>
              <a:tblGrid>
                <a:gridCol w="1447800">
                  <a:extLst>
                    <a:ext uri="{9D8B030D-6E8A-4147-A177-3AD203B41FA5}">
                      <a16:colId xmlns:a16="http://schemas.microsoft.com/office/drawing/2014/main" val="901547683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111441662"/>
                    </a:ext>
                  </a:extLst>
                </a:gridCol>
              </a:tblGrid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S&amp;P 500, Index, Daily, Not Seasonally Adjusted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016456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669199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Frequency: Daily, Close</a:t>
                      </a:r>
                      <a:endParaRPr lang="en-US" sz="10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53121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observation_date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SP500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428224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2101.49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02621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2057.64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904634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2015-06-30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2063.11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733217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2077.42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6621321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2076.78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46503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4424664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2068.76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3299723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2081.34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45933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2046.68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5657106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2051.31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3891698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2076.62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596389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2099.60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57326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2108.95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918122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2107.40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74699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2124.29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7348620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2126.64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59360401"/>
                  </a:ext>
                </a:extLst>
              </a:tr>
              <a:tr h="158750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>
                          <a:effectLst/>
                          <a:latin typeface="Arial" panose="020B0604020202020204" pitchFamily="34" charset="0"/>
                        </a:rPr>
                        <a:t>2015-07-20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effectLst/>
                          <a:latin typeface="Arial" panose="020B0604020202020204" pitchFamily="34" charset="0"/>
                        </a:rPr>
                        <a:t>2128.28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0577922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872842" y="2114550"/>
            <a:ext cx="55843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S&amp;P Dow Jones Indices LLC. 2020. “</a:t>
            </a:r>
            <a:r>
              <a:rPr lang="en-US" i="1" dirty="0" smtClean="0"/>
              <a:t>S&amp;P 500 [SP500] [dataset]”</a:t>
            </a:r>
            <a:r>
              <a:rPr lang="en-US" dirty="0" smtClean="0"/>
              <a:t>, retrieved from FRED, Federal Reserve Bank of St. Louis; https</a:t>
            </a:r>
            <a:r>
              <a:rPr lang="en-US" dirty="0"/>
              <a:t>://</a:t>
            </a:r>
            <a:r>
              <a:rPr lang="en-US" dirty="0" smtClean="0"/>
              <a:t>fred.stlouisfed.org/series/SP500, June 26, 2020.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493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Availability Statements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85" y="1825625"/>
            <a:ext cx="7762829" cy="435133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3336" y="3518807"/>
            <a:ext cx="5102678" cy="156966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Describes data file, where to get it, how to get it, and any conditions of obtaining it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2686051" y="1763486"/>
            <a:ext cx="6800850" cy="1347107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3355521" y="3102429"/>
            <a:ext cx="914400" cy="416378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495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Citation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14585" y="1825625"/>
            <a:ext cx="7762829" cy="4351338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563336" y="3518807"/>
            <a:ext cx="4122964" cy="1077218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Attributes the file to the proper source</a:t>
            </a:r>
            <a:endParaRPr lang="en-US" sz="3200" dirty="0"/>
          </a:p>
        </p:txBody>
      </p:sp>
      <p:sp>
        <p:nvSpPr>
          <p:cNvPr id="11" name="Oval 10"/>
          <p:cNvSpPr/>
          <p:nvPr/>
        </p:nvSpPr>
        <p:spPr>
          <a:xfrm>
            <a:off x="4996543" y="2808514"/>
            <a:ext cx="4923064" cy="1248909"/>
          </a:xfrm>
          <a:prstGeom prst="ellipse">
            <a:avLst/>
          </a:prstGeom>
          <a:noFill/>
          <a:ln w="635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751614" y="3910693"/>
            <a:ext cx="914400" cy="416378"/>
          </a:xfrm>
          <a:prstGeom prst="straightConnector1">
            <a:avLst/>
          </a:prstGeom>
          <a:ln w="920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794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Starts with Data 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Citation Principles</a:t>
            </a:r>
            <a:endParaRPr lang="en-US" dirty="0"/>
          </a:p>
          <a:p>
            <a:r>
              <a:rPr lang="en-US" dirty="0" smtClean="0"/>
              <a:t>Image of a standard data citation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8060" y="456045"/>
            <a:ext cx="5810549" cy="678214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7247" y="2201142"/>
            <a:ext cx="1591056" cy="104851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088508" y="5971629"/>
            <a:ext cx="390252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Data Citation Synthesis Group: Joint Declaration of Data Citation Principles. </a:t>
            </a:r>
            <a:r>
              <a:rPr lang="en-US" sz="1100" dirty="0" err="1" smtClean="0">
                <a:solidFill>
                  <a:schemeClr val="bg2">
                    <a:lumMod val="75000"/>
                  </a:schemeClr>
                </a:solidFill>
              </a:rPr>
              <a:t>Martone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 M. (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ed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</a:rPr>
              <a:t>.) San Diego CA: FORCE11; 2014 [</a:t>
            </a:r>
            <a:r>
              <a:rPr lang="en-US" sz="1100" dirty="0" smtClean="0">
                <a:solidFill>
                  <a:schemeClr val="bg2">
                    <a:lumMod val="75000"/>
                  </a:schemeClr>
                </a:solidFill>
                <a:hlinkClick r:id="rId4"/>
              </a:rPr>
              <a:t>https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  <a:hlinkClick r:id="rId4"/>
              </a:rPr>
              <a:t>://www.force11.org/group/joint-declaration-data-citation-principles-final</a:t>
            </a:r>
            <a:r>
              <a:rPr lang="en-US" sz="1100" dirty="0">
                <a:solidFill>
                  <a:schemeClr val="bg2">
                    <a:lumMod val="75000"/>
                  </a:schemeClr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464978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8905" y="1582824"/>
            <a:ext cx="81141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9322" y="338816"/>
            <a:ext cx="4552950" cy="1809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816" y="2344976"/>
            <a:ext cx="3615963" cy="4120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87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Citations are Hard!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2000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the AEA, every manuscript is checked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datasets are used</a:t>
            </a:r>
            <a:endParaRPr lang="en-US" dirty="0"/>
          </a:p>
          <a:p>
            <a:r>
              <a:rPr lang="en-US" dirty="0" smtClean="0"/>
              <a:t>Are they cited</a:t>
            </a:r>
            <a:r>
              <a:rPr lang="en-US" dirty="0"/>
              <a:t>?</a:t>
            </a:r>
          </a:p>
          <a:p>
            <a:r>
              <a:rPr lang="en-US" dirty="0" smtClean="0"/>
              <a:t>Is there additional information on access? </a:t>
            </a:r>
            <a:endParaRPr lang="en-US" dirty="0"/>
          </a:p>
          <a:p>
            <a:r>
              <a:rPr lang="en-US" dirty="0" smtClean="0"/>
              <a:t>Is there license/ data use information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→ 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</a:rPr>
              <a:t>Should</a:t>
            </a:r>
            <a:r>
              <a:rPr lang="en-US" dirty="0" smtClean="0"/>
              <a:t> the author provide the data</a:t>
            </a:r>
            <a:r>
              <a:rPr lang="en-US" dirty="0"/>
              <a:t>?</a:t>
            </a:r>
          </a:p>
          <a:p>
            <a:pPr lvl="1"/>
            <a:r>
              <a:rPr lang="en-US" dirty="0" smtClean="0"/>
              <a:t>→ Is the author </a:t>
            </a:r>
            <a:r>
              <a:rPr lang="en-US" b="1" u="sng" dirty="0" smtClean="0">
                <a:solidFill>
                  <a:srgbClr val="FF0000"/>
                </a:solidFill>
              </a:rPr>
              <a:t>allowed</a:t>
            </a:r>
            <a:r>
              <a:rPr lang="en-US" dirty="0" smtClean="0"/>
              <a:t> to provide data</a:t>
            </a:r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278691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Data Rights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074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Academic data publisher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148271"/>
            <a:ext cx="7886700" cy="375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49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Academic data publisher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148271"/>
            <a:ext cx="7886700" cy="3750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0723" y="3597275"/>
            <a:ext cx="6057900" cy="1085850"/>
          </a:xfrm>
          <a:prstGeom prst="rect">
            <a:avLst/>
          </a:prstGeom>
          <a:ln w="38100">
            <a:solidFill>
              <a:srgbClr val="C0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5434" y="1532289"/>
            <a:ext cx="9627095" cy="61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2: Academic data publisher-new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2650" y="2148271"/>
            <a:ext cx="7886700" cy="375049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6227" y="3800475"/>
            <a:ext cx="7400925" cy="1085850"/>
          </a:xfrm>
          <a:prstGeom prst="rect">
            <a:avLst/>
          </a:prstGeom>
          <a:ln w="34925"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50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to </a:t>
            </a:r>
            <a:r>
              <a:rPr lang="en-US" b="1" u="sng" dirty="0" smtClean="0"/>
              <a:t>use</a:t>
            </a:r>
            <a:r>
              <a:rPr lang="en-US" dirty="0" smtClean="0"/>
              <a:t>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You browsed a website</a:t>
            </a:r>
          </a:p>
          <a:p>
            <a:r>
              <a:rPr lang="en-US" dirty="0" smtClean="0"/>
              <a:t>You purchased the data</a:t>
            </a:r>
          </a:p>
          <a:p>
            <a:r>
              <a:rPr lang="en-US" dirty="0" smtClean="0"/>
              <a:t>You signed a data use agreement</a:t>
            </a:r>
          </a:p>
          <a:p>
            <a:r>
              <a:rPr lang="en-US" dirty="0" smtClean="0"/>
              <a:t>You created the data (lab experiment)</a:t>
            </a:r>
          </a:p>
          <a:p>
            <a:r>
              <a:rPr lang="en-US" dirty="0" smtClean="0"/>
              <a:t>You had survey respondents consent to use (IRB approval!)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5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to </a:t>
            </a:r>
            <a:r>
              <a:rPr lang="en-US" b="1" u="sng" dirty="0" smtClean="0"/>
              <a:t>distribute</a:t>
            </a:r>
            <a:r>
              <a:rPr lang="en-US" dirty="0" smtClean="0"/>
              <a:t> the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If you created the data, you decide.</a:t>
            </a:r>
          </a:p>
          <a:p>
            <a:r>
              <a:rPr lang="en-US" dirty="0"/>
              <a:t>If you got it from somewhere else: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READ THE TERMS OF USE / DATA USE AGREEMENT / CLICK-THROUGH /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Rights </a:t>
            </a:r>
            <a:r>
              <a:rPr lang="en-US" dirty="0" smtClean="0"/>
              <a:t>around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Usage rights</a:t>
            </a:r>
          </a:p>
          <a:p>
            <a:r>
              <a:rPr lang="en-US" dirty="0" smtClean="0"/>
              <a:t>You </a:t>
            </a:r>
            <a:r>
              <a:rPr lang="en-US" dirty="0" smtClean="0"/>
              <a:t>browsed a website</a:t>
            </a:r>
          </a:p>
          <a:p>
            <a:r>
              <a:rPr lang="en-US" dirty="0" smtClean="0"/>
              <a:t>You purchased the data</a:t>
            </a:r>
          </a:p>
          <a:p>
            <a:r>
              <a:rPr lang="en-US" dirty="0" smtClean="0"/>
              <a:t>You signed a data use agreement</a:t>
            </a:r>
          </a:p>
          <a:p>
            <a:r>
              <a:rPr lang="en-US" dirty="0" smtClean="0"/>
              <a:t>You created the data (lab experiment)</a:t>
            </a:r>
          </a:p>
          <a:p>
            <a:r>
              <a:rPr lang="en-US" dirty="0" smtClean="0"/>
              <a:t>You had survey respondents consent to use (IRB approval!)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u="sng" dirty="0" smtClean="0"/>
              <a:t>Redistribution rights</a:t>
            </a:r>
          </a:p>
          <a:p>
            <a:r>
              <a:rPr lang="en-US" dirty="0" smtClean="0"/>
              <a:t>If </a:t>
            </a:r>
            <a:r>
              <a:rPr lang="en-US" dirty="0"/>
              <a:t>you created the data, you decide.</a:t>
            </a:r>
          </a:p>
          <a:p>
            <a:r>
              <a:rPr lang="en-US" dirty="0"/>
              <a:t>If you got it from somewhere else: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READ THE TERMS OF USE / DATA USE AGREEMENT / CLICK-THROUGH / ETC.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30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Citing restricted-access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4062" y="2672443"/>
            <a:ext cx="7887547" cy="197303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 smtClean="0"/>
              <a:t>“Well, I can’t download the data, so I can’t cite it.”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7592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889965" y="3802931"/>
            <a:ext cx="2203268" cy="517439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10193" y="2954064"/>
            <a:ext cx="7241177" cy="385433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94760" y="2681203"/>
            <a:ext cx="7543800" cy="386862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AEA Data &amp; Code Availability Policy (2019</a:t>
            </a:r>
            <a:r>
              <a:rPr lang="en-US" dirty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5686696" y="4857587"/>
            <a:ext cx="5129349" cy="391079"/>
          </a:xfrm>
          <a:prstGeom prst="rect">
            <a:avLst/>
          </a:prstGeom>
          <a:solidFill>
            <a:srgbClr val="FFFF00">
              <a:alpha val="5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It is the policy of the American Economic Association to publish papers only if the data used in the analysis are </a:t>
            </a:r>
            <a:r>
              <a:rPr lang="en-US" b="1" u="sng" dirty="0" smtClean="0"/>
              <a:t>clearly and precisely 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documented and </a:t>
            </a:r>
            <a:r>
              <a:rPr lang="en-US" b="1" u="sng" dirty="0" smtClean="0"/>
              <a:t>access to the data and code is clearly and precisely documented and is non-exclusive to the authors</a:t>
            </a:r>
            <a:r>
              <a:rPr lang="en-US" b="1" u="sng" dirty="0"/>
              <a:t>.</a:t>
            </a:r>
          </a:p>
          <a:p>
            <a:pPr fontAlgn="base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Authors of accepted papers that contain empirical work, simulations, or experimental work must 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provide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</a:t>
            </a:r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prior to acceptance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the data, programs, and other details of the computations 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</a:rPr>
              <a:t>sufficient to permit replication</a:t>
            </a:r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, as well as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</a:rPr>
              <a:t>information about access to data and programs</a:t>
            </a:r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326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Wrong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579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These are archives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6025" y="1825625"/>
            <a:ext cx="4713949" cy="4351338"/>
          </a:xfrm>
        </p:spPr>
      </p:pic>
      <p:pic>
        <p:nvPicPr>
          <p:cNvPr id="9" name="Content Placeholder 8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817217"/>
            <a:ext cx="5181600" cy="2368153"/>
          </a:xfrm>
        </p:spPr>
      </p:pic>
      <p:sp>
        <p:nvSpPr>
          <p:cNvPr id="11" name="TextBox 10"/>
          <p:cNvSpPr txBox="1"/>
          <p:nvPr/>
        </p:nvSpPr>
        <p:spPr>
          <a:xfrm>
            <a:off x="6700156" y="6311900"/>
            <a:ext cx="46536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https</a:t>
            </a:r>
            <a:r>
              <a:rPr lang="en-US" sz="1000" dirty="0"/>
              <a:t>://www.archives.gov/publications/prologue/2008/spring/frc.html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06236" y="5339443"/>
            <a:ext cx="522514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Source: https</a:t>
            </a:r>
            <a:r>
              <a:rPr lang="en-US" sz="1000" dirty="0"/>
              <a:t>://chiddicksfamilytree.com/2017/11/08/use-it-or-lose-it/</a:t>
            </a:r>
          </a:p>
        </p:txBody>
      </p:sp>
    </p:spTree>
    <p:extLst>
      <p:ext uri="{BB962C8B-B14F-4D97-AF65-F5344CB8AC3E}">
        <p14:creationId xmlns:p14="http://schemas.microsoft.com/office/powerpoint/2010/main" val="287249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They are citable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Typescript of short story Brothers and Sisters by Budge Wilson, 2000,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MS-2-650.2013-070, Box 3, Folder 9</a:t>
            </a:r>
            <a:r>
              <a:rPr lang="en-US" dirty="0" smtClean="0"/>
              <a:t>, </a:t>
            </a:r>
            <a:r>
              <a:rPr lang="en-US" dirty="0" smtClean="0">
                <a:solidFill>
                  <a:schemeClr val="accent1"/>
                </a:solidFill>
              </a:rPr>
              <a:t>Budge Wilson </a:t>
            </a:r>
            <a:r>
              <a:rPr lang="en-US" dirty="0" err="1" smtClean="0">
                <a:solidFill>
                  <a:schemeClr val="accent1"/>
                </a:solidFill>
              </a:rPr>
              <a:t>fonds</a:t>
            </a:r>
            <a:r>
              <a:rPr lang="en-US" dirty="0" smtClean="0">
                <a:solidFill>
                  <a:schemeClr val="accent1"/>
                </a:solidFill>
              </a:rPr>
              <a:t>, Dalhousie University Archives, </a:t>
            </a:r>
            <a:r>
              <a:rPr lang="en-US" dirty="0" smtClean="0"/>
              <a:t>Halifax, Nova Scotia, Canada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668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German Restricted-access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779" y="1479363"/>
            <a:ext cx="7111895" cy="645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524805"/>
            <a:ext cx="8801100" cy="242887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90230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German Restricted-access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73779" y="1479363"/>
            <a:ext cx="7111895" cy="645881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4050" y="2524805"/>
            <a:ext cx="8801100" cy="2428875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954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4: German Restricted-access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55422" y="1298155"/>
            <a:ext cx="6121431" cy="58235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425" y="2466975"/>
            <a:ext cx="8439150" cy="192405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8140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of a (data)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72199" y="1784804"/>
            <a:ext cx="5181600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ICPSR</a:t>
            </a:r>
            <a:r>
              <a:rPr lang="en-US" dirty="0" smtClean="0"/>
              <a:t> notes that a citation should include the following items: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Author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Title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Distributor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Date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Version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Persistent identifier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734786" y="1784804"/>
            <a:ext cx="5181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hlinkClick r:id="rId3"/>
              </a:rPr>
              <a:t>CMOS</a:t>
            </a:r>
            <a:r>
              <a:rPr lang="en-US" dirty="0" smtClean="0"/>
              <a:t> notes (16</a:t>
            </a:r>
            <a:r>
              <a:rPr lang="en-US" baseline="30000" dirty="0" smtClean="0"/>
              <a:t>th</a:t>
            </a:r>
            <a:r>
              <a:rPr lang="en-US" dirty="0" smtClean="0"/>
              <a:t> ed., 14.1)</a:t>
            </a:r>
          </a:p>
          <a:p>
            <a:pPr marL="0" indent="0">
              <a:buNone/>
            </a:pPr>
            <a:r>
              <a:rPr lang="en-US" dirty="0" smtClean="0"/>
              <a:t>“Regardless of the convention being followed, </a:t>
            </a:r>
            <a:r>
              <a:rPr lang="en-US" b="1" dirty="0" smtClean="0"/>
              <a:t>source citations </a:t>
            </a:r>
            <a:r>
              <a:rPr lang="en-US" dirty="0" smtClean="0"/>
              <a:t>must always provide sufficient information either to </a:t>
            </a:r>
            <a:r>
              <a:rPr lang="en-US" b="1" dirty="0" smtClean="0"/>
              <a:t>lead readers directly to the sources</a:t>
            </a:r>
            <a:r>
              <a:rPr lang="en-US" dirty="0" smtClean="0"/>
              <a:t> consulted or, for materials that may </a:t>
            </a:r>
            <a:r>
              <a:rPr lang="en-US" b="1" i="1" dirty="0" smtClean="0"/>
              <a:t>not be readily available</a:t>
            </a:r>
            <a:r>
              <a:rPr lang="en-US" dirty="0" smtClean="0"/>
              <a:t>, to enable readers to </a:t>
            </a:r>
            <a:r>
              <a:rPr lang="en-US" b="1" i="1" dirty="0" smtClean="0"/>
              <a:t>positively identify them, regardless of whether the sources are published or unpublished or in printed or electronic form</a:t>
            </a:r>
            <a:r>
              <a:rPr lang="en-US" dirty="0" smtClean="0"/>
              <a:t>.”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313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of a (data)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ICPSR</a:t>
            </a:r>
            <a:r>
              <a:rPr lang="en-US" dirty="0" smtClean="0"/>
              <a:t> notes that a citation should include the following items: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Author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Title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Distributor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Date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Version</a:t>
            </a:r>
            <a:endParaRPr lang="en-US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Persistent identifier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Suggested Citation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S&amp;P Dow Jones Indices LLC</a:t>
            </a:r>
            <a:r>
              <a:rPr lang="en-US" sz="3600" dirty="0" smtClean="0"/>
              <a:t>, </a:t>
            </a:r>
            <a:r>
              <a:rPr lang="en-US" sz="3600" i="1" dirty="0" smtClean="0">
                <a:solidFill>
                  <a:schemeClr val="accent6"/>
                </a:solidFill>
              </a:rPr>
              <a:t>S&amp;P 500 [SP500]</a:t>
            </a:r>
            <a:r>
              <a:rPr lang="en-US" sz="3600" dirty="0" smtClean="0">
                <a:solidFill>
                  <a:schemeClr val="accent6"/>
                </a:solidFill>
              </a:rPr>
              <a:t>, </a:t>
            </a:r>
            <a:r>
              <a:rPr lang="en-US" sz="3600" dirty="0" smtClean="0"/>
              <a:t>retrieved from </a:t>
            </a:r>
            <a:r>
              <a:rPr lang="en-US" sz="3600" dirty="0" smtClean="0">
                <a:solidFill>
                  <a:schemeClr val="accent1"/>
                </a:solidFill>
              </a:rPr>
              <a:t>FRED, Federal Reserve Bank of St. Louis</a:t>
            </a:r>
            <a:r>
              <a:rPr lang="en-US" sz="3600" dirty="0" smtClean="0"/>
              <a:t>; </a:t>
            </a:r>
            <a:r>
              <a:rPr lang="en-US" sz="3600" dirty="0" smtClean="0">
                <a:solidFill>
                  <a:srgbClr val="C00000"/>
                </a:solidFill>
              </a:rPr>
              <a:t>https</a:t>
            </a:r>
            <a:r>
              <a:rPr lang="en-US" sz="3600" dirty="0">
                <a:solidFill>
                  <a:srgbClr val="C00000"/>
                </a:solidFill>
              </a:rPr>
              <a:t>://</a:t>
            </a:r>
            <a:r>
              <a:rPr lang="en-US" sz="3600" dirty="0" smtClean="0">
                <a:solidFill>
                  <a:srgbClr val="C00000"/>
                </a:solidFill>
              </a:rPr>
              <a:t>fred.stlouisfed.org/series/SP500</a:t>
            </a:r>
            <a:r>
              <a:rPr lang="en-US" sz="3600" dirty="0" smtClean="0"/>
              <a:t>, </a:t>
            </a:r>
            <a:r>
              <a:rPr lang="en-US" sz="3600" dirty="0" smtClean="0">
                <a:solidFill>
                  <a:schemeClr val="accent4"/>
                </a:solidFill>
              </a:rPr>
              <a:t>June 26, 2020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9425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of a (data)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ICPSR</a:t>
            </a:r>
            <a:r>
              <a:rPr lang="en-US" dirty="0" smtClean="0"/>
              <a:t> notes that a citation should include the following items: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Author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Title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Distributor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Date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Version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Persistent identifier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Constructed Citation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Institute for Employment Research (IAB), </a:t>
            </a:r>
            <a:r>
              <a:rPr lang="en-US" sz="3600" dirty="0" smtClean="0">
                <a:solidFill>
                  <a:schemeClr val="accent6"/>
                </a:solidFill>
              </a:rPr>
              <a:t>Establishment History Panel 1975-2018</a:t>
            </a:r>
            <a:r>
              <a:rPr lang="en-US" sz="3600" dirty="0" smtClean="0"/>
              <a:t>. Accessed via the </a:t>
            </a:r>
            <a:r>
              <a:rPr lang="en-US" sz="3600" dirty="0" smtClean="0">
                <a:solidFill>
                  <a:schemeClr val="accent1"/>
                </a:solidFill>
              </a:rPr>
              <a:t>Research Data Centre (FDZ) of the German Federal Employment Agency </a:t>
            </a:r>
            <a:r>
              <a:rPr lang="en-US" sz="3600" dirty="0" smtClean="0">
                <a:solidFill>
                  <a:srgbClr val="C00000"/>
                </a:solidFill>
              </a:rPr>
              <a:t>DOI: 10.5164/IAB.BHP7518.de.en.v1</a:t>
            </a:r>
            <a:r>
              <a:rPr lang="en-US" sz="3600" dirty="0" smtClean="0"/>
              <a:t> </a:t>
            </a:r>
            <a:r>
              <a:rPr lang="en-US" sz="3600" dirty="0" smtClean="0">
                <a:solidFill>
                  <a:schemeClr val="accent4"/>
                </a:solidFill>
              </a:rPr>
              <a:t>June 26, 2020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699183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 of a (data) citation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hlinkClick r:id="rId2"/>
              </a:rPr>
              <a:t>ICPSR</a:t>
            </a:r>
            <a:r>
              <a:rPr lang="en-US" dirty="0" smtClean="0"/>
              <a:t> notes that a citation should include the following items:</a:t>
            </a:r>
            <a:endParaRPr lang="en-US" dirty="0"/>
          </a:p>
          <a:p>
            <a:r>
              <a:rPr lang="en-US" dirty="0" smtClean="0">
                <a:solidFill>
                  <a:schemeClr val="accent2"/>
                </a:solidFill>
              </a:rPr>
              <a:t>Author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 smtClean="0">
                <a:solidFill>
                  <a:schemeClr val="accent6"/>
                </a:solidFill>
              </a:rPr>
              <a:t>Title</a:t>
            </a:r>
          </a:p>
          <a:p>
            <a:r>
              <a:rPr lang="en-US" dirty="0" smtClean="0">
                <a:solidFill>
                  <a:schemeClr val="accent1"/>
                </a:solidFill>
              </a:rPr>
              <a:t>Distributor</a:t>
            </a:r>
            <a:endParaRPr lang="en-US" dirty="0">
              <a:solidFill>
                <a:schemeClr val="accent1"/>
              </a:solidFill>
            </a:endParaRPr>
          </a:p>
          <a:p>
            <a:r>
              <a:rPr lang="en-US" dirty="0" smtClean="0">
                <a:solidFill>
                  <a:schemeClr val="accent4"/>
                </a:solidFill>
              </a:rPr>
              <a:t>Date</a:t>
            </a:r>
            <a:endParaRPr lang="en-US" dirty="0">
              <a:solidFill>
                <a:schemeClr val="accent4"/>
              </a:solidFill>
            </a:endParaRPr>
          </a:p>
          <a:p>
            <a:r>
              <a:rPr lang="en-US" dirty="0" smtClean="0">
                <a:solidFill>
                  <a:srgbClr val="C00000"/>
                </a:solidFill>
              </a:rPr>
              <a:t>Version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n-US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Persistent identifier</a:t>
            </a:r>
            <a:endParaRPr lang="en-US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Constructed Citation</a:t>
            </a:r>
            <a:r>
              <a:rPr lang="en-US" b="1" dirty="0"/>
              <a:t>:</a:t>
            </a:r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/>
                </a:solidFill>
              </a:rPr>
              <a:t>US Census Bureau, </a:t>
            </a:r>
            <a:r>
              <a:rPr lang="en-US" sz="3600" dirty="0" smtClean="0">
                <a:solidFill>
                  <a:schemeClr val="accent6"/>
                </a:solidFill>
              </a:rPr>
              <a:t>Longitudinal Business Database (LBD) </a:t>
            </a:r>
            <a:r>
              <a:rPr lang="en-US" sz="3600" dirty="0" smtClean="0">
                <a:solidFill>
                  <a:srgbClr val="C00000"/>
                </a:solidFill>
              </a:rPr>
              <a:t>1975-2018</a:t>
            </a:r>
            <a:r>
              <a:rPr lang="en-US" sz="3600" dirty="0" smtClean="0"/>
              <a:t>. Last accessed via the </a:t>
            </a:r>
            <a:r>
              <a:rPr lang="en-US" sz="3600" dirty="0" smtClean="0">
                <a:solidFill>
                  <a:schemeClr val="accent1"/>
                </a:solidFill>
              </a:rPr>
              <a:t>Federal Statistical Research Data Centre (FSRDC) </a:t>
            </a:r>
            <a:r>
              <a:rPr lang="en-US" sz="3600" dirty="0" smtClean="0">
                <a:solidFill>
                  <a:schemeClr val="accent4"/>
                </a:solidFill>
              </a:rPr>
              <a:t>June 26, 2020</a:t>
            </a:r>
            <a:r>
              <a:rPr lang="en-US" sz="3600" dirty="0" smtClean="0"/>
              <a:t>.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86278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efforts at the AEA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Pre-emptively improve code archives</a:t>
            </a:r>
            <a:endParaRPr lang="en-US" sz="3200" b="1" dirty="0">
              <a:solidFill>
                <a:srgbClr val="C00000"/>
              </a:solidFill>
            </a:endParaRPr>
          </a:p>
          <a:p>
            <a:pPr lvl="1"/>
            <a:r>
              <a:rPr lang="en-US" sz="2800" dirty="0" smtClean="0"/>
              <a:t>By conducting reproducibility checks </a:t>
            </a:r>
            <a:r>
              <a:rPr lang="en-US" sz="2000" dirty="0" smtClean="0"/>
              <a:t>when we can</a:t>
            </a:r>
            <a:endParaRPr lang="en-US" sz="2800" dirty="0"/>
          </a:p>
          <a:p>
            <a:pPr lvl="1"/>
            <a:r>
              <a:rPr lang="en-US" sz="2800" dirty="0" smtClean="0"/>
              <a:t>By working with groups that conduct reproducibility checks 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000" dirty="0" smtClean="0"/>
              <a:t>when we cannot</a:t>
            </a:r>
            <a:endParaRPr lang="en-US" sz="2800" dirty="0"/>
          </a:p>
          <a:p>
            <a:r>
              <a:rPr lang="en-US" sz="3200" b="1" dirty="0" smtClean="0">
                <a:solidFill>
                  <a:schemeClr val="accent5">
                    <a:lumMod val="75000"/>
                  </a:schemeClr>
                </a:solidFill>
              </a:rPr>
              <a:t>Better archives</a:t>
            </a:r>
            <a:endParaRPr lang="en-US" sz="3200" b="1" dirty="0">
              <a:solidFill>
                <a:schemeClr val="accent5">
                  <a:lumMod val="75000"/>
                </a:schemeClr>
              </a:solidFill>
            </a:endParaRPr>
          </a:p>
          <a:p>
            <a:pPr lvl="1"/>
            <a:r>
              <a:rPr lang="en-US" sz="2800" dirty="0" smtClean="0"/>
              <a:t>Greater transparency of the code and data archives</a:t>
            </a:r>
            <a:endParaRPr lang="en-US" sz="2800" dirty="0"/>
          </a:p>
          <a:p>
            <a:r>
              <a:rPr lang="en-US" sz="3200" b="1" dirty="0" smtClean="0">
                <a:solidFill>
                  <a:schemeClr val="accent6">
                    <a:lumMod val="75000"/>
                  </a:schemeClr>
                </a:solidFill>
              </a:rPr>
              <a:t>Better provenance tracking</a:t>
            </a:r>
            <a:endParaRPr lang="en-US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lvl="2"/>
            <a:r>
              <a:rPr lang="en-US" sz="2400" dirty="0" smtClean="0"/>
              <a:t>Leave code where it is when appropriate</a:t>
            </a:r>
            <a:endParaRPr lang="en-US" sz="2400" dirty="0"/>
          </a:p>
          <a:p>
            <a:pPr lvl="2"/>
            <a:r>
              <a:rPr lang="en-US" sz="2400" dirty="0" smtClean="0"/>
              <a:t>Leave data where it is almost always</a:t>
            </a:r>
            <a:endParaRPr lang="en-US" sz="2400" dirty="0"/>
          </a:p>
          <a:p>
            <a:pPr lvl="2"/>
            <a:r>
              <a:rPr lang="en-US" sz="2400" dirty="0" smtClean="0"/>
              <a:t>Display that information</a:t>
            </a:r>
            <a:endParaRPr lang="en-US" sz="2400" dirty="0"/>
          </a:p>
          <a:p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838200" y="4254274"/>
            <a:ext cx="9601940" cy="1753848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534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we check them!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If the URL does not work, we make a note.</a:t>
            </a:r>
          </a:p>
          <a:p>
            <a:r>
              <a:rPr lang="en-US" dirty="0" smtClean="0"/>
              <a:t>If the site requires registration, we try it out.</a:t>
            </a:r>
          </a:p>
          <a:p>
            <a:pPr lvl="1"/>
            <a:r>
              <a:rPr lang="en-US" dirty="0" smtClean="0"/>
              <a:t>How long?</a:t>
            </a:r>
          </a:p>
          <a:p>
            <a:pPr lvl="1"/>
            <a:r>
              <a:rPr lang="en-US" dirty="0" smtClean="0"/>
              <a:t>Any requirements?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site say?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5"/>
                </a:solidFill>
              </a:rPr>
              <a:t>Please use the following citation when referring to this file in the different versions</a:t>
            </a:r>
            <a:r>
              <a:rPr lang="en-US" sz="1600" dirty="0">
                <a:solidFill>
                  <a:schemeClr val="accent5"/>
                </a:solidFill>
              </a:rPr>
              <a:t>:</a:t>
            </a:r>
            <a:br>
              <a:rPr lang="en-US" sz="1600" dirty="0">
                <a:solidFill>
                  <a:schemeClr val="accent5"/>
                </a:solidFill>
              </a:rPr>
            </a:br>
            <a:r>
              <a:rPr lang="en-US" sz="1600" dirty="0" err="1" smtClean="0">
                <a:solidFill>
                  <a:schemeClr val="accent5"/>
                </a:solidFill>
              </a:rPr>
              <a:t>Inglehart</a:t>
            </a:r>
            <a:r>
              <a:rPr lang="en-US" sz="1600" dirty="0" smtClean="0">
                <a:solidFill>
                  <a:schemeClr val="accent5"/>
                </a:solidFill>
              </a:rPr>
              <a:t>, R., C. </a:t>
            </a:r>
            <a:r>
              <a:rPr lang="en-US" sz="1600" dirty="0" err="1" smtClean="0">
                <a:solidFill>
                  <a:schemeClr val="accent5"/>
                </a:solidFill>
              </a:rPr>
              <a:t>Haerpfer</a:t>
            </a:r>
            <a:r>
              <a:rPr lang="en-US" sz="1600" dirty="0" smtClean="0">
                <a:solidFill>
                  <a:schemeClr val="accent5"/>
                </a:solidFill>
              </a:rPr>
              <a:t>, A. Moreno, C. </a:t>
            </a:r>
            <a:r>
              <a:rPr lang="en-US" sz="1600" dirty="0" err="1" smtClean="0">
                <a:solidFill>
                  <a:schemeClr val="accent5"/>
                </a:solidFill>
              </a:rPr>
              <a:t>Welzel</a:t>
            </a:r>
            <a:r>
              <a:rPr lang="en-US" sz="1600" dirty="0" smtClean="0">
                <a:solidFill>
                  <a:schemeClr val="accent5"/>
                </a:solidFill>
              </a:rPr>
              <a:t>, K. </a:t>
            </a:r>
            <a:r>
              <a:rPr lang="en-US" sz="1600" dirty="0" err="1" smtClean="0">
                <a:solidFill>
                  <a:schemeClr val="accent5"/>
                </a:solidFill>
              </a:rPr>
              <a:t>Kizilova</a:t>
            </a:r>
            <a:r>
              <a:rPr lang="en-US" sz="1600" dirty="0" smtClean="0">
                <a:solidFill>
                  <a:schemeClr val="accent5"/>
                </a:solidFill>
              </a:rPr>
              <a:t>, J. </a:t>
            </a:r>
            <a:r>
              <a:rPr lang="en-US" sz="1600" dirty="0" err="1" smtClean="0">
                <a:solidFill>
                  <a:schemeClr val="accent5"/>
                </a:solidFill>
              </a:rPr>
              <a:t>Diez</a:t>
            </a:r>
            <a:r>
              <a:rPr lang="en-US" sz="1600" dirty="0" smtClean="0">
                <a:solidFill>
                  <a:schemeClr val="accent5"/>
                </a:solidFill>
              </a:rPr>
              <a:t>-Medrano, M. Lagos, P. Norris, E. </a:t>
            </a:r>
            <a:r>
              <a:rPr lang="en-US" sz="1600" dirty="0" err="1" smtClean="0">
                <a:solidFill>
                  <a:schemeClr val="accent5"/>
                </a:solidFill>
              </a:rPr>
              <a:t>Ponarin</a:t>
            </a:r>
            <a:r>
              <a:rPr lang="en-US" sz="1600" dirty="0" smtClean="0">
                <a:solidFill>
                  <a:schemeClr val="accent5"/>
                </a:solidFill>
              </a:rPr>
              <a:t> &amp; B. </a:t>
            </a:r>
            <a:r>
              <a:rPr lang="en-US" sz="1600" dirty="0" err="1" smtClean="0">
                <a:solidFill>
                  <a:schemeClr val="accent5"/>
                </a:solidFill>
              </a:rPr>
              <a:t>Puranen</a:t>
            </a:r>
            <a:r>
              <a:rPr lang="en-US" sz="1600" dirty="0" smtClean="0">
                <a:solidFill>
                  <a:schemeClr val="accent5"/>
                </a:solidFill>
              </a:rPr>
              <a:t> et al. (</a:t>
            </a:r>
            <a:r>
              <a:rPr lang="en-US" sz="1600" dirty="0">
                <a:solidFill>
                  <a:schemeClr val="accent5"/>
                </a:solidFill>
              </a:rPr>
              <a:t>eds</a:t>
            </a:r>
            <a:r>
              <a:rPr lang="en-US" sz="1600" dirty="0" smtClean="0">
                <a:solidFill>
                  <a:schemeClr val="accent5"/>
                </a:solidFill>
              </a:rPr>
              <a:t>.). 2014. World Values Survey: Round Six - Country-Pooled </a:t>
            </a:r>
            <a:r>
              <a:rPr lang="en-US" sz="1600" dirty="0" err="1" smtClean="0">
                <a:solidFill>
                  <a:schemeClr val="accent5"/>
                </a:solidFill>
              </a:rPr>
              <a:t>Datafile</a:t>
            </a:r>
            <a:r>
              <a:rPr lang="en-US" sz="1600" dirty="0" smtClean="0">
                <a:solidFill>
                  <a:schemeClr val="accent5"/>
                </a:solidFill>
              </a:rPr>
              <a:t> Version: </a:t>
            </a:r>
            <a:r>
              <a:rPr lang="en-US" sz="1600" dirty="0" smtClean="0">
                <a:solidFill>
                  <a:schemeClr val="accent5"/>
                </a:solidFill>
                <a:hlinkClick r:id="rId2"/>
              </a:rPr>
              <a:t>www.worldvaluessurvey.org/WVSDocumentationWV6.jsp</a:t>
            </a:r>
            <a:r>
              <a:rPr lang="en-US" sz="1600" dirty="0" smtClean="0">
                <a:solidFill>
                  <a:schemeClr val="accent5"/>
                </a:solidFill>
              </a:rPr>
              <a:t>. Madrid: JD Systems Institute.</a:t>
            </a:r>
          </a:p>
          <a:p>
            <a:r>
              <a:rPr lang="en-US" dirty="0" smtClean="0"/>
              <a:t>Is that in the README / Paper/ Appendix?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168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 we check them!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84288" y="1825625"/>
            <a:ext cx="4089424" cy="4351338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does the site say?</a:t>
            </a:r>
          </a:p>
          <a:p>
            <a:pPr marL="0" indent="0">
              <a:buNone/>
            </a:pPr>
            <a:r>
              <a:rPr lang="en-US" sz="1600" dirty="0" smtClean="0">
                <a:solidFill>
                  <a:schemeClr val="accent5"/>
                </a:solidFill>
              </a:rPr>
              <a:t>Please use the following citation when referring to this file in the different versions</a:t>
            </a:r>
            <a:r>
              <a:rPr lang="en-US" sz="1600" dirty="0">
                <a:solidFill>
                  <a:schemeClr val="accent5"/>
                </a:solidFill>
              </a:rPr>
              <a:t>:</a:t>
            </a:r>
            <a:br>
              <a:rPr lang="en-US" sz="1600" dirty="0">
                <a:solidFill>
                  <a:schemeClr val="accent5"/>
                </a:solidFill>
              </a:rPr>
            </a:br>
            <a:r>
              <a:rPr lang="en-US" sz="1600" dirty="0" err="1" smtClean="0">
                <a:solidFill>
                  <a:schemeClr val="accent5"/>
                </a:solidFill>
              </a:rPr>
              <a:t>Inglehart</a:t>
            </a:r>
            <a:r>
              <a:rPr lang="en-US" sz="1600" dirty="0" smtClean="0">
                <a:solidFill>
                  <a:schemeClr val="accent5"/>
                </a:solidFill>
              </a:rPr>
              <a:t>, R., C. </a:t>
            </a:r>
            <a:r>
              <a:rPr lang="en-US" sz="1600" dirty="0" err="1" smtClean="0">
                <a:solidFill>
                  <a:schemeClr val="accent5"/>
                </a:solidFill>
              </a:rPr>
              <a:t>Haerpfer</a:t>
            </a:r>
            <a:r>
              <a:rPr lang="en-US" sz="1600" dirty="0" smtClean="0">
                <a:solidFill>
                  <a:schemeClr val="accent5"/>
                </a:solidFill>
              </a:rPr>
              <a:t>, A. Moreno, C. </a:t>
            </a:r>
            <a:r>
              <a:rPr lang="en-US" sz="1600" dirty="0" err="1" smtClean="0">
                <a:solidFill>
                  <a:schemeClr val="accent5"/>
                </a:solidFill>
              </a:rPr>
              <a:t>Welzel</a:t>
            </a:r>
            <a:r>
              <a:rPr lang="en-US" sz="1600" dirty="0" smtClean="0">
                <a:solidFill>
                  <a:schemeClr val="accent5"/>
                </a:solidFill>
              </a:rPr>
              <a:t>, K. </a:t>
            </a:r>
            <a:r>
              <a:rPr lang="en-US" sz="1600" dirty="0" err="1" smtClean="0">
                <a:solidFill>
                  <a:schemeClr val="accent5"/>
                </a:solidFill>
              </a:rPr>
              <a:t>Kizilova</a:t>
            </a:r>
            <a:r>
              <a:rPr lang="en-US" sz="1600" dirty="0" smtClean="0">
                <a:solidFill>
                  <a:schemeClr val="accent5"/>
                </a:solidFill>
              </a:rPr>
              <a:t>, J. </a:t>
            </a:r>
            <a:r>
              <a:rPr lang="en-US" sz="1600" dirty="0" err="1" smtClean="0">
                <a:solidFill>
                  <a:schemeClr val="accent5"/>
                </a:solidFill>
              </a:rPr>
              <a:t>Diez</a:t>
            </a:r>
            <a:r>
              <a:rPr lang="en-US" sz="1600" dirty="0" smtClean="0">
                <a:solidFill>
                  <a:schemeClr val="accent5"/>
                </a:solidFill>
              </a:rPr>
              <a:t>-Medrano, M. Lagos, P. Norris, E. </a:t>
            </a:r>
            <a:r>
              <a:rPr lang="en-US" sz="1600" dirty="0" err="1" smtClean="0">
                <a:solidFill>
                  <a:schemeClr val="accent5"/>
                </a:solidFill>
              </a:rPr>
              <a:t>Ponarin</a:t>
            </a:r>
            <a:r>
              <a:rPr lang="en-US" sz="1600" dirty="0" smtClean="0">
                <a:solidFill>
                  <a:schemeClr val="accent5"/>
                </a:solidFill>
              </a:rPr>
              <a:t> &amp; B. </a:t>
            </a:r>
            <a:r>
              <a:rPr lang="en-US" sz="1600" dirty="0" err="1" smtClean="0">
                <a:solidFill>
                  <a:schemeClr val="accent5"/>
                </a:solidFill>
              </a:rPr>
              <a:t>Puranen</a:t>
            </a:r>
            <a:r>
              <a:rPr lang="en-US" sz="1600" dirty="0" smtClean="0">
                <a:solidFill>
                  <a:schemeClr val="accent5"/>
                </a:solidFill>
              </a:rPr>
              <a:t> et al. (</a:t>
            </a:r>
            <a:r>
              <a:rPr lang="en-US" sz="1600" dirty="0">
                <a:solidFill>
                  <a:schemeClr val="accent5"/>
                </a:solidFill>
              </a:rPr>
              <a:t>eds</a:t>
            </a:r>
            <a:r>
              <a:rPr lang="en-US" sz="1600" dirty="0" smtClean="0">
                <a:solidFill>
                  <a:schemeClr val="accent5"/>
                </a:solidFill>
              </a:rPr>
              <a:t>.). 2014. World Values Survey: Round Six - Country-Pooled </a:t>
            </a:r>
            <a:r>
              <a:rPr lang="en-US" sz="1600" dirty="0" err="1" smtClean="0">
                <a:solidFill>
                  <a:schemeClr val="accent5"/>
                </a:solidFill>
              </a:rPr>
              <a:t>Datafile</a:t>
            </a:r>
            <a:r>
              <a:rPr lang="en-US" sz="1600" dirty="0" smtClean="0">
                <a:solidFill>
                  <a:schemeClr val="accent5"/>
                </a:solidFill>
              </a:rPr>
              <a:t> Version: </a:t>
            </a:r>
            <a:r>
              <a:rPr lang="en-US" sz="1600" dirty="0" smtClean="0">
                <a:solidFill>
                  <a:schemeClr val="accent5"/>
                </a:solidFill>
                <a:hlinkClick r:id="rId3"/>
              </a:rPr>
              <a:t>www.worldvaluessurvey.org/WVSDocumentationWV6.jsp</a:t>
            </a:r>
            <a:r>
              <a:rPr lang="en-US" sz="1600" dirty="0" smtClean="0">
                <a:solidFill>
                  <a:schemeClr val="accent5"/>
                </a:solidFill>
              </a:rPr>
              <a:t>. Madrid: JD Systems Institute.</a:t>
            </a:r>
          </a:p>
          <a:p>
            <a:r>
              <a:rPr lang="en-US" dirty="0" smtClean="0"/>
              <a:t>Is that in the README / Paper/ Appendix?</a:t>
            </a:r>
          </a:p>
          <a:p>
            <a:r>
              <a:rPr lang="en-US" dirty="0" smtClean="0"/>
              <a:t>Are all the conditions met/described?</a:t>
            </a:r>
          </a:p>
          <a:p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094014" y="5510893"/>
            <a:ext cx="2906486" cy="666070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3024" y="-4354036"/>
            <a:ext cx="7852410" cy="83553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50800" dist="2159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Oval 7"/>
          <p:cNvSpPr/>
          <p:nvPr/>
        </p:nvSpPr>
        <p:spPr>
          <a:xfrm>
            <a:off x="2982837" y="2867252"/>
            <a:ext cx="5222269" cy="855662"/>
          </a:xfrm>
          <a:prstGeom prst="ellipse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39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7238" y="607836"/>
            <a:ext cx="6477333" cy="3645087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840" y="2439905"/>
            <a:ext cx="6445581" cy="3626036"/>
          </a:xfrm>
          <a:prstGeom prst="rect">
            <a:avLst/>
          </a:prstGeom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3019927" y="1961148"/>
            <a:ext cx="6292516" cy="2554545"/>
          </a:xfrm>
          <a:prstGeom prst="rect">
            <a:avLst/>
          </a:prstGeom>
          <a:solidFill>
            <a:schemeClr val="bg1"/>
          </a:solidFill>
          <a:ln>
            <a:solidFill>
              <a:srgbClr val="B31B1B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/>
              <a:t>Provide data citations (in manuscript) and data availability statements (in README or appendix)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07549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197100" y="1384300"/>
            <a:ext cx="771757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Take-away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17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Data: Citations, Access, Rights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/>
              <a:t>Any data can be cited – even if you can’t download it</a:t>
            </a:r>
          </a:p>
          <a:p>
            <a:r>
              <a:rPr lang="en-US" sz="3200" dirty="0" smtClean="0"/>
              <a:t>Any data that you accessed … can have that access be described</a:t>
            </a:r>
          </a:p>
          <a:p>
            <a:pPr lvl="1"/>
            <a:r>
              <a:rPr lang="en-US" sz="2800" dirty="0" smtClean="0"/>
              <a:t>But caution: It should be such that others can also repeat the access!</a:t>
            </a:r>
          </a:p>
          <a:p>
            <a:r>
              <a:rPr lang="en-US" sz="3200" dirty="0" smtClean="0"/>
              <a:t>Just because you “have” the data does not mean you can give it to others</a:t>
            </a:r>
          </a:p>
          <a:p>
            <a:pPr lvl="1"/>
            <a:r>
              <a:rPr lang="en-US" sz="2800" dirty="0" smtClean="0"/>
              <a:t>Also: distinguish between “sharing” and “publishing”</a:t>
            </a:r>
          </a:p>
          <a:p>
            <a:pPr lvl="1"/>
            <a:r>
              <a:rPr lang="en-US" sz="2800" dirty="0" smtClean="0"/>
              <a:t>Know your terms of use!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05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science “guild”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38200" y="2061134"/>
            <a:ext cx="5181600" cy="388032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6172200" y="2273299"/>
            <a:ext cx="5181600" cy="39036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>
                <a:hlinkClick r:id="rId3"/>
              </a:rPr>
              <a:t>https://</a:t>
            </a:r>
            <a:br>
              <a:rPr lang="en-US" sz="4400" dirty="0">
                <a:hlinkClick r:id="rId3"/>
              </a:rPr>
            </a:br>
            <a:r>
              <a:rPr lang="en-US" sz="4400" dirty="0">
                <a:hlinkClick r:id="rId3"/>
              </a:rPr>
              <a:t>social-science</a:t>
            </a:r>
            <a:br>
              <a:rPr lang="en-US" sz="4400" dirty="0">
                <a:hlinkClick r:id="rId3"/>
              </a:rPr>
            </a:br>
            <a:r>
              <a:rPr lang="en-US" sz="4400" dirty="0">
                <a:hlinkClick r:id="rId3"/>
              </a:rPr>
              <a:t>-data-editors.</a:t>
            </a:r>
            <a:br>
              <a:rPr lang="en-US" sz="4400" dirty="0">
                <a:hlinkClick r:id="rId3"/>
              </a:rPr>
            </a:br>
            <a:r>
              <a:rPr lang="en-US" sz="4400" dirty="0">
                <a:hlinkClick r:id="rId3"/>
              </a:rPr>
              <a:t>github.io/</a:t>
            </a:r>
            <a:br>
              <a:rPr lang="en-US" sz="4400" dirty="0">
                <a:hlinkClick r:id="rId3"/>
              </a:rPr>
            </a:br>
            <a:r>
              <a:rPr lang="en-US" sz="4400" dirty="0">
                <a:hlinkClick r:id="rId3"/>
              </a:rPr>
              <a:t>guidance/</a:t>
            </a:r>
            <a:endParaRPr lang="en-US" sz="4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3236" y="365702"/>
            <a:ext cx="4740563" cy="1695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2963" y="2061133"/>
            <a:ext cx="5902710" cy="3990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27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97000" y="1981200"/>
            <a:ext cx="10071100" cy="259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Thank you!</a:t>
            </a:r>
          </a:p>
          <a:p>
            <a:pPr algn="ctr"/>
            <a:endParaRPr lang="en-US" sz="6600" b="1" dirty="0"/>
          </a:p>
          <a:p>
            <a:pPr algn="ctr"/>
            <a:r>
              <a:rPr lang="en-US" sz="4400" b="1" smtClean="0">
                <a:solidFill>
                  <a:schemeClr val="bg1"/>
                </a:solidFill>
                <a:hlinkClick r:id="rId2"/>
              </a:rPr>
              <a:t>https://doi.org/10.5281/zenodo.4073995</a:t>
            </a:r>
            <a:r>
              <a:rPr lang="en-US" sz="4400" b="1" smtClean="0">
                <a:solidFill>
                  <a:schemeClr val="bg1"/>
                </a:solidFill>
              </a:rPr>
              <a:t>     </a:t>
            </a:r>
            <a:endParaRPr lang="en-US" sz="5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627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6CBF9-945C-AC4F-9904-6BB5D9ED8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245957-D01A-BF49-BAB0-6B930B2DC2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https://social-science-data-editors.github.io/guidance/</a:t>
            </a:r>
            <a:r>
              <a:rPr lang="en-US" dirty="0"/>
              <a:t> </a:t>
            </a:r>
          </a:p>
          <a:p>
            <a:r>
              <a:rPr lang="en-US" dirty="0">
                <a:hlinkClick r:id="rId3"/>
              </a:rPr>
              <a:t>https://aeadataeditor.github.io/aea-de-guidance/</a:t>
            </a:r>
            <a:endParaRPr lang="en-US" dirty="0"/>
          </a:p>
          <a:p>
            <a:pPr lvl="1"/>
            <a:r>
              <a:rPr lang="en-US" b="1" dirty="0">
                <a:hlinkClick r:id="rId4"/>
              </a:rPr>
              <a:t>template README</a:t>
            </a:r>
            <a:r>
              <a:rPr lang="en-US" dirty="0"/>
              <a:t> </a:t>
            </a:r>
          </a:p>
          <a:p>
            <a:pPr lvl="1"/>
            <a:r>
              <a:rPr lang="en-US" dirty="0">
                <a:hlinkClick r:id="rId5"/>
              </a:rPr>
              <a:t>discussion of licensing</a:t>
            </a:r>
            <a:endParaRPr lang="en-US" dirty="0"/>
          </a:p>
          <a:p>
            <a:pPr lvl="1"/>
            <a:r>
              <a:rPr lang="en-US" dirty="0">
                <a:hlinkClick r:id="rId6"/>
              </a:rPr>
              <a:t>data citation guidance</a:t>
            </a:r>
            <a:endParaRPr lang="en-US" dirty="0"/>
          </a:p>
          <a:p>
            <a:r>
              <a:rPr lang="en-US" dirty="0"/>
              <a:t>German example:</a:t>
            </a:r>
          </a:p>
          <a:p>
            <a:pPr lvl="1"/>
            <a:r>
              <a:rPr lang="en-US" dirty="0"/>
              <a:t>Establishment History Panel (BHP)  DOI: </a:t>
            </a:r>
            <a:r>
              <a:rPr lang="en-US" dirty="0">
                <a:hlinkClick r:id="rId7"/>
              </a:rPr>
              <a:t>10.5164/IAB.BHP7516.de.en.v1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97958D-F905-FA47-B11A-5F6EBCECBE4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59390" y="1605695"/>
            <a:ext cx="1915885" cy="6852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F2AA0D5-F1E5-E849-B719-A59C9640D71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33757" y="2290899"/>
            <a:ext cx="1546860" cy="524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feld 33"/>
          <p:cNvSpPr txBox="1"/>
          <p:nvPr/>
        </p:nvSpPr>
        <p:spPr>
          <a:xfrm>
            <a:off x="209841" y="1542732"/>
            <a:ext cx="8948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Montserrat" panose="00000500000000000000" pitchFamily="50" charset="0"/>
              </a:rPr>
              <a:t>Replication continuum</a:t>
            </a:r>
            <a:endParaRPr lang="de-DE" sz="3000" dirty="0">
              <a:solidFill>
                <a:schemeClr val="accent3"/>
              </a:solidFill>
              <a:latin typeface="Montserrat" panose="00000500000000000000" pitchFamily="50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09841" y="2038094"/>
            <a:ext cx="1031378" cy="53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Shape 610">
            <a:extLst>
              <a:ext uri="{FF2B5EF4-FFF2-40B4-BE49-F238E27FC236}">
                <a16:creationId xmlns:a16="http://schemas.microsoft.com/office/drawing/2014/main" id="{617EA7EE-2C68-F149-AB49-BEB043A92D18}"/>
              </a:ext>
            </a:extLst>
          </p:cNvPr>
          <p:cNvSpPr/>
          <p:nvPr/>
        </p:nvSpPr>
        <p:spPr>
          <a:xfrm>
            <a:off x="467046" y="4625501"/>
            <a:ext cx="2166218" cy="400091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501" b="1" dirty="0" err="1">
                <a:latin typeface="Montserrat" panose="00000500000000000000" pitchFamily="50" charset="0"/>
                <a:ea typeface="Roboto"/>
                <a:cs typeface="Roboto"/>
                <a:sym typeface="Roboto"/>
              </a:rPr>
              <a:t>Reproducibility</a:t>
            </a:r>
            <a:endParaRPr lang="id-ID" sz="1501" b="1" dirty="0">
              <a:latin typeface="Montserrat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7" name="Textfeld 29">
            <a:extLst>
              <a:ext uri="{FF2B5EF4-FFF2-40B4-BE49-F238E27FC236}">
                <a16:creationId xmlns:a16="http://schemas.microsoft.com/office/drawing/2014/main" id="{6B716C6D-879D-4D42-89C5-D290E801F606}"/>
              </a:ext>
            </a:extLst>
          </p:cNvPr>
          <p:cNvSpPr txBox="1"/>
          <p:nvPr/>
        </p:nvSpPr>
        <p:spPr>
          <a:xfrm>
            <a:off x="450718" y="5133472"/>
            <a:ext cx="2914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Narrow Replication (Pesaran 2003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Pure Replication (Hamermesh 2007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Verification (Clemens 2015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8" name="Shape 610">
            <a:extLst>
              <a:ext uri="{FF2B5EF4-FFF2-40B4-BE49-F238E27FC236}">
                <a16:creationId xmlns:a16="http://schemas.microsoft.com/office/drawing/2014/main" id="{7B401221-F159-7944-806E-71343D9B647A}"/>
              </a:ext>
            </a:extLst>
          </p:cNvPr>
          <p:cNvSpPr/>
          <p:nvPr/>
        </p:nvSpPr>
        <p:spPr>
          <a:xfrm>
            <a:off x="4720067" y="4603112"/>
            <a:ext cx="2166218" cy="400091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501" b="1" dirty="0" err="1">
                <a:latin typeface="Montserrat" panose="00000500000000000000" pitchFamily="50" charset="0"/>
                <a:ea typeface="Roboto"/>
                <a:cs typeface="Roboto"/>
                <a:sym typeface="Roboto"/>
              </a:rPr>
              <a:t>Replicability</a:t>
            </a:r>
            <a:endParaRPr lang="id-ID" sz="1501" b="1" dirty="0">
              <a:latin typeface="Montserrat" panose="00000500000000000000" pitchFamily="50" charset="0"/>
              <a:ea typeface="Roboto"/>
              <a:cs typeface="Roboto"/>
              <a:sym typeface="Roboto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86F938-EA20-1941-9966-69EAAB5F042A}"/>
              </a:ext>
            </a:extLst>
          </p:cNvPr>
          <p:cNvCxnSpPr/>
          <p:nvPr/>
        </p:nvCxnSpPr>
        <p:spPr>
          <a:xfrm>
            <a:off x="615100" y="4343409"/>
            <a:ext cx="10948259" cy="0"/>
          </a:xfrm>
          <a:prstGeom prst="straightConnector1">
            <a:avLst/>
          </a:prstGeom>
          <a:ln w="1174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28">
            <a:extLst>
              <a:ext uri="{FF2B5EF4-FFF2-40B4-BE49-F238E27FC236}">
                <a16:creationId xmlns:a16="http://schemas.microsoft.com/office/drawing/2014/main" id="{17ED61F6-7386-0946-A29C-5BFA0295B8DD}"/>
              </a:ext>
            </a:extLst>
          </p:cNvPr>
          <p:cNvSpPr/>
          <p:nvPr/>
        </p:nvSpPr>
        <p:spPr>
          <a:xfrm>
            <a:off x="1326276" y="4135858"/>
            <a:ext cx="415102" cy="4151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  <a:latin typeface="+mj-lt"/>
              </a:rPr>
              <a:t>08</a:t>
            </a:r>
          </a:p>
        </p:txBody>
      </p:sp>
      <p:sp>
        <p:nvSpPr>
          <p:cNvPr id="12" name="Ellipse 28">
            <a:extLst>
              <a:ext uri="{FF2B5EF4-FFF2-40B4-BE49-F238E27FC236}">
                <a16:creationId xmlns:a16="http://schemas.microsoft.com/office/drawing/2014/main" id="{E678D831-24B4-3441-BB77-0D88AF251CEF}"/>
              </a:ext>
            </a:extLst>
          </p:cNvPr>
          <p:cNvSpPr/>
          <p:nvPr/>
        </p:nvSpPr>
        <p:spPr>
          <a:xfrm>
            <a:off x="10252562" y="4135858"/>
            <a:ext cx="415102" cy="4151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  <a:latin typeface="+mj-lt"/>
              </a:rPr>
              <a:t>08</a:t>
            </a:r>
          </a:p>
        </p:txBody>
      </p:sp>
      <p:sp>
        <p:nvSpPr>
          <p:cNvPr id="13" name="Ellipse 28">
            <a:extLst>
              <a:ext uri="{FF2B5EF4-FFF2-40B4-BE49-F238E27FC236}">
                <a16:creationId xmlns:a16="http://schemas.microsoft.com/office/drawing/2014/main" id="{42383DAD-243F-4244-9C1B-9A08ABC07170}"/>
              </a:ext>
            </a:extLst>
          </p:cNvPr>
          <p:cNvSpPr/>
          <p:nvPr/>
        </p:nvSpPr>
        <p:spPr>
          <a:xfrm>
            <a:off x="5595625" y="4135858"/>
            <a:ext cx="415102" cy="4151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  <a:latin typeface="+mj-lt"/>
              </a:rPr>
              <a:t>08</a:t>
            </a:r>
          </a:p>
        </p:txBody>
      </p:sp>
      <p:sp>
        <p:nvSpPr>
          <p:cNvPr id="14" name="Textfeld 29">
            <a:extLst>
              <a:ext uri="{FF2B5EF4-FFF2-40B4-BE49-F238E27FC236}">
                <a16:creationId xmlns:a16="http://schemas.microsoft.com/office/drawing/2014/main" id="{31E9F3A0-088B-C042-B24C-C0F3BFC8D18E}"/>
              </a:ext>
            </a:extLst>
          </p:cNvPr>
          <p:cNvSpPr txBox="1"/>
          <p:nvPr/>
        </p:nvSpPr>
        <p:spPr>
          <a:xfrm>
            <a:off x="4720067" y="5097892"/>
            <a:ext cx="32909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Wide Replication (Pesaran 2003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Statistical Replication (Hamermesh 2007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Reproduction/Reanalysis (Clemens 2015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</p:txBody>
      </p:sp>
      <p:sp>
        <p:nvSpPr>
          <p:cNvPr id="15" name="Shape 610">
            <a:extLst>
              <a:ext uri="{FF2B5EF4-FFF2-40B4-BE49-F238E27FC236}">
                <a16:creationId xmlns:a16="http://schemas.microsoft.com/office/drawing/2014/main" id="{25628DCA-B093-BD42-99CF-ED182C239EA3}"/>
              </a:ext>
            </a:extLst>
          </p:cNvPr>
          <p:cNvSpPr/>
          <p:nvPr/>
        </p:nvSpPr>
        <p:spPr>
          <a:xfrm>
            <a:off x="9377004" y="4603112"/>
            <a:ext cx="2166218" cy="400091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501" b="1" dirty="0" err="1">
                <a:latin typeface="Montserrat" panose="00000500000000000000" pitchFamily="50" charset="0"/>
                <a:ea typeface="Roboto"/>
                <a:cs typeface="Roboto"/>
                <a:sym typeface="Roboto"/>
              </a:rPr>
              <a:t>Generalizability</a:t>
            </a:r>
            <a:endParaRPr lang="id-ID" sz="1501" b="1" dirty="0">
              <a:latin typeface="Montserrat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16" name="Textfeld 29">
            <a:extLst>
              <a:ext uri="{FF2B5EF4-FFF2-40B4-BE49-F238E27FC236}">
                <a16:creationId xmlns:a16="http://schemas.microsoft.com/office/drawing/2014/main" id="{F74C0FED-F43E-664C-AD70-346213A2FBB0}"/>
              </a:ext>
            </a:extLst>
          </p:cNvPr>
          <p:cNvSpPr txBox="1"/>
          <p:nvPr/>
        </p:nvSpPr>
        <p:spPr>
          <a:xfrm>
            <a:off x="8677339" y="5133472"/>
            <a:ext cx="3290987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Wider Replication (Pesaran 2003</a:t>
            </a:r>
            <a:r>
              <a:rPr lang="de-DE" sz="1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Scientific Replication (Hamermesh 2007</a:t>
            </a:r>
            <a:r>
              <a:rPr lang="de-DE" sz="1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accent3">
                    <a:lumMod val="75000"/>
                  </a:schemeClr>
                </a:solidFill>
                <a:latin typeface="+mj-lt"/>
              </a:rPr>
              <a:t>Reanalysis/Robustness (Clemens 2015</a:t>
            </a:r>
            <a:r>
              <a:rPr lang="de-DE" sz="1400" dirty="0">
                <a:solidFill>
                  <a:schemeClr val="accent3">
                    <a:lumMod val="75000"/>
                  </a:schemeClr>
                </a:solidFill>
                <a:latin typeface="+mj-lt"/>
              </a:rPr>
              <a:t>)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9229" y="240067"/>
            <a:ext cx="2397369" cy="35960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861285" y="2091508"/>
            <a:ext cx="3276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https://doi.org/10.17226/25303</a:t>
            </a:r>
          </a:p>
        </p:txBody>
      </p:sp>
    </p:spTree>
    <p:extLst>
      <p:ext uri="{BB962C8B-B14F-4D97-AF65-F5344CB8AC3E}">
        <p14:creationId xmlns:p14="http://schemas.microsoft.com/office/powerpoint/2010/main" val="29148677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feld 33"/>
          <p:cNvSpPr txBox="1"/>
          <p:nvPr/>
        </p:nvSpPr>
        <p:spPr>
          <a:xfrm>
            <a:off x="209841" y="1542732"/>
            <a:ext cx="894881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latin typeface="Montserrat" panose="00000500000000000000" pitchFamily="50" charset="0"/>
              </a:rPr>
              <a:t>Replication continuum</a:t>
            </a:r>
            <a:endParaRPr lang="de-DE" sz="3000" dirty="0">
              <a:solidFill>
                <a:schemeClr val="accent3"/>
              </a:solidFill>
              <a:latin typeface="Montserrat" panose="00000500000000000000" pitchFamily="50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09841" y="2038094"/>
            <a:ext cx="1031378" cy="534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6" name="Shape 610">
            <a:extLst>
              <a:ext uri="{FF2B5EF4-FFF2-40B4-BE49-F238E27FC236}">
                <a16:creationId xmlns:a16="http://schemas.microsoft.com/office/drawing/2014/main" id="{617EA7EE-2C68-F149-AB49-BEB043A92D18}"/>
              </a:ext>
            </a:extLst>
          </p:cNvPr>
          <p:cNvSpPr/>
          <p:nvPr/>
        </p:nvSpPr>
        <p:spPr>
          <a:xfrm>
            <a:off x="467046" y="4625501"/>
            <a:ext cx="2166218" cy="400091"/>
          </a:xfrm>
          <a:prstGeom prst="rect">
            <a:avLst/>
          </a:prstGeom>
          <a:noFill/>
          <a:ln>
            <a:noFill/>
          </a:ln>
        </p:spPr>
        <p:txBody>
          <a:bodyPr lIns="91412" tIns="45700" rIns="91412" bIns="45700" anchor="t" anchorCtr="0">
            <a:noAutofit/>
          </a:bodyPr>
          <a:lstStyle/>
          <a:p>
            <a:pPr algn="ctr">
              <a:lnSpc>
                <a:spcPct val="130000"/>
              </a:lnSpc>
              <a:buSzPct val="25000"/>
            </a:pPr>
            <a:r>
              <a:rPr lang="id-ID" sz="1501" b="1" dirty="0" err="1">
                <a:latin typeface="Montserrat" panose="00000500000000000000" pitchFamily="50" charset="0"/>
                <a:ea typeface="Roboto"/>
                <a:cs typeface="Roboto"/>
                <a:sym typeface="Roboto"/>
              </a:rPr>
              <a:t>Reproducibility</a:t>
            </a:r>
            <a:endParaRPr lang="id-ID" sz="1501" b="1" dirty="0">
              <a:latin typeface="Montserrat" panose="00000500000000000000" pitchFamily="50" charset="0"/>
              <a:ea typeface="Roboto"/>
              <a:cs typeface="Roboto"/>
              <a:sym typeface="Roboto"/>
            </a:endParaRPr>
          </a:p>
        </p:txBody>
      </p:sp>
      <p:sp>
        <p:nvSpPr>
          <p:cNvPr id="7" name="Textfeld 29">
            <a:extLst>
              <a:ext uri="{FF2B5EF4-FFF2-40B4-BE49-F238E27FC236}">
                <a16:creationId xmlns:a16="http://schemas.microsoft.com/office/drawing/2014/main" id="{6B716C6D-879D-4D42-89C5-D290E801F606}"/>
              </a:ext>
            </a:extLst>
          </p:cNvPr>
          <p:cNvSpPr txBox="1"/>
          <p:nvPr/>
        </p:nvSpPr>
        <p:spPr>
          <a:xfrm>
            <a:off x="450718" y="5133472"/>
            <a:ext cx="291482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Narrow Replication (Pesaran 2003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Pure Replication (Hamermesh 2007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t>Verification (Clemens 2015</a:t>
            </a:r>
            <a:r>
              <a:rPr lang="de-DE" sz="1400" dirty="0">
                <a:solidFill>
                  <a:schemeClr val="bg1">
                    <a:lumMod val="85000"/>
                  </a:schemeClr>
                </a:solidFill>
                <a:latin typeface="+mj-lt"/>
              </a:rPr>
              <a:t>)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286F938-EA20-1941-9966-69EAAB5F042A}"/>
              </a:ext>
            </a:extLst>
          </p:cNvPr>
          <p:cNvCxnSpPr/>
          <p:nvPr/>
        </p:nvCxnSpPr>
        <p:spPr>
          <a:xfrm>
            <a:off x="615100" y="4343409"/>
            <a:ext cx="10948259" cy="0"/>
          </a:xfrm>
          <a:prstGeom prst="straightConnector1">
            <a:avLst/>
          </a:prstGeom>
          <a:ln w="117475">
            <a:solidFill>
              <a:schemeClr val="accent2">
                <a:lumMod val="60000"/>
                <a:lumOff val="4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llipse 28">
            <a:extLst>
              <a:ext uri="{FF2B5EF4-FFF2-40B4-BE49-F238E27FC236}">
                <a16:creationId xmlns:a16="http://schemas.microsoft.com/office/drawing/2014/main" id="{17ED61F6-7386-0946-A29C-5BFA0295B8DD}"/>
              </a:ext>
            </a:extLst>
          </p:cNvPr>
          <p:cNvSpPr/>
          <p:nvPr/>
        </p:nvSpPr>
        <p:spPr>
          <a:xfrm>
            <a:off x="1326276" y="4135858"/>
            <a:ext cx="415102" cy="415102"/>
          </a:xfrm>
          <a:prstGeom prst="ellipse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900" b="1" dirty="0">
                <a:solidFill>
                  <a:schemeClr val="tx1"/>
                </a:solidFill>
                <a:latin typeface="+mj-lt"/>
              </a:rPr>
              <a:t>08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853D58C-613D-D243-A9B2-88AE15222990}"/>
              </a:ext>
            </a:extLst>
          </p:cNvPr>
          <p:cNvCxnSpPr>
            <a:cxnSpLocks/>
          </p:cNvCxnSpPr>
          <p:nvPr/>
        </p:nvCxnSpPr>
        <p:spPr>
          <a:xfrm flipH="1">
            <a:off x="1741378" y="3094850"/>
            <a:ext cx="1674802" cy="966468"/>
          </a:xfrm>
          <a:prstGeom prst="straightConnector1">
            <a:avLst/>
          </a:prstGeom>
          <a:ln w="85725"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102866" y="2454198"/>
          <a:ext cx="6525387" cy="1112520"/>
        </p:xfrm>
        <a:graphic>
          <a:graphicData uri="http://schemas.openxmlformats.org/drawingml/2006/table">
            <a:tbl>
              <a:tblPr bandRow="1">
                <a:tableStyleId>{21E4AEA4-8DFA-4A89-87EB-49C32662AFE0}</a:tableStyleId>
              </a:tblPr>
              <a:tblGrid>
                <a:gridCol w="1748975">
                  <a:extLst>
                    <a:ext uri="{9D8B030D-6E8A-4147-A177-3AD203B41FA5}">
                      <a16:colId xmlns:a16="http://schemas.microsoft.com/office/drawing/2014/main" val="3059663525"/>
                    </a:ext>
                  </a:extLst>
                </a:gridCol>
                <a:gridCol w="1447359">
                  <a:extLst>
                    <a:ext uri="{9D8B030D-6E8A-4147-A177-3AD203B41FA5}">
                      <a16:colId xmlns:a16="http://schemas.microsoft.com/office/drawing/2014/main" val="997961929"/>
                    </a:ext>
                  </a:extLst>
                </a:gridCol>
                <a:gridCol w="1629535">
                  <a:extLst>
                    <a:ext uri="{9D8B030D-6E8A-4147-A177-3AD203B41FA5}">
                      <a16:colId xmlns:a16="http://schemas.microsoft.com/office/drawing/2014/main" val="2093557392"/>
                    </a:ext>
                  </a:extLst>
                </a:gridCol>
                <a:gridCol w="1699518">
                  <a:extLst>
                    <a:ext uri="{9D8B030D-6E8A-4147-A177-3AD203B41FA5}">
                      <a16:colId xmlns:a16="http://schemas.microsoft.com/office/drawing/2014/main" val="7674396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Same data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code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methods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Same context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474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778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06786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651791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38905" y="1582824"/>
            <a:ext cx="81141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</a:rPr>
              <a:t>Data provenance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238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Simplified model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Basic data-oriented flow</a:t>
            </a:r>
          </a:p>
          <a:p>
            <a:r>
              <a:rPr lang="en-US" dirty="0" smtClean="0"/>
              <a:t>Historically: analysis data</a:t>
            </a:r>
          </a:p>
          <a:p>
            <a:r>
              <a:rPr lang="en-US" dirty="0" smtClean="0"/>
              <a:t>More recently: input data, too</a:t>
            </a:r>
          </a:p>
          <a:p>
            <a:r>
              <a:rPr lang="en-US" dirty="0" smtClean="0"/>
              <a:t>But where does it come from? (“provenance”)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388680" y="319941"/>
            <a:ext cx="2186540" cy="585702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176407" y="3804557"/>
            <a:ext cx="1845129" cy="250643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7176407" y="1469571"/>
            <a:ext cx="1845129" cy="2334986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878410" y="247195"/>
            <a:ext cx="2441122" cy="2369911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362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323F4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1704</Words>
  <Application>Microsoft Office PowerPoint</Application>
  <PresentationFormat>Widescreen</PresentationFormat>
  <Paragraphs>412</Paragraphs>
  <Slides>57</Slides>
  <Notes>4</Notes>
  <HiddenSlides>2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4" baseType="lpstr">
      <vt:lpstr>Arial</vt:lpstr>
      <vt:lpstr>Calibri</vt:lpstr>
      <vt:lpstr>Calibri Light</vt:lpstr>
      <vt:lpstr>Century</vt:lpstr>
      <vt:lpstr>Montserrat</vt:lpstr>
      <vt:lpstr>Roboto</vt:lpstr>
      <vt:lpstr>Office Theme</vt:lpstr>
      <vt:lpstr>Data Provenance:  Why and How</vt:lpstr>
      <vt:lpstr>On the menu today</vt:lpstr>
      <vt:lpstr>PowerPoint Presentation</vt:lpstr>
      <vt:lpstr>AEA Data &amp; Code Availability Policy (2019)</vt:lpstr>
      <vt:lpstr>Current efforts at the AEA</vt:lpstr>
      <vt:lpstr>PowerPoint Presentation</vt:lpstr>
      <vt:lpstr>PowerPoint Presentation</vt:lpstr>
      <vt:lpstr>PowerPoint Presentation</vt:lpstr>
      <vt:lpstr>Simplified model</vt:lpstr>
      <vt:lpstr>Poor citation practices</vt:lpstr>
      <vt:lpstr>An analogy…</vt:lpstr>
      <vt:lpstr>Would you buy a car from this guy?</vt:lpstr>
      <vt:lpstr>Provenance!</vt:lpstr>
      <vt:lpstr>You don’t want end up like this</vt:lpstr>
      <vt:lpstr>Translating into the data world</vt:lpstr>
      <vt:lpstr>Would you use this data?</vt:lpstr>
      <vt:lpstr>Or would you trust this data?</vt:lpstr>
      <vt:lpstr>Provenance!</vt:lpstr>
      <vt:lpstr>Provenance!</vt:lpstr>
      <vt:lpstr>Find the source!</vt:lpstr>
      <vt:lpstr>“It’s a file called stockmarket.xlsx”</vt:lpstr>
      <vt:lpstr>“It’s a file called SP500.xlsx”</vt:lpstr>
      <vt:lpstr>“It’s a file called SP500.xlsx, downloaded from FRED.”</vt:lpstr>
      <vt:lpstr>“It’s a file called SP500.xlsx, downloaded from FRED.”</vt:lpstr>
      <vt:lpstr>We’re all set then.</vt:lpstr>
      <vt:lpstr>“SP500.xlsx, from S&amp;P (2020). Not provided as part of replication package because © S&amp;P. ”</vt:lpstr>
      <vt:lpstr>Data Availability Statements</vt:lpstr>
      <vt:lpstr>Data Citation</vt:lpstr>
      <vt:lpstr>Starts with Data Citations</vt:lpstr>
      <vt:lpstr>Data Citations are Hard!</vt:lpstr>
      <vt:lpstr>At the AEA, every manuscript is checked</vt:lpstr>
      <vt:lpstr>Data Rights</vt:lpstr>
      <vt:lpstr>Example 2: Academic data publisher</vt:lpstr>
      <vt:lpstr>Example 2: Academic data publisher</vt:lpstr>
      <vt:lpstr>Example 2: Academic data publisher-new!</vt:lpstr>
      <vt:lpstr>Rights to use data</vt:lpstr>
      <vt:lpstr>Rights to distribute the data</vt:lpstr>
      <vt:lpstr>Rights around data</vt:lpstr>
      <vt:lpstr>Citing restricted-access data</vt:lpstr>
      <vt:lpstr>Wrong</vt:lpstr>
      <vt:lpstr>These are archives</vt:lpstr>
      <vt:lpstr>They are citable</vt:lpstr>
      <vt:lpstr>Example 4: German Restricted-access</vt:lpstr>
      <vt:lpstr>Example 4: German Restricted-access</vt:lpstr>
      <vt:lpstr>Example 4: German Restricted-access</vt:lpstr>
      <vt:lpstr>Element of a (data) citation</vt:lpstr>
      <vt:lpstr>Element of a (data) citation</vt:lpstr>
      <vt:lpstr>Element of a (data) citation</vt:lpstr>
      <vt:lpstr>Element of a (data) citation</vt:lpstr>
      <vt:lpstr>And we check them!</vt:lpstr>
      <vt:lpstr>And we check them!</vt:lpstr>
      <vt:lpstr>PowerPoint Presentation</vt:lpstr>
      <vt:lpstr>PowerPoint Presentation</vt:lpstr>
      <vt:lpstr>Data: Citations, Access, Rights</vt:lpstr>
      <vt:lpstr>Social science “guild”</vt:lpstr>
      <vt:lpstr>PowerPoint Presentation</vt:lpstr>
      <vt:lpstr>Some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Implementing Increased Transparency, and Reproducibility in Economics</dc:title>
  <dc:creator>Lars Vilhuber</dc:creator>
  <cp:lastModifiedBy>Lars Vilhuber</cp:lastModifiedBy>
  <cp:revision>52</cp:revision>
  <dcterms:created xsi:type="dcterms:W3CDTF">2020-03-31T02:20:35Z</dcterms:created>
  <dcterms:modified xsi:type="dcterms:W3CDTF">2020-10-08T21:26:44Z</dcterms:modified>
</cp:coreProperties>
</file>